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9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49.xml" ContentType="application/vnd.openxmlformats-officedocument.presentationml.slide+xml"/>
  <Override PartName="/ppt/slides/slide75.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74.xml" ContentType="application/vnd.openxmlformats-officedocument.presentationml.slide+xml"/>
  <Override PartName="/ppt/slides/slide76.xml" ContentType="application/vnd.openxmlformats-officedocument.presentationml.slide+xml"/>
  <Override PartName="/ppt/slides/slide72.xml" ContentType="application/vnd.openxmlformats-officedocument.presentationml.slide+xml"/>
  <Override PartName="/ppt/slides/slide59.xml" ContentType="application/vnd.openxmlformats-officedocument.presentationml.slide+xml"/>
  <Override PartName="/ppt/slides/slide7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58.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61.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s/slide66.xml" ContentType="application/vnd.openxmlformats-officedocument.presentationml.slide+xml"/>
  <Override PartName="/ppt/slides/slide63.xml" ContentType="application/vnd.openxmlformats-officedocument.presentationml.slide+xml"/>
  <Override PartName="/ppt/slides/slide67.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8.xml" ContentType="application/vnd.openxmlformats-officedocument.presentationml.notesSlide+xml"/>
  <Override PartName="/ppt/notesSlides/notesSlide43.xml" ContentType="application/vnd.openxmlformats-officedocument.presentationml.notesSlide+xml"/>
  <Override PartName="/ppt/notesSlides/notesSlide89.xml" ContentType="application/vnd.openxmlformats-officedocument.presentationml.notesSlide+xml"/>
  <Override PartName="/ppt/notesSlides/notesSlide67.xml" ContentType="application/vnd.openxmlformats-officedocument.presentationml.notesSlide+xml"/>
  <Override PartName="/ppt/notesSlides/notesSlide82.xml" ContentType="application/vnd.openxmlformats-officedocument.presentationml.notesSlide+xml"/>
  <Override PartName="/ppt/notesSlides/notesSlide90.xml" ContentType="application/vnd.openxmlformats-officedocument.presentationml.notesSlide+xml"/>
  <Override PartName="/ppt/notesSlides/notesSlide66.xml" ContentType="application/vnd.openxmlformats-officedocument.presentationml.notesSlide+xml"/>
  <Override PartName="/ppt/notesSlides/notesSlide74.xml" ContentType="application/vnd.openxmlformats-officedocument.presentationml.notesSlide+xml"/>
  <Override PartName="/ppt/notesSlides/notesSlide91.xml" ContentType="application/vnd.openxmlformats-officedocument.presentationml.notesSlide+xml"/>
  <Override PartName="/ppt/notesSlides/notesSlide65.xml" ContentType="application/vnd.openxmlformats-officedocument.presentationml.notesSlide+xml"/>
  <Override PartName="/ppt/notesSlides/notesSlide71.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73.xml" ContentType="application/vnd.openxmlformats-officedocument.presentationml.notesSlide+xml"/>
  <Override PartName="/ppt/notesSlides/notesSlide88.xml" ContentType="application/vnd.openxmlformats-officedocument.presentationml.notesSlide+xml"/>
  <Override PartName="/ppt/notesSlides/notesSlide72.xml" ContentType="application/vnd.openxmlformats-officedocument.presentationml.notesSlide+xml"/>
  <Override PartName="/ppt/notesSlides/notesSlide70.xml" ContentType="application/vnd.openxmlformats-officedocument.presentationml.notesSlide+xml"/>
  <Override PartName="/ppt/notesSlides/notesSlide87.xml" ContentType="application/vnd.openxmlformats-officedocument.presentationml.notesSlide+xml"/>
  <Override PartName="/ppt/notesSlides/notesSlide69.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94.xml" ContentType="application/vnd.openxmlformats-officedocument.presentationml.notesSlide+xml"/>
  <Override PartName="/ppt/notesSlides/notesSlide59.xml" ContentType="application/vnd.openxmlformats-officedocument.presentationml.notesSlide+xml"/>
  <Override PartName="/ppt/notesSlides/notesSlide75.xml" ContentType="application/vnd.openxmlformats-officedocument.presentationml.notesSlide+xml"/>
  <Override PartName="/ppt/notesSlides/notesSlide81.xml" ContentType="application/vnd.openxmlformats-officedocument.presentationml.notesSlide+xml"/>
  <Override PartName="/ppt/notesSlides/notesSlide61.xml" ContentType="application/vnd.openxmlformats-officedocument.presentationml.notesSlide+xml"/>
  <Override PartName="/ppt/notesSlides/notesSlide78.xml" ContentType="application/vnd.openxmlformats-officedocument.presentationml.notesSlide+xml"/>
  <Override PartName="/ppt/notesSlides/notesSlide60.xml" ContentType="application/vnd.openxmlformats-officedocument.presentationml.notesSlide+xml"/>
  <Override PartName="/ppt/notesSlides/notesSlide80.xml" ContentType="application/vnd.openxmlformats-officedocument.presentationml.notesSlide+xml"/>
  <Override PartName="/ppt/notesSlides/notesSlide79.xml" ContentType="application/vnd.openxmlformats-officedocument.presentationml.notesSlide+xml"/>
  <Override PartName="/ppt/notesSlides/notesSlide62.xml" ContentType="application/vnd.openxmlformats-officedocument.presentationml.notesSlide+xml"/>
  <Override PartName="/ppt/notesSlides/notesSlide97.xml" ContentType="application/vnd.openxmlformats-officedocument.presentationml.notesSlide+xml"/>
  <Override PartName="/ppt/notesSlides/notesSlide95.xml" ContentType="application/vnd.openxmlformats-officedocument.presentationml.notesSlide+xml"/>
  <Override PartName="/ppt/notesSlides/notesSlide64.xml" ContentType="application/vnd.openxmlformats-officedocument.presentationml.notesSlide+xml"/>
  <Override PartName="/ppt/notesSlides/notesSlide76.xml" ContentType="application/vnd.openxmlformats-officedocument.presentationml.notesSlide+xml"/>
  <Override PartName="/ppt/notesSlides/notesSlide96.xml" ContentType="application/vnd.openxmlformats-officedocument.presentationml.notesSlide+xml"/>
  <Override PartName="/ppt/notesSlides/notesSlide63.xml" ContentType="application/vnd.openxmlformats-officedocument.presentationml.notesSlide+xml"/>
  <Override PartName="/ppt/notesSlides/notesSlide77.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383" r:id="rId2"/>
    <p:sldId id="385" r:id="rId3"/>
    <p:sldId id="386" r:id="rId4"/>
    <p:sldId id="387" r:id="rId5"/>
    <p:sldId id="388" r:id="rId6"/>
    <p:sldId id="389" r:id="rId7"/>
    <p:sldId id="390" r:id="rId8"/>
    <p:sldId id="391" r:id="rId9"/>
    <p:sldId id="392" r:id="rId10"/>
    <p:sldId id="393" r:id="rId11"/>
    <p:sldId id="394" r:id="rId12"/>
    <p:sldId id="395" r:id="rId13"/>
    <p:sldId id="396" r:id="rId14"/>
    <p:sldId id="397" r:id="rId15"/>
    <p:sldId id="398" r:id="rId16"/>
    <p:sldId id="402" r:id="rId17"/>
    <p:sldId id="492" r:id="rId18"/>
    <p:sldId id="401" r:id="rId19"/>
    <p:sldId id="408" r:id="rId20"/>
    <p:sldId id="494" r:id="rId21"/>
    <p:sldId id="400" r:id="rId22"/>
    <p:sldId id="399" r:id="rId23"/>
    <p:sldId id="403" r:id="rId24"/>
    <p:sldId id="493" r:id="rId25"/>
    <p:sldId id="404" r:id="rId26"/>
    <p:sldId id="405" r:id="rId27"/>
    <p:sldId id="406" r:id="rId28"/>
    <p:sldId id="409" r:id="rId29"/>
    <p:sldId id="407" r:id="rId30"/>
    <p:sldId id="410" r:id="rId31"/>
    <p:sldId id="411" r:id="rId32"/>
    <p:sldId id="412" r:id="rId33"/>
    <p:sldId id="413" r:id="rId34"/>
    <p:sldId id="417" r:id="rId35"/>
    <p:sldId id="418" r:id="rId36"/>
    <p:sldId id="416" r:id="rId37"/>
    <p:sldId id="415" r:id="rId38"/>
    <p:sldId id="414" r:id="rId39"/>
    <p:sldId id="419" r:id="rId40"/>
    <p:sldId id="420" r:id="rId41"/>
    <p:sldId id="421" r:id="rId42"/>
    <p:sldId id="422" r:id="rId43"/>
    <p:sldId id="423" r:id="rId44"/>
    <p:sldId id="424" r:id="rId45"/>
    <p:sldId id="425" r:id="rId46"/>
    <p:sldId id="466" r:id="rId47"/>
    <p:sldId id="467" r:id="rId48"/>
    <p:sldId id="468" r:id="rId49"/>
    <p:sldId id="428" r:id="rId50"/>
    <p:sldId id="429" r:id="rId51"/>
    <p:sldId id="430" r:id="rId52"/>
    <p:sldId id="432" r:id="rId53"/>
    <p:sldId id="431" r:id="rId54"/>
    <p:sldId id="433" r:id="rId55"/>
    <p:sldId id="434" r:id="rId56"/>
    <p:sldId id="435" r:id="rId57"/>
    <p:sldId id="436" r:id="rId58"/>
    <p:sldId id="469" r:id="rId59"/>
    <p:sldId id="437" r:id="rId60"/>
    <p:sldId id="438" r:id="rId61"/>
    <p:sldId id="443" r:id="rId62"/>
    <p:sldId id="439" r:id="rId63"/>
    <p:sldId id="442" r:id="rId64"/>
    <p:sldId id="441" r:id="rId65"/>
    <p:sldId id="440" r:id="rId66"/>
    <p:sldId id="444" r:id="rId67"/>
    <p:sldId id="445" r:id="rId68"/>
    <p:sldId id="470" r:id="rId69"/>
    <p:sldId id="446" r:id="rId70"/>
    <p:sldId id="447" r:id="rId71"/>
    <p:sldId id="451" r:id="rId72"/>
    <p:sldId id="450" r:id="rId73"/>
    <p:sldId id="449" r:id="rId74"/>
    <p:sldId id="471" r:id="rId75"/>
    <p:sldId id="472" r:id="rId76"/>
    <p:sldId id="448" r:id="rId77"/>
    <p:sldId id="452" r:id="rId78"/>
    <p:sldId id="453" r:id="rId79"/>
    <p:sldId id="454" r:id="rId80"/>
    <p:sldId id="473" r:id="rId81"/>
    <p:sldId id="474" r:id="rId82"/>
    <p:sldId id="475" r:id="rId83"/>
    <p:sldId id="476" r:id="rId84"/>
    <p:sldId id="477" r:id="rId85"/>
    <p:sldId id="478" r:id="rId86"/>
    <p:sldId id="479" r:id="rId87"/>
    <p:sldId id="480" r:id="rId88"/>
    <p:sldId id="481" r:id="rId89"/>
    <p:sldId id="482" r:id="rId90"/>
    <p:sldId id="483" r:id="rId91"/>
    <p:sldId id="484" r:id="rId92"/>
    <p:sldId id="485" r:id="rId93"/>
    <p:sldId id="486" r:id="rId94"/>
    <p:sldId id="487" r:id="rId95"/>
    <p:sldId id="488" r:id="rId96"/>
    <p:sldId id="489" r:id="rId97"/>
    <p:sldId id="459" r:id="rId9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na Parker" initials="dlp" lastIdx="2" clrIdx="0"/>
  <p:cmAuthor id="1" name="Dawn M. Adams" initials="DM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8C860"/>
    <a:srgbClr val="5CB37C"/>
    <a:srgbClr val="67A864"/>
    <a:srgbClr val="339966"/>
    <a:srgbClr val="5E8CAD"/>
    <a:srgbClr val="8EA5B3"/>
    <a:srgbClr val="6268A6"/>
    <a:srgbClr val="5EAFA6"/>
    <a:srgbClr val="433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87077" autoAdjust="0"/>
  </p:normalViewPr>
  <p:slideViewPr>
    <p:cSldViewPr>
      <p:cViewPr varScale="1">
        <p:scale>
          <a:sx n="70" d="100"/>
          <a:sy n="70" d="100"/>
        </p:scale>
        <p:origin x="-1186" y="-77"/>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1402"/>
    </p:cViewPr>
  </p:sorterViewPr>
  <p:notesViewPr>
    <p:cSldViewPr>
      <p:cViewPr>
        <p:scale>
          <a:sx n="66" d="100"/>
          <a:sy n="66" d="100"/>
        </p:scale>
        <p:origin x="-2438" y="-19"/>
      </p:cViewPr>
      <p:guideLst>
        <p:guide orient="horz" pos="2933"/>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2.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108"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979" cy="465773"/>
          </a:xfrm>
          <a:prstGeom prst="rect">
            <a:avLst/>
          </a:prstGeom>
        </p:spPr>
        <p:txBody>
          <a:bodyPr vert="horz" lIns="92898" tIns="46450" rIns="92898" bIns="46450" rtlCol="0"/>
          <a:lstStyle>
            <a:lvl1pPr algn="l">
              <a:defRPr sz="1200"/>
            </a:lvl1pPr>
          </a:lstStyle>
          <a:p>
            <a:endParaRPr lang="en-US"/>
          </a:p>
        </p:txBody>
      </p:sp>
      <p:sp>
        <p:nvSpPr>
          <p:cNvPr id="3" name="Date Placeholder 2"/>
          <p:cNvSpPr>
            <a:spLocks noGrp="1"/>
          </p:cNvSpPr>
          <p:nvPr>
            <p:ph type="dt" sz="quarter" idx="1"/>
          </p:nvPr>
        </p:nvSpPr>
        <p:spPr>
          <a:xfrm>
            <a:off x="3977534" y="2"/>
            <a:ext cx="3043979" cy="465773"/>
          </a:xfrm>
          <a:prstGeom prst="rect">
            <a:avLst/>
          </a:prstGeom>
        </p:spPr>
        <p:txBody>
          <a:bodyPr vert="horz" lIns="92898" tIns="46450" rIns="92898" bIns="46450" rtlCol="0"/>
          <a:lstStyle>
            <a:lvl1pPr algn="r">
              <a:defRPr sz="1200"/>
            </a:lvl1pPr>
          </a:lstStyle>
          <a:p>
            <a:fld id="{92E72F2F-A906-488A-8359-2D2470EBA6EE}" type="datetimeFigureOut">
              <a:rPr lang="en-US" smtClean="0"/>
              <a:pPr/>
              <a:t>8/25/2016</a:t>
            </a:fld>
            <a:endParaRPr lang="en-US"/>
          </a:p>
        </p:txBody>
      </p:sp>
      <p:sp>
        <p:nvSpPr>
          <p:cNvPr id="4" name="Footer Placeholder 3"/>
          <p:cNvSpPr>
            <a:spLocks noGrp="1"/>
          </p:cNvSpPr>
          <p:nvPr>
            <p:ph type="ftr" sz="quarter" idx="2"/>
          </p:nvPr>
        </p:nvSpPr>
        <p:spPr>
          <a:xfrm>
            <a:off x="3" y="8841740"/>
            <a:ext cx="3043979" cy="465773"/>
          </a:xfrm>
          <a:prstGeom prst="rect">
            <a:avLst/>
          </a:prstGeom>
        </p:spPr>
        <p:txBody>
          <a:bodyPr vert="horz" lIns="92898" tIns="46450" rIns="92898" bIns="46450" rtlCol="0" anchor="b"/>
          <a:lstStyle>
            <a:lvl1pPr algn="l">
              <a:defRPr sz="1200"/>
            </a:lvl1pPr>
          </a:lstStyle>
          <a:p>
            <a:endParaRPr lang="en-US"/>
          </a:p>
        </p:txBody>
      </p:sp>
      <p:sp>
        <p:nvSpPr>
          <p:cNvPr id="5" name="Slide Number Placeholder 4"/>
          <p:cNvSpPr>
            <a:spLocks noGrp="1"/>
          </p:cNvSpPr>
          <p:nvPr>
            <p:ph type="sldNum" sz="quarter" idx="3"/>
          </p:nvPr>
        </p:nvSpPr>
        <p:spPr>
          <a:xfrm>
            <a:off x="3977534" y="8841740"/>
            <a:ext cx="3043979" cy="465773"/>
          </a:xfrm>
          <a:prstGeom prst="rect">
            <a:avLst/>
          </a:prstGeom>
        </p:spPr>
        <p:txBody>
          <a:bodyPr vert="horz" lIns="92898" tIns="46450" rIns="92898" bIns="46450" rtlCol="0" anchor="b"/>
          <a:lstStyle>
            <a:lvl1pPr algn="r">
              <a:defRPr sz="1200"/>
            </a:lvl1pPr>
          </a:lstStyle>
          <a:p>
            <a:fld id="{32F11364-D434-45B5-A2D0-080D0FC11574}" type="slidenum">
              <a:rPr lang="en-US" smtClean="0"/>
              <a:pPr/>
              <a:t>0</a:t>
            </a:fld>
            <a:endParaRPr lang="en-US"/>
          </a:p>
        </p:txBody>
      </p:sp>
    </p:spTree>
    <p:extLst>
      <p:ext uri="{BB962C8B-B14F-4D97-AF65-F5344CB8AC3E}">
        <p14:creationId xmlns:p14="http://schemas.microsoft.com/office/powerpoint/2010/main" val="3811944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4664" tIns="47332" rIns="94664" bIns="4733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4664" tIns="47332" rIns="94664" bIns="47332" rtlCol="0"/>
          <a:lstStyle>
            <a:lvl1pPr algn="r">
              <a:defRPr sz="1200"/>
            </a:lvl1pPr>
          </a:lstStyle>
          <a:p>
            <a:fld id="{4C3EE8B4-E7AC-4E6C-B883-BDF6088A7A5E}" type="datetimeFigureOut">
              <a:rPr lang="en-US" smtClean="0"/>
              <a:pPr/>
              <a:t>8/25/2016</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4664" tIns="47332" rIns="94664" bIns="47332"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4664" tIns="47332" rIns="94664" bIns="473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4664" tIns="47332" rIns="94664" bIns="4733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4664" tIns="47332" rIns="94664" bIns="47332" rtlCol="0" anchor="b"/>
          <a:lstStyle>
            <a:lvl1pPr algn="r">
              <a:defRPr sz="1200"/>
            </a:lvl1pPr>
          </a:lstStyle>
          <a:p>
            <a:fld id="{43E66ACB-BCE1-4F22-B622-CC38886BAA3F}" type="slidenum">
              <a:rPr lang="en-US" smtClean="0"/>
              <a:pPr/>
              <a:t>‹#›</a:t>
            </a:fld>
            <a:endParaRPr lang="en-US"/>
          </a:p>
        </p:txBody>
      </p:sp>
    </p:spTree>
    <p:extLst>
      <p:ext uri="{BB962C8B-B14F-4D97-AF65-F5344CB8AC3E}">
        <p14:creationId xmlns:p14="http://schemas.microsoft.com/office/powerpoint/2010/main" val="398851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isabilityisnatural.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2.gnb.ca/content/dam/gnb/Departments/pcsdp-cpmcph/pdf/docs/CredoforSupport.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wunHDfZFxXw"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llenshea.com/CIRCL/connections.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rtc.umn.edu/docs/Friends_Connecting_people_with_disabilities_and_community_members.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open.futurelearning/videos/175614256795394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bhds.virginia.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personcenteredpractices.or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dimagine.com/10things.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choosemyplate.gov/MyPlat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3745"/>
            <a:ext cx="5664786" cy="4187172"/>
          </a:xfrm>
        </p:spPr>
        <p:txBody>
          <a:bodyPr>
            <a:normAutofit fontScale="92500" lnSpcReduction="10000"/>
          </a:bodyPr>
          <a:lstStyle/>
          <a:p>
            <a:r>
              <a:rPr lang="en-US" dirty="0"/>
              <a:t>To Supervisors/Trainers of Direct Support Professionals:  </a:t>
            </a:r>
          </a:p>
          <a:p>
            <a:endParaRPr lang="en-US" dirty="0"/>
          </a:p>
          <a:p>
            <a:r>
              <a:rPr lang="en-US" dirty="0"/>
              <a:t>This slideshow and supervisor/trainer narrative and notes have been developed for you to use in your orientation training of staff (or as a refresher for experienced staff). They are designed to convey the DBHDS-required core training content and assist you and the DSPs you support prepare for and pass the Orientation Manual Test. </a:t>
            </a:r>
          </a:p>
          <a:p>
            <a:endParaRPr lang="en-US" dirty="0"/>
          </a:p>
          <a:p>
            <a:r>
              <a:rPr lang="en-US" dirty="0"/>
              <a:t>The slides outline critical information contained in the manual for you to emphasize with staff. The slideshow contains trainer narrative following the manual, along with resources, discussion items  and notes that should be helpful in expanding the conversations you have with staff. While the narrative is there to help you explain important concepts, you should not be reading to staff, but having a discussion.</a:t>
            </a:r>
          </a:p>
          <a:p>
            <a:endParaRPr lang="en-US" dirty="0"/>
          </a:p>
          <a:p>
            <a:r>
              <a:rPr lang="en-US" dirty="0"/>
              <a:t>There is an additional required slideshow for supervisors and trainers available on the DBHDS Learning Management System. It describes the requirements for supervisors and training of DSPs prior to DSPs providing supports through Waivers. This additional slideshow includes the need for both Supervisors and DSPs to complete training and pass the associated Orientation Test, as well as other supervisor responsibilities. </a:t>
            </a:r>
          </a:p>
          <a:p>
            <a:endParaRPr lang="en-US" dirty="0"/>
          </a:p>
          <a:p>
            <a:r>
              <a:rPr lang="en-US" b="1" dirty="0"/>
              <a:t>Narrative:</a:t>
            </a:r>
          </a:p>
          <a:p>
            <a:endParaRPr lang="en-US" dirty="0"/>
          </a:p>
          <a:p>
            <a:r>
              <a:rPr lang="en-US" dirty="0"/>
              <a:t>Welcome to the DBHDS Division of Developmental Services’ Orientation Training for Direct Support Professionals (DSPs). This training is designed to assist DSPs in learning how to support individuals who have developmental disabilities (DD) in their homes and communities. It follows along with the DSP Orientation Manual (available at www.dbhds.virginia.gov). Every DSP should have received training on the topics contained in the manual prior to meeting with your supervisor and viewing this slideshow.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a:t>
            </a:fld>
            <a:endParaRPr lang="en-US"/>
          </a:p>
        </p:txBody>
      </p:sp>
    </p:spTree>
    <p:extLst>
      <p:ext uri="{BB962C8B-B14F-4D97-AF65-F5344CB8AC3E}">
        <p14:creationId xmlns:p14="http://schemas.microsoft.com/office/powerpoint/2010/main" val="121177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It is becoming more and more popular across Virginia and the country for people with disabilities to direct their own supports and services. For individual support planning, increased self-direction might be in facilitating one’s own meeting, planning the venue, agenda and people to be invited. </a:t>
            </a:r>
          </a:p>
          <a:p>
            <a:endParaRPr lang="en-US" dirty="0"/>
          </a:p>
          <a:p>
            <a:r>
              <a:rPr lang="en-US" dirty="0"/>
              <a:t>For people who cannot do these things alone, personal choices are discovered by the people who care about the person. They use their collective wisdom to support the person and increase personal control in the person’s life.</a:t>
            </a:r>
          </a:p>
          <a:p>
            <a:endParaRPr lang="en-US" dirty="0"/>
          </a:p>
          <a:p>
            <a:r>
              <a:rPr lang="en-US" b="1" dirty="0"/>
              <a:t>Discussion: </a:t>
            </a:r>
            <a:r>
              <a:rPr lang="en-US" dirty="0"/>
              <a:t>Talk about what it means to you (what it looks like) for the person you support to have informed choice and be in control of the supports you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Contributing to family, neighborhoods and communities and receiving in return is what makes life meaningful to us. Everyone has gifts and talents to share with others, everyone needs to be valued and appreciated and everyone working together can make great things happen. </a:t>
            </a:r>
          </a:p>
          <a:p>
            <a:endParaRPr lang="en-US" dirty="0"/>
          </a:p>
          <a:p>
            <a:r>
              <a:rPr lang="en-US" b="1" dirty="0"/>
              <a:t>Discussion: </a:t>
            </a:r>
            <a:r>
              <a:rPr lang="en-US" dirty="0"/>
              <a:t>Discuss how important work is in our lives. What are the positive aspects of working that help us feel useful, connected and rewarded?  The Employment First initiative (discussed at slide #23) asks that we consider work before other daytime options. </a:t>
            </a:r>
          </a:p>
          <a:p>
            <a:endParaRPr lang="en-US" dirty="0"/>
          </a:p>
          <a:p>
            <a:r>
              <a:rPr lang="en-US" dirty="0"/>
              <a:t>Do we believe that everyone can find meaningful work? </a:t>
            </a:r>
          </a:p>
          <a:p>
            <a:r>
              <a:rPr lang="en-US" dirty="0"/>
              <a:t>How do the people you know creatively use their talents at work?  </a:t>
            </a:r>
          </a:p>
          <a:p>
            <a:r>
              <a:rPr lang="en-US" dirty="0"/>
              <a:t>If work isn’t an option at this time, how can a person volunteer in his or her community to contribute and build connections?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Accountability is shared across planning and support partners and with the person being supported. People need to be fully informed of the risks and responsibilities of their personal choices, but be able to fully trust their partners to support them in making the right choices. Health and safety are the bottom line of a good life, however they are not enough.</a:t>
            </a:r>
          </a:p>
          <a:p>
            <a:endParaRPr lang="en-US" dirty="0"/>
          </a:p>
          <a:p>
            <a:r>
              <a:rPr lang="en-US" dirty="0"/>
              <a:t>Support others in the way you would want to be supported in trying new things. We aren’t always successful on the first try and neither will those we support be successful all the time. Encourage them to try and then be there to support them when they do fall to get up and try again. </a:t>
            </a:r>
          </a:p>
          <a:p>
            <a:endParaRPr lang="en-US" dirty="0"/>
          </a:p>
          <a:p>
            <a:r>
              <a:rPr lang="en-US" b="1" dirty="0"/>
              <a:t>Discussion: </a:t>
            </a:r>
            <a:r>
              <a:rPr lang="en-US" dirty="0"/>
              <a:t>Review the 10 items in “From the Standpoint of People You Support” on page 11 of the Orientation Manual.</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One significant way that Virginia provides funding for supports is through Home and Community-Based Services (HCBS) Waivers. HCBS Waivers allow Medicaid to fund supports to people in their communities. </a:t>
            </a:r>
          </a:p>
          <a:p>
            <a:endParaRPr lang="en-US" dirty="0"/>
          </a:p>
          <a:p>
            <a:r>
              <a:rPr lang="en-US" dirty="0"/>
              <a:t>Waiver services take place in a person’s home, in regular places in the community or in licensed settings or homes where either staff provide Medicaid-funded supports. </a:t>
            </a:r>
          </a:p>
          <a:p>
            <a:endParaRPr lang="en-US" dirty="0"/>
          </a:p>
          <a:p>
            <a:r>
              <a:rPr lang="en-US" dirty="0"/>
              <a:t>There are six types of Waivers in Virginia. While all of the waivers listed above are under the authority of the Department of Medical Assistance Services (DMAS), the Building Independence, the Community Living, and the Family and Individual Supports Waivers are administered on a day-to-day basis by the Department of Behavioral Health and Developmental Services (DBHDS) and support people with developmental disabilities (DD).</a:t>
            </a:r>
          </a:p>
          <a:p>
            <a:endParaRPr lang="en-US" dirty="0"/>
          </a:p>
          <a:p>
            <a:r>
              <a:rPr lang="en-US" b="1" dirty="0"/>
              <a:t>Note about family members as providers: </a:t>
            </a:r>
            <a:r>
              <a:rPr lang="en-US" dirty="0"/>
              <a:t>Families that choose to become a paid provider of services must follow the same policies and regulations as other providers. It can be very challenging for families to make the change from caring about the person as a parent or family member to providing supports as a DSP.  Lines can become blurred for families and they have to consciously distinguish between roles.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13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8350" y="4420380"/>
            <a:ext cx="5618480" cy="4189095"/>
          </a:xfrm>
        </p:spPr>
        <p:txBody>
          <a:bodyPr/>
          <a:lstStyle/>
          <a:p>
            <a:r>
              <a:rPr lang="en-US" b="1" dirty="0"/>
              <a:t>Discussion: </a:t>
            </a:r>
            <a:r>
              <a:rPr lang="en-US" dirty="0"/>
              <a:t>Review the list of characteristics on page 3 of the Orientation Manual. What examples can you provide of how you demonstrate these characteristics?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This first section of the orientation manual focuses on the values that will guide you as you provide support. Many of these concepts are built on person-centered thinking and the work of Michael </a:t>
            </a:r>
            <a:r>
              <a:rPr lang="en-US" dirty="0" err="1"/>
              <a:t>Smull</a:t>
            </a:r>
            <a:r>
              <a:rPr lang="en-US" dirty="0"/>
              <a:t>, and others from The Learning Community, whose focus of research has been moving people with disabilities from a “service life” to a “true community life” as illustrated on this slide.  </a:t>
            </a:r>
          </a:p>
          <a:p>
            <a:endParaRPr lang="en-US" dirty="0"/>
          </a:p>
          <a:p>
            <a:r>
              <a:rPr lang="en-US" b="1" dirty="0"/>
              <a:t>Discussion: </a:t>
            </a:r>
            <a:r>
              <a:rPr lang="en-US" dirty="0"/>
              <a:t>Review the Learning Community chart (seen on this slide), which is on page 4 in the Orientation Manual, that shows person-centered practices efforts to move more people toward a community life and discuss how it relates to your agency.  This chart demonstrates efforts that have been taking place over the past 30 years.  </a:t>
            </a:r>
          </a:p>
          <a:p>
            <a:endParaRPr lang="en-US" dirty="0"/>
          </a:p>
          <a:p>
            <a:r>
              <a:rPr lang="en-US" dirty="0"/>
              <a:t>Many of the people supported in DD services fall at the center of the arrow where they have very few unpaid people in their lives. By supporting them to connect with others in their communities, we help them become contributing members with friends who don’t leave because they change jobs. Think about the friends you spend time with each day. Would you miss them if they left? Do you think that they want you to have what’s important to you in your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t>
            </a:r>
          </a:p>
          <a:p>
            <a:r>
              <a:rPr lang="en-US" dirty="0"/>
              <a:t>We will be discussing 12 valuable concepts in direct support: </a:t>
            </a:r>
          </a:p>
          <a:p>
            <a:endParaRPr lang="en-US" dirty="0"/>
          </a:p>
          <a:p>
            <a:pPr marL="174184" indent="-174184">
              <a:buFont typeface="Arial" panose="020B0604020202020204" pitchFamily="34" charset="0"/>
              <a:buChar char="•"/>
            </a:pPr>
            <a:r>
              <a:rPr lang="en-US" dirty="0"/>
              <a:t>Person-Centered Thinking</a:t>
            </a:r>
          </a:p>
          <a:p>
            <a:pPr marL="174184" indent="-174184">
              <a:buFont typeface="Arial" panose="020B0604020202020204" pitchFamily="34" charset="0"/>
              <a:buChar char="•"/>
            </a:pPr>
            <a:r>
              <a:rPr lang="en-US" dirty="0"/>
              <a:t>Respect</a:t>
            </a:r>
          </a:p>
          <a:p>
            <a:pPr marL="174184" indent="-174184">
              <a:buFont typeface="Arial" panose="020B0604020202020204" pitchFamily="34" charset="0"/>
              <a:buChar char="•"/>
            </a:pPr>
            <a:r>
              <a:rPr lang="en-US" dirty="0"/>
              <a:t>Person-Centered Planning</a:t>
            </a:r>
          </a:p>
          <a:p>
            <a:pPr marL="174184" indent="-174184">
              <a:buFont typeface="Arial" panose="020B0604020202020204" pitchFamily="34" charset="0"/>
              <a:buChar char="•"/>
            </a:pPr>
            <a:r>
              <a:rPr lang="en-US" dirty="0"/>
              <a:t>Dignity of Risk</a:t>
            </a:r>
          </a:p>
          <a:p>
            <a:pPr marL="174184" indent="-174184">
              <a:buFont typeface="Arial" panose="020B0604020202020204" pitchFamily="34" charset="0"/>
              <a:buChar char="•"/>
            </a:pPr>
            <a:r>
              <a:rPr lang="en-US" dirty="0"/>
              <a:t>Community Connections</a:t>
            </a:r>
          </a:p>
          <a:p>
            <a:pPr marL="174184" indent="-174184">
              <a:buFont typeface="Arial" panose="020B0604020202020204" pitchFamily="34" charset="0"/>
              <a:buChar char="•"/>
            </a:pPr>
            <a:r>
              <a:rPr lang="en-US" dirty="0"/>
              <a:t>Natural Supports</a:t>
            </a:r>
          </a:p>
          <a:p>
            <a:pPr marL="174184" indent="-174184">
              <a:buFont typeface="Arial" panose="020B0604020202020204" pitchFamily="34" charset="0"/>
              <a:buChar char="•"/>
            </a:pPr>
            <a:r>
              <a:rPr lang="en-US" dirty="0"/>
              <a:t>Work</a:t>
            </a:r>
          </a:p>
          <a:p>
            <a:pPr marL="174184" indent="-174184">
              <a:buFont typeface="Arial" panose="020B0604020202020204" pitchFamily="34" charset="0"/>
              <a:buChar char="•"/>
            </a:pPr>
            <a:r>
              <a:rPr lang="en-US" dirty="0"/>
              <a:t>Alternatives to Isolating Programs</a:t>
            </a:r>
          </a:p>
          <a:p>
            <a:pPr marL="174184" indent="-174184">
              <a:buFont typeface="Arial" panose="020B0604020202020204" pitchFamily="34" charset="0"/>
              <a:buChar char="•"/>
            </a:pPr>
            <a:r>
              <a:rPr lang="en-US" dirty="0"/>
              <a:t>Personal Choice &amp; Decision Making</a:t>
            </a:r>
          </a:p>
          <a:p>
            <a:pPr marL="174184" indent="-174184">
              <a:buFont typeface="Arial" panose="020B0604020202020204" pitchFamily="34" charset="0"/>
              <a:buChar char="•"/>
            </a:pPr>
            <a:r>
              <a:rPr lang="en-US" dirty="0"/>
              <a:t>Individual Rights</a:t>
            </a:r>
          </a:p>
          <a:p>
            <a:pPr marL="174184" indent="-174184">
              <a:buFont typeface="Arial" panose="020B0604020202020204" pitchFamily="34" charset="0"/>
              <a:buChar char="•"/>
            </a:pPr>
            <a:r>
              <a:rPr lang="en-US" dirty="0"/>
              <a:t>Confidentiality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chemeClr val="accent6">
                  <a:lumMod val="75000"/>
                </a:schemeClr>
              </a:buClr>
            </a:pPr>
            <a:r>
              <a:rPr lang="en-US" b="1" dirty="0"/>
              <a:t>Narrative: </a:t>
            </a:r>
            <a:r>
              <a:rPr lang="en-US" dirty="0"/>
              <a:t>Person-centered thinking is a set of core skills that DSPs use to see beyond disabilities to support people in obtaining lives of their choosing. </a:t>
            </a:r>
          </a:p>
          <a:p>
            <a:r>
              <a:rPr lang="en-US" b="1" i="1" dirty="0"/>
              <a:t> </a:t>
            </a:r>
            <a:endParaRPr lang="en-US" i="1" dirty="0"/>
          </a:p>
          <a:p>
            <a:r>
              <a:rPr lang="en-US" dirty="0"/>
              <a:t>At the base of all person centered thinking skills is the ability to discover what is </a:t>
            </a:r>
            <a:r>
              <a:rPr lang="en-US" b="1" dirty="0"/>
              <a:t>important to</a:t>
            </a:r>
            <a:r>
              <a:rPr lang="en-US" dirty="0"/>
              <a:t> a person while balancing what is </a:t>
            </a:r>
            <a:r>
              <a:rPr lang="en-US" b="1" dirty="0"/>
              <a:t>important for</a:t>
            </a:r>
            <a:r>
              <a:rPr lang="en-US" dirty="0"/>
              <a:t> them. This is true about all people, not just those with a disability. All of us have things in our lives that are important to us and important for us. We all struggle to strike a balance between doing things that are good for our health and having things in our </a:t>
            </a:r>
          </a:p>
          <a:p>
            <a:r>
              <a:rPr lang="en-US" dirty="0"/>
              <a:t>lives we cherish. </a:t>
            </a:r>
          </a:p>
          <a:p>
            <a:pPr lvl="0">
              <a:buClr>
                <a:schemeClr val="accent6">
                  <a:lumMod val="75000"/>
                </a:schemeClr>
              </a:buClr>
            </a:pPr>
            <a:endParaRPr lang="en-US" dirty="0"/>
          </a:p>
          <a:p>
            <a:pPr lvl="0">
              <a:buClr>
                <a:schemeClr val="accent6">
                  <a:lumMod val="75000"/>
                </a:schemeClr>
              </a:buClr>
            </a:pPr>
            <a:r>
              <a:rPr lang="en-US" b="1" dirty="0"/>
              <a:t>Discussion: </a:t>
            </a:r>
            <a:r>
              <a:rPr lang="en-US" dirty="0"/>
              <a:t>Review and discuss the </a:t>
            </a:r>
            <a:r>
              <a:rPr lang="en-US" b="1" dirty="0"/>
              <a:t>Important To</a:t>
            </a:r>
            <a:r>
              <a:rPr lang="en-US" dirty="0"/>
              <a:t> and </a:t>
            </a:r>
            <a:r>
              <a:rPr lang="en-US" b="1" dirty="0"/>
              <a:t>Important For </a:t>
            </a:r>
            <a:r>
              <a:rPr lang="en-US" dirty="0"/>
              <a:t>items on the slide.</a:t>
            </a:r>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17</a:t>
            </a:fld>
            <a:endParaRPr lang="en-US"/>
          </a:p>
        </p:txBody>
      </p:sp>
    </p:spTree>
    <p:extLst>
      <p:ext uri="{BB962C8B-B14F-4D97-AF65-F5344CB8AC3E}">
        <p14:creationId xmlns:p14="http://schemas.microsoft.com/office/powerpoint/2010/main" val="91344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endParaRPr lang="en-US" dirty="0"/>
          </a:p>
          <a:p>
            <a:r>
              <a:rPr lang="en-US" dirty="0"/>
              <a:t>Person-centered thinking is a set of skills used to get to know a person. Getting to know someone then allows DSPs to act on the information and support a person in obtaining a life of their choosing.</a:t>
            </a:r>
          </a:p>
          <a:p>
            <a:endParaRPr lang="en-US" dirty="0"/>
          </a:p>
          <a:p>
            <a:r>
              <a:rPr lang="en-US" dirty="0"/>
              <a:t>Core person centered thinking skills for DSPs are the ability to:</a:t>
            </a:r>
          </a:p>
          <a:p>
            <a:pPr marL="173319" indent="-173319">
              <a:buClr>
                <a:schemeClr val="accent6">
                  <a:lumMod val="75000"/>
                </a:schemeClr>
              </a:buClr>
              <a:buFont typeface="Wingdings" panose="05000000000000000000" pitchFamily="2" charset="2"/>
              <a:buChar char="§"/>
            </a:pPr>
            <a:r>
              <a:rPr lang="en-US" dirty="0"/>
              <a:t>Understand the importance of being listened to, even when people communicate in non-traditional ways;</a:t>
            </a:r>
          </a:p>
          <a:p>
            <a:pPr marL="173319" indent="-173319">
              <a:buClr>
                <a:schemeClr val="accent6">
                  <a:lumMod val="75000"/>
                </a:schemeClr>
              </a:buClr>
              <a:buFont typeface="Wingdings" panose="05000000000000000000" pitchFamily="2" charset="2"/>
              <a:buChar char="§"/>
            </a:pPr>
            <a:r>
              <a:rPr lang="en-US" dirty="0"/>
              <a:t>Understand the importance of and guide others in having positive control over their lives;</a:t>
            </a:r>
          </a:p>
          <a:p>
            <a:pPr marL="173319" indent="-173319">
              <a:buClr>
                <a:schemeClr val="accent6">
                  <a:lumMod val="75000"/>
                </a:schemeClr>
              </a:buClr>
              <a:buFont typeface="Wingdings" panose="05000000000000000000" pitchFamily="2" charset="2"/>
              <a:buChar char="§"/>
            </a:pPr>
            <a:r>
              <a:rPr lang="en-US" dirty="0"/>
              <a:t>Understand the significance of a person’s daily rituals and routines;</a:t>
            </a:r>
          </a:p>
          <a:p>
            <a:pPr marL="173319" indent="-173319">
              <a:buClr>
                <a:schemeClr val="accent6">
                  <a:lumMod val="75000"/>
                </a:schemeClr>
              </a:buClr>
              <a:buFont typeface="Wingdings" panose="05000000000000000000" pitchFamily="2" charset="2"/>
              <a:buChar char="§"/>
            </a:pPr>
            <a:r>
              <a:rPr lang="en-US" dirty="0"/>
              <a:t>Respectfully address significant issues of health and safety, while supporting a person’s choice and control over his or her life;</a:t>
            </a:r>
          </a:p>
          <a:p>
            <a:pPr marL="173319" indent="-173319">
              <a:buClr>
                <a:schemeClr val="accent6">
                  <a:lumMod val="75000"/>
                </a:schemeClr>
              </a:buClr>
              <a:buFont typeface="Wingdings" panose="05000000000000000000" pitchFamily="2" charset="2"/>
              <a:buChar char="§"/>
            </a:pPr>
            <a:r>
              <a:rPr lang="en-US" dirty="0"/>
              <a:t>Define the core roles and responsibilities of a DSP;</a:t>
            </a:r>
          </a:p>
          <a:p>
            <a:pPr marL="173319" indent="-173319">
              <a:buClr>
                <a:schemeClr val="accent6">
                  <a:lumMod val="75000"/>
                </a:schemeClr>
              </a:buClr>
              <a:buFont typeface="Wingdings" panose="05000000000000000000" pitchFamily="2" charset="2"/>
              <a:buChar char="§"/>
            </a:pPr>
            <a:r>
              <a:rPr lang="en-US" dirty="0"/>
              <a:t>Pay attention and record new things you learn about a person and his/her preferences;</a:t>
            </a:r>
          </a:p>
          <a:p>
            <a:pPr marL="173319" indent="-173319">
              <a:buClr>
                <a:schemeClr val="accent6">
                  <a:lumMod val="75000"/>
                </a:schemeClr>
              </a:buClr>
              <a:buFont typeface="Wingdings" panose="05000000000000000000" pitchFamily="2" charset="2"/>
              <a:buChar char="§"/>
            </a:pPr>
            <a:r>
              <a:rPr lang="en-US" dirty="0"/>
              <a:t>Support a person’s dreams, relationships, and community connections; and  </a:t>
            </a:r>
          </a:p>
          <a:p>
            <a:pPr marL="173319" indent="-173319">
              <a:buClr>
                <a:schemeClr val="accent6">
                  <a:lumMod val="75000"/>
                </a:schemeClr>
              </a:buClr>
              <a:buFont typeface="Wingdings" panose="05000000000000000000" pitchFamily="2" charset="2"/>
              <a:buChar char="§"/>
            </a:pPr>
            <a:r>
              <a:rPr lang="en-US" dirty="0"/>
              <a:t>Recognize that dreams and preferences are ever changing and that getting to know someone is an on-going journey; not a destination.</a:t>
            </a:r>
          </a:p>
          <a:p>
            <a:pPr lvl="0">
              <a:buClr>
                <a:schemeClr val="accent6">
                  <a:lumMod val="75000"/>
                </a:schemeClr>
              </a:buClr>
            </a:pPr>
            <a:endParaRPr lang="en-US" dirty="0"/>
          </a:p>
          <a:p>
            <a:pPr lvl="0">
              <a:buClr>
                <a:schemeClr val="accent6">
                  <a:lumMod val="75000"/>
                </a:schemeClr>
              </a:buClr>
            </a:pPr>
            <a:endParaRPr lang="en-US" dirty="0"/>
          </a:p>
          <a:p>
            <a:pPr lvl="0">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“respect” has many meanings, including a positive feeling towards another person or the person’s skills, opinions or other characteristics and the honoring of a person’s beliefs, ideas or culture. Respect requires seeing the individual as a person first. Lack of exposure to people who differ from us in customs or standards contributes to a lack of respect. </a:t>
            </a:r>
          </a:p>
          <a:p>
            <a:endParaRPr lang="en-US" dirty="0"/>
          </a:p>
          <a:p>
            <a:r>
              <a:rPr lang="en-US" dirty="0"/>
              <a:t>All people, including those with disabilities, are thought of more positively when in a position to contribute to the community. People with disabilities can get the respect of others by being supported to perform useful and meaningful activities. As a DSP, respect for individuals you support can be achieved by first listening and developing an understanding of their culture, background, hopes and dreams, and then supporting each person to follow through on things that are important to him or her.</a:t>
            </a:r>
          </a:p>
          <a:p>
            <a:r>
              <a:rPr lang="en-US" dirty="0"/>
              <a:t> </a:t>
            </a:r>
          </a:p>
          <a:p>
            <a:r>
              <a:rPr lang="en-US" dirty="0"/>
              <a:t>There is a tendency to have lowered expectation of individuals with disabilities. Low expectations limit individuals’ opportunities to try new things and interfere with their achievements.  It is your responsibility to move away from a focus on the limitations and turn towards a focus on talents and abilities.  This enables the focus to shift to respect and empowerment.  </a:t>
            </a:r>
          </a:p>
          <a:p>
            <a:endParaRPr lang="en-US" dirty="0"/>
          </a:p>
          <a:p>
            <a:r>
              <a:rPr lang="en-US" b="1" dirty="0"/>
              <a:t>Discussion:</a:t>
            </a:r>
            <a:r>
              <a:rPr lang="en-US" dirty="0"/>
              <a:t> Talk about the True Story on page 8 of the Orientation Manual.</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19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When you finish this training you will have knowledge of:</a:t>
            </a:r>
          </a:p>
          <a:p>
            <a:r>
              <a:rPr lang="en-US" dirty="0"/>
              <a:t>	</a:t>
            </a:r>
          </a:p>
          <a:p>
            <a:pPr>
              <a:buFont typeface="Arial" pitchFamily="34" charset="0"/>
              <a:buChar char="•"/>
            </a:pPr>
            <a:r>
              <a:rPr lang="en-US" dirty="0"/>
              <a:t>  The characteristics of developmental disabilities and Virginia’s DD Waivers, </a:t>
            </a:r>
          </a:p>
          <a:p>
            <a:pPr>
              <a:buFont typeface="Arial" pitchFamily="34" charset="0"/>
              <a:buChar char="•"/>
            </a:pPr>
            <a:r>
              <a:rPr lang="en-US" dirty="0"/>
              <a:t>  Person-centeredness, positive behavioral supports, effective communication, </a:t>
            </a:r>
          </a:p>
          <a:p>
            <a:pPr>
              <a:buFont typeface="Arial" pitchFamily="34" charset="0"/>
              <a:buChar char="•"/>
            </a:pPr>
            <a:r>
              <a:rPr lang="en-US" dirty="0"/>
              <a:t>  DBHDS-identified health risks and the appropriate interventions, and </a:t>
            </a:r>
          </a:p>
          <a:p>
            <a:pPr>
              <a:buFont typeface="Arial" pitchFamily="34" charset="0"/>
              <a:buChar char="•"/>
            </a:pPr>
            <a:r>
              <a:rPr lang="en-US" dirty="0"/>
              <a:t>  Best practices in the support of individuals with developmental disabilities.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a:t>
            </a:fld>
            <a:endParaRPr lang="en-US"/>
          </a:p>
        </p:txBody>
      </p:sp>
    </p:spTree>
    <p:extLst>
      <p:ext uri="{BB962C8B-B14F-4D97-AF65-F5344CB8AC3E}">
        <p14:creationId xmlns:p14="http://schemas.microsoft.com/office/powerpoint/2010/main" val="765137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r>
              <a:rPr lang="en-US" dirty="0"/>
              <a:t>Your choice of words in speaking and your attitude (conveyed through the tone of your voice) are very important. Language can act as a separator when you use “special” language or professional jargon when talking about people with disabilities such as “client,” or “consumer.” Special language says people with disabilities are different. Instead, use everyday language, words, and phrases you would use when talking about co-workers, friends, and family members. For example, instead of saying </a:t>
            </a:r>
            <a:r>
              <a:rPr lang="en-US" i="1" dirty="0"/>
              <a:t>John was</a:t>
            </a:r>
            <a:r>
              <a:rPr lang="en-US" dirty="0"/>
              <a:t> </a:t>
            </a:r>
            <a:r>
              <a:rPr lang="en-US" i="1" dirty="0"/>
              <a:t>placed in a job</a:t>
            </a:r>
            <a:r>
              <a:rPr lang="en-US" dirty="0"/>
              <a:t>, say, </a:t>
            </a:r>
            <a:r>
              <a:rPr lang="en-US" i="1" dirty="0"/>
              <a:t>he found a job</a:t>
            </a:r>
            <a:r>
              <a:rPr lang="en-US" dirty="0"/>
              <a:t> or instead of saying </a:t>
            </a:r>
            <a:r>
              <a:rPr lang="en-US" i="1" dirty="0"/>
              <a:t>Jane transitioned from high school</a:t>
            </a:r>
            <a:r>
              <a:rPr lang="en-US" dirty="0"/>
              <a:t>, say, </a:t>
            </a:r>
            <a:r>
              <a:rPr lang="en-US" i="1" dirty="0"/>
              <a:t>she graduated</a:t>
            </a:r>
            <a:r>
              <a:rPr lang="en-US" dirty="0"/>
              <a:t>. As a DSP, how you talk will influence the attitudes and interactions of others. </a:t>
            </a:r>
          </a:p>
          <a:p>
            <a:r>
              <a:rPr lang="en-US" dirty="0"/>
              <a:t> </a:t>
            </a:r>
          </a:p>
          <a:p>
            <a:r>
              <a:rPr lang="en-US" b="1" i="1" dirty="0"/>
              <a:t>“Person First” language</a:t>
            </a:r>
            <a:r>
              <a:rPr lang="en-US" dirty="0"/>
              <a:t> emphasizes the person and not the disability. The first choice is always to call someone by their name. If you have to refer to someone and mention disability, always put the person first. The phrase, “a disabled person,” can be disrespectful and emphasizes the disability rather than the person. You should say, “a person with a disability.” Instead of saying “someone with Down’s,” say, “a person has Down syndrome.” Referring to the person first lets others know he or she is, first and foremost, a person who deserves respect.</a:t>
            </a:r>
          </a:p>
          <a:p>
            <a:endParaRPr lang="en-US" dirty="0"/>
          </a:p>
          <a:p>
            <a:r>
              <a:rPr lang="en-US" dirty="0"/>
              <a:t>Read: </a:t>
            </a:r>
            <a:r>
              <a:rPr lang="en-US" b="1" i="1" dirty="0"/>
              <a:t>Person First Language</a:t>
            </a:r>
            <a:r>
              <a:rPr lang="en-US" dirty="0"/>
              <a:t> by Kathie Snow </a:t>
            </a:r>
            <a:r>
              <a:rPr lang="en-US" u="sng" dirty="0">
                <a:hlinkClick r:id="rId3"/>
              </a:rPr>
              <a:t>https://www.disabilityisnatural.com</a:t>
            </a:r>
            <a:endParaRPr lang="en-US" u="sng" dirty="0"/>
          </a:p>
          <a:p>
            <a:endParaRPr lang="en-US" dirty="0"/>
          </a:p>
          <a:p>
            <a:r>
              <a:rPr lang="en-US" dirty="0"/>
              <a:t>Read: </a:t>
            </a:r>
            <a:r>
              <a:rPr lang="en-US" b="1" i="1" dirty="0"/>
              <a:t>Language to Avoid</a:t>
            </a:r>
            <a:r>
              <a:rPr lang="en-US" dirty="0"/>
              <a:t>  </a:t>
            </a:r>
            <a:r>
              <a:rPr lang="en-US" u="sng" dirty="0">
                <a:solidFill>
                  <a:srgbClr val="0000FF"/>
                </a:solidFill>
              </a:rPr>
              <a:t>http://www.partnership.vcu.edu/DSP_orientation/downloadables/LANGUAGE%20TO%20AVOID.pdf</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20</a:t>
            </a:fld>
            <a:endParaRPr lang="en-US"/>
          </a:p>
        </p:txBody>
      </p:sp>
    </p:spTree>
    <p:extLst>
      <p:ext uri="{BB962C8B-B14F-4D97-AF65-F5344CB8AC3E}">
        <p14:creationId xmlns:p14="http://schemas.microsoft.com/office/powerpoint/2010/main" val="1675450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r>
              <a:rPr lang="en-US" dirty="0"/>
              <a:t>The core of person-centered planning is to empower the person who uses paid supports to make decisions and choices that direct and shape his/her own life. The goal is to move from a needs-based system to a support-based approach. The support-based approach helps to develop personal goals and a life that is meaningful to the person using supports, while still addressing their health and safety. </a:t>
            </a:r>
          </a:p>
          <a:p>
            <a:endParaRPr lang="en-US" dirty="0"/>
          </a:p>
          <a:p>
            <a:r>
              <a:rPr lang="en-US" dirty="0"/>
              <a:t>Person-centered planning always includes the person who is the focus of the plan and other people who are selected by them to participate. This leads to the achievement of goals that are meaningful to that person. </a:t>
            </a:r>
          </a:p>
          <a:p>
            <a:endParaRPr lang="en-US" dirty="0"/>
          </a:p>
          <a:p>
            <a:r>
              <a:rPr lang="en-US" b="1" dirty="0"/>
              <a:t>Discussion: </a:t>
            </a:r>
          </a:p>
          <a:p>
            <a:r>
              <a:rPr lang="en-US" dirty="0"/>
              <a:t>1. In Virginia’s Individual Support Plan, the term “desired outcomes” is used in the person-centered planning process. Talk about the types of outcomes that DSPs might be supporting.  Read “Consider for a Moment” on page 8 in the Orientation Manual. </a:t>
            </a:r>
          </a:p>
          <a:p>
            <a:endParaRPr lang="en-US" dirty="0"/>
          </a:p>
          <a:p>
            <a:r>
              <a:rPr lang="en-US" dirty="0"/>
              <a:t>2. Talk about </a:t>
            </a:r>
            <a:r>
              <a:rPr lang="en-US" b="1" dirty="0"/>
              <a:t>A Credo for Support</a:t>
            </a:r>
            <a:r>
              <a:rPr lang="en-US" dirty="0"/>
              <a:t> available at :</a:t>
            </a:r>
          </a:p>
          <a:p>
            <a:r>
              <a:rPr lang="en-US" dirty="0">
                <a:solidFill>
                  <a:srgbClr val="FF0000"/>
                </a:solidFill>
                <a:hlinkClick r:id="rId3"/>
              </a:rPr>
              <a:t>http://www2.gnb.ca/content/dam/gnb/Departments/pcsdp-cpmcph/pdf/docs/CredoforSupport.pdf</a:t>
            </a:r>
            <a:r>
              <a:rPr lang="en-US" dirty="0">
                <a:solidFill>
                  <a:srgbClr val="FF0000"/>
                </a:solidFill>
              </a:rPr>
              <a:t> </a:t>
            </a:r>
            <a:r>
              <a:rPr lang="en-US" dirty="0"/>
              <a:t>or </a:t>
            </a:r>
            <a:r>
              <a:rPr lang="en-US" dirty="0">
                <a:solidFill>
                  <a:srgbClr val="FF0000"/>
                </a:solidFill>
                <a:hlinkClick r:id="rId4"/>
              </a:rPr>
              <a:t>https://www.youtube.com/watch?v=wunHDfZFxXw</a:t>
            </a:r>
            <a:r>
              <a:rPr lang="en-US" dirty="0">
                <a:solidFill>
                  <a:srgbClr val="FF0000"/>
                </a:solidFill>
              </a:rPr>
              <a:t> </a:t>
            </a:r>
            <a:r>
              <a:rPr lang="en-US" dirty="0"/>
              <a:t>(video).</a:t>
            </a:r>
            <a:endParaRPr lang="en-US" b="1" dirty="0"/>
          </a:p>
          <a:p>
            <a:r>
              <a:rPr lang="en-US" dirty="0"/>
              <a:t>Read or listen to it if DSP did not read or listen while studying the Manual. </a:t>
            </a:r>
          </a:p>
          <a:p>
            <a:endParaRPr lang="en-US" b="1" dirty="0"/>
          </a:p>
          <a:p>
            <a:r>
              <a:rPr lang="en-US" dirty="0"/>
              <a:t>3. There are 10 items listed in a box on page 11 of the manual (From the standpoint of those you support). Talk about which of these are the most difficult to follow.</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concept of dignity of risk is the right of a person to make an informed choice to engage in experiences meaningful to him/her and which are necessary for personal growth and development. Normal living often includes risks. Dignity of risk allows people to lead normal lives. Overprotection of people with disabilities keeps them from many life situations that they have the right to experience, and it may prevent meaningful connections and fulfillment of their hopes and dreams. </a:t>
            </a:r>
          </a:p>
          <a:p>
            <a:endParaRPr lang="en-US" dirty="0"/>
          </a:p>
          <a:p>
            <a:r>
              <a:rPr lang="en-US" b="1" dirty="0"/>
              <a:t>Discussion: </a:t>
            </a:r>
            <a:r>
              <a:rPr lang="en-US" dirty="0"/>
              <a:t>What’s your role and what does it look like?</a:t>
            </a:r>
          </a:p>
          <a:p>
            <a:endParaRPr lang="en-US" dirty="0"/>
          </a:p>
          <a:p>
            <a:r>
              <a:rPr lang="en-US" dirty="0"/>
              <a:t>Rather than protecting people with disabilities from disappointments and sorrows, which are natural parts of life, support them to make informed decisions. This enables them to experience the possibility of success and the natural risk of possible failure. Occasionally, as support staff we believe we know the outcome for those who “dream too big.” Dignity of risk demands we try to help people investigate and reach for their dreams, while keeping health and safety at the forefront of our services.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22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Community is a group of people who come together for a common reason. People may belong to several communities, some which are based on a common interest, others that are based on geography such as a neighborhood. People within a community may be very different from one another. Being part of a community brings people together, and people will learn that it is okay to be different. Positive and regular interactions bring a community together.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Narrative: </a:t>
            </a:r>
            <a:r>
              <a:rPr lang="en-US" dirty="0"/>
              <a:t>There are three ways to be part of your community – presence, participation, and connection. </a:t>
            </a:r>
          </a:p>
          <a:p>
            <a:endParaRPr lang="en-US" dirty="0"/>
          </a:p>
          <a:p>
            <a:r>
              <a:rPr lang="en-US" b="1" dirty="0"/>
              <a:t>Discussion:</a:t>
            </a:r>
            <a:r>
              <a:rPr lang="en-US" dirty="0"/>
              <a:t> </a:t>
            </a:r>
          </a:p>
          <a:p>
            <a:r>
              <a:rPr lang="en-US" dirty="0"/>
              <a:t>1. Go over the definitions on the slide and use the following examples as a summary:</a:t>
            </a:r>
          </a:p>
          <a:p>
            <a:endParaRPr lang="en-US" dirty="0"/>
          </a:p>
          <a:p>
            <a:r>
              <a:rPr lang="en-US" dirty="0"/>
              <a:t>Community presence example: Jill moves to a new neighborhood. She begins walking to get to know the neighborhood. She meets people on the street, chats, sometimes exchanging names. Jill begins to be recognized as someone who lives and walks in the neighborhood and she begins to see the same people often. Neighbors may know her name.</a:t>
            </a:r>
          </a:p>
          <a:p>
            <a:endParaRPr lang="en-US" dirty="0"/>
          </a:p>
          <a:p>
            <a:r>
              <a:rPr lang="en-US" dirty="0"/>
              <a:t>Community participation example: Jill sees a notice for a neighborhood clean-up/watch committee. She begins going to the meetings on a regular basis and helps clean up the neighborhood on clean-up days. She is getting to know neighbors because they talk while she is at the meetings.</a:t>
            </a:r>
          </a:p>
          <a:p>
            <a:endParaRPr lang="en-US" dirty="0"/>
          </a:p>
          <a:p>
            <a:r>
              <a:rPr lang="en-US" dirty="0"/>
              <a:t>Community connection example: Jill becomes particularly fond of one of her neighbors that she met at the clean-up committee. They discovered they have a common interest in swimming. Soon they are going to the pool together and start calling/texting one another to chat. They have met each other’s families and become friends.</a:t>
            </a:r>
          </a:p>
          <a:p>
            <a:endParaRPr lang="en-US" dirty="0"/>
          </a:p>
          <a:p>
            <a:r>
              <a:rPr lang="en-US" dirty="0"/>
              <a:t>2. Encourage DSPs to read and explore ideas and suggestions from the following resources:</a:t>
            </a:r>
          </a:p>
          <a:p>
            <a:endParaRPr lang="en-US" dirty="0"/>
          </a:p>
          <a:p>
            <a:r>
              <a:rPr lang="en-US" b="1" i="1" dirty="0"/>
              <a:t>A Guide to Developing Community Connections</a:t>
            </a:r>
            <a:r>
              <a:rPr lang="en-US" dirty="0"/>
              <a:t> by Patsy Davies &amp; Claudia Bolton</a:t>
            </a:r>
          </a:p>
          <a:p>
            <a:r>
              <a:rPr lang="en-US" dirty="0">
                <a:hlinkClick r:id="rId3"/>
              </a:rPr>
              <a:t>http://www.allenshea.com/CIRCL/connections.pdf</a:t>
            </a:r>
            <a:endParaRPr lang="en-US" dirty="0"/>
          </a:p>
          <a:p>
            <a:endParaRPr lang="en-US" dirty="0"/>
          </a:p>
          <a:p>
            <a:r>
              <a:rPr lang="en-US" b="1" i="1" dirty="0"/>
              <a:t>Friends: Connecting People with Disabilities and Community Members</a:t>
            </a:r>
            <a:r>
              <a:rPr lang="en-US" dirty="0"/>
              <a:t> by Angela Novak Amado</a:t>
            </a:r>
          </a:p>
          <a:p>
            <a:r>
              <a:rPr lang="en-US" dirty="0">
                <a:hlinkClick r:id="rId4"/>
              </a:rPr>
              <a:t>http://rtc.umn.edu/docs/Friends_Connecting_people_with_disabilities_and_community_members.pdf</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24</a:t>
            </a:fld>
            <a:endParaRPr lang="en-US"/>
          </a:p>
        </p:txBody>
      </p:sp>
    </p:spTree>
    <p:extLst>
      <p:ext uri="{BB962C8B-B14F-4D97-AF65-F5344CB8AC3E}">
        <p14:creationId xmlns:p14="http://schemas.microsoft.com/office/powerpoint/2010/main" val="1439287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natural supports refers to the resources that are already present and available to all persons in community environments. This includes family, friends, co-workers and neighbors, members of clubs or civic groups and local merchants.  </a:t>
            </a:r>
          </a:p>
          <a:p>
            <a:endParaRPr lang="en-US" dirty="0"/>
          </a:p>
          <a:p>
            <a:r>
              <a:rPr lang="en-US" dirty="0"/>
              <a:t>Imagine for a minute what it would be like to wake up every morning knowing that the only people you will interact with all day will be those paid to be with you.</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a:t>Narrative:</a:t>
            </a:r>
            <a:r>
              <a:rPr lang="en-US" dirty="0"/>
              <a:t> Our culture values work. It is expected that adults will work to earn money to support themselves. This value is true for people with disabilities. Additionally, we recognize that working in the community provides so much more than just a paycheck. Numerous studies have shown that people with disabilities who are working in the community report other non-monetary benefits to working. </a:t>
            </a:r>
          </a:p>
          <a:p>
            <a:endParaRPr lang="en-US" dirty="0"/>
          </a:p>
          <a:p>
            <a:r>
              <a:rPr lang="en-US" dirty="0"/>
              <a:t>Employment First is a concept that Virginia values. It means offering the option of integrated, community employment as the first choice of day activity to people entering services. If the person has no reference for choosing work (has no work experience), they should have an opportunity to do work assessments to see what it is like. Those who are not currently working should have frequent opportunities to learn about work, the types of jobs people do, and to be exposed to working people within their interest areas.</a:t>
            </a:r>
          </a:p>
          <a:p>
            <a:endParaRPr lang="en-US" dirty="0"/>
          </a:p>
          <a:p>
            <a:r>
              <a:rPr lang="en-US" b="1" dirty="0"/>
              <a:t>Discussion</a:t>
            </a:r>
            <a:r>
              <a:rPr lang="en-US" dirty="0"/>
              <a:t>:  </a:t>
            </a:r>
          </a:p>
          <a:p>
            <a:r>
              <a:rPr lang="en-US" dirty="0"/>
              <a:t>1. Ask for the benefits of working, such as:</a:t>
            </a:r>
          </a:p>
          <a:p>
            <a:pPr marL="173319" indent="-173319">
              <a:buClr>
                <a:schemeClr val="accent6">
                  <a:lumMod val="75000"/>
                </a:schemeClr>
              </a:buClr>
              <a:buFont typeface="Wingdings" panose="05000000000000000000" pitchFamily="2" charset="2"/>
              <a:buChar char="§"/>
            </a:pPr>
            <a:r>
              <a:rPr lang="en-US" dirty="0"/>
              <a:t>Working people have higher levels of </a:t>
            </a:r>
            <a:r>
              <a:rPr lang="en-US" b="1" i="1" dirty="0"/>
              <a:t>self-efficacy</a:t>
            </a:r>
            <a:r>
              <a:rPr lang="en-US" dirty="0"/>
              <a:t>:  they have higher expectations of what they can accomplish, and this spreads to other areas of their lives.</a:t>
            </a:r>
          </a:p>
          <a:p>
            <a:pPr marL="173319" indent="-173319">
              <a:buClr>
                <a:schemeClr val="accent6">
                  <a:lumMod val="75000"/>
                </a:schemeClr>
              </a:buClr>
              <a:buFont typeface="Wingdings" panose="05000000000000000000" pitchFamily="2" charset="2"/>
              <a:buChar char="§"/>
            </a:pPr>
            <a:r>
              <a:rPr lang="en-US" dirty="0"/>
              <a:t>Working people </a:t>
            </a:r>
            <a:r>
              <a:rPr lang="en-US" b="1" i="1" dirty="0"/>
              <a:t>feel more connected</a:t>
            </a:r>
            <a:r>
              <a:rPr lang="en-US" dirty="0"/>
              <a:t> to the greater community. </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better health and sense of well-being</a:t>
            </a:r>
            <a:r>
              <a:rPr lang="en-US" dirty="0"/>
              <a:t>.</a:t>
            </a:r>
          </a:p>
          <a:p>
            <a:pPr marL="173319" indent="-173319">
              <a:buClr>
                <a:schemeClr val="accent6">
                  <a:lumMod val="75000"/>
                </a:schemeClr>
              </a:buClr>
              <a:buFont typeface="Wingdings" panose="05000000000000000000" pitchFamily="2" charset="2"/>
              <a:buChar char="§"/>
            </a:pPr>
            <a:r>
              <a:rPr lang="en-US" dirty="0"/>
              <a:t>Working people report having </a:t>
            </a:r>
            <a:r>
              <a:rPr lang="en-US" b="1" i="1" dirty="0"/>
              <a:t>meaning in their lives</a:t>
            </a:r>
            <a:r>
              <a:rPr lang="en-US" dirty="0"/>
              <a:t>. </a:t>
            </a:r>
          </a:p>
          <a:p>
            <a:pPr marL="173319" indent="-173319">
              <a:buClr>
                <a:schemeClr val="accent6">
                  <a:lumMod val="75000"/>
                </a:schemeClr>
              </a:buClr>
              <a:buFont typeface="Wingdings" panose="05000000000000000000" pitchFamily="2" charset="2"/>
              <a:buChar char="§"/>
            </a:pPr>
            <a:r>
              <a:rPr lang="en-US" dirty="0"/>
              <a:t>Working people make </a:t>
            </a:r>
            <a:r>
              <a:rPr lang="en-US" b="1" i="1" dirty="0"/>
              <a:t>money. </a:t>
            </a:r>
            <a:r>
              <a:rPr lang="en-US" dirty="0"/>
              <a:t>Income from paying jobs helps supplement their resources and improves the quality of the lives they can live. </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dirty="0"/>
              <a:t>2. Discuss DSPs roles in encouraging work (page 17 of Manual).</a:t>
            </a:r>
          </a:p>
          <a:p>
            <a:pPr marL="173319" indent="-173319">
              <a:buClr>
                <a:schemeClr val="accent6">
                  <a:lumMod val="75000"/>
                </a:schemeClr>
              </a:buClr>
              <a:buFont typeface="Wingdings" panose="05000000000000000000" pitchFamily="2" charset="2"/>
              <a:buChar char="§"/>
            </a:pPr>
            <a:endParaRPr lang="en-US" dirty="0"/>
          </a:p>
          <a:p>
            <a:pPr marL="174184" indent="-174184">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With the focus on community life, there is no longer a need for specialized programs that restrict or exclude people from an ordinary or extraordinary life. Using paid supports does not mean a person with a disability has to participate in specialized programs or groups of people with similar disabilities, with little to no access to ordinary activities. </a:t>
            </a:r>
          </a:p>
          <a:p>
            <a:r>
              <a:rPr lang="en-US" dirty="0"/>
              <a:t> </a:t>
            </a:r>
          </a:p>
          <a:p>
            <a:r>
              <a:rPr lang="en-US" dirty="0"/>
              <a:t>Alternatives to isolating programming refers to supporting a person in natural settings, with families and friends, by providing flexible supports that work well for them. </a:t>
            </a:r>
          </a:p>
          <a:p>
            <a:endParaRPr lang="en-US" dirty="0"/>
          </a:p>
          <a:p>
            <a:r>
              <a:rPr lang="en-US" dirty="0"/>
              <a:t>People with disabilities, should live in comfortable homes in safe neighborhoods. They should have the choice to work a regular job or to engage in other typical activities that they and the community value.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t>
            </a:r>
            <a:r>
              <a:rPr lang="en-US" b="1" i="1" dirty="0"/>
              <a:t>Personal choice</a:t>
            </a:r>
            <a:r>
              <a:rPr lang="en-US" dirty="0"/>
              <a:t> means making decisions about all the details of our lives. Each day we are engaged in making choices. We ask ourselves, “Should I hit the snooze button or get up?” “Should I call in or go to work?” “What should I wear?” </a:t>
            </a:r>
          </a:p>
          <a:p>
            <a:endParaRPr lang="en-US" dirty="0"/>
          </a:p>
          <a:p>
            <a:r>
              <a:rPr lang="en-US" dirty="0"/>
              <a:t>We also make major decisions about who to live with and what sort of work we want to do. We are in control and it feels good to be empowered and able to make our own decisions. Everyone is entitled to make decisions about their lives. </a:t>
            </a:r>
          </a:p>
          <a:p>
            <a:r>
              <a:rPr lang="en-US" dirty="0"/>
              <a:t> </a:t>
            </a:r>
          </a:p>
          <a:p>
            <a:r>
              <a:rPr lang="en-US" b="1" dirty="0"/>
              <a:t>Informed consent</a:t>
            </a:r>
            <a:r>
              <a:rPr lang="en-US" dirty="0"/>
              <a:t> refers to one’s ability to make a decision based on a clear understanding of the facts, results of the choice, and possible future consequences. Some people do not show the capacity for informed consent and need supports from family members, an authorized representative, or a legal guardian. This is typically reserved for decisions or choices that might have an effect on a person’s health and safety. This does not mean that the day-to-day choices or expression of hopes and dreams should be restricted. DSPs are responsible for encouraging choice and consulting with alternate decision-makers when unsure. </a:t>
            </a:r>
          </a:p>
          <a:p>
            <a:endParaRPr lang="en-US" dirty="0"/>
          </a:p>
          <a:p>
            <a:r>
              <a:rPr lang="en-US" b="1" dirty="0"/>
              <a:t>Discussion: </a:t>
            </a:r>
            <a:r>
              <a:rPr lang="en-US" dirty="0"/>
              <a:t>Review “Methods of Helping People Make Choices” on page 19 &amp; 20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All people, no matter their ability, retain basic human rights. Like you, people with disabilities are entitled to enjoy the rights and freedoms to privacy, to have personal possessions, to marry, to exercise free speech, to live in neighborhoods, to complain, to vote, etc. It is also the right of the person to be free from abuse, neglect and not to have restrictions on his or her rights and freedoms. </a:t>
            </a:r>
          </a:p>
          <a:p>
            <a:r>
              <a:rPr lang="en-US" dirty="0"/>
              <a:t> </a:t>
            </a:r>
          </a:p>
          <a:p>
            <a:r>
              <a:rPr lang="en-US" dirty="0"/>
              <a:t>As a DSP, you are considered a “mandated reporter,” and are required to report violations of individuals’ rights, including suspicion of abuse or neglect. Though policies vary, you are required to report to your agency’s director.</a:t>
            </a:r>
          </a:p>
          <a:p>
            <a:r>
              <a:rPr lang="en-US" dirty="0"/>
              <a:t> </a:t>
            </a:r>
          </a:p>
          <a:p>
            <a:r>
              <a:rPr lang="en-US" dirty="0"/>
              <a:t>Some people you support may have had their legal rights limited through the appointment of a guardian, conservator or another legal process. This does not mean they cannot make day-to-day choices and decisions or should have their dreams or plans go unheard. It is the DSP’s responsibility to seek guidance and help with decision making when appropriate and/or needed to preserve the health and safety of the person you support. </a:t>
            </a:r>
          </a:p>
          <a:p>
            <a:endParaRPr lang="en-US" dirty="0"/>
          </a:p>
          <a:p>
            <a:r>
              <a:rPr lang="en-US" b="1" dirty="0"/>
              <a:t>Note to supervisors:</a:t>
            </a:r>
            <a:r>
              <a:rPr lang="en-US" dirty="0"/>
              <a:t>  As an employee of a community agency providing supports to individuals with intellectual and other developmental disabilities, DSPs must be aware of these basic human rights, any specific human rights policies followed by your agency, and their responsibility as a mandated reporter. Supervisors/trainers should give DSPs a copy and to explain your agency’s policy to them.</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29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The goal of Section I: Values that Support Life in the Community is to familiarize you with the vision and values that should guide you in your support of people with developmental disabilities in Virginia.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Confidentiality is a right each of us has to privacy and respect of information given to and shared among professionals about us. People generally expect that their medical records, financial records, psychological records, criminal records, driving records, etc. are going to be kept in a confidential manner.  </a:t>
            </a:r>
          </a:p>
          <a:p>
            <a:endParaRPr lang="en-US" dirty="0"/>
          </a:p>
          <a:p>
            <a:r>
              <a:rPr lang="en-US" dirty="0"/>
              <a:t>DSPs must remember to have this same respect for the private information about individuals whom they support.  No one would like to think that his or her doctor or counselor openly discusses his or her diagnosis, illnesses, or care plan at home or a party.  </a:t>
            </a:r>
          </a:p>
          <a:p>
            <a:endParaRPr lang="en-US" dirty="0"/>
          </a:p>
          <a:p>
            <a:r>
              <a:rPr lang="en-US" dirty="0"/>
              <a:t>While DSPs generally read and sign a confidentiality agreement related to employment, it is important to avoid sharing confidential information about the individuals being supported. </a:t>
            </a:r>
          </a:p>
          <a:p>
            <a:endParaRPr lang="en-US" dirty="0"/>
          </a:p>
          <a:p>
            <a:r>
              <a:rPr lang="en-US" b="1" dirty="0"/>
              <a:t>Discussion: </a:t>
            </a:r>
            <a:r>
              <a:rPr lang="en-US" dirty="0"/>
              <a:t>Discuss the “True Story” on page 22 of the Orientation Manual and how this story impacts their thoughts on confidentiality.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481072" cy="4189095"/>
          </a:xfrm>
        </p:spPr>
        <p:txBody>
          <a:bodyPr/>
          <a:lstStyle/>
          <a:p>
            <a:r>
              <a:rPr lang="en-US" b="1" dirty="0"/>
              <a:t>Narrative:</a:t>
            </a:r>
            <a:r>
              <a:rPr lang="en-US" dirty="0"/>
              <a:t> In this section, we will discuss the definition of developmental disabilities, as well as some of the causes. While this information is important for a better understanding of the people you will support and will help you in your work, it is also important to understand the myths and misunderstandings which get in the way of people living meaningful lives in the community. We will also discuss how you can become a “roadblock remover” for people you support.</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term </a:t>
            </a:r>
            <a:r>
              <a:rPr lang="en-US" b="1" dirty="0"/>
              <a:t>developmental disability</a:t>
            </a:r>
            <a:r>
              <a:rPr lang="en-US" dirty="0"/>
              <a:t> (as defined by the Developmental Disabilities Act) means a severe, chronic disability of an individual that is attributable to a mental or physical impairment or combination of mental or physical impairments that are manifested before the individual attains age 22 and are likely to continue indefinitely. Developmental disabilities result in substantial limitations in three or more of the following functional areas: </a:t>
            </a:r>
          </a:p>
          <a:p>
            <a:pPr marL="173319" indent="-173319">
              <a:buClr>
                <a:schemeClr val="accent6">
                  <a:lumMod val="75000"/>
                </a:schemeClr>
              </a:buClr>
              <a:buFont typeface="Wingdings" panose="05000000000000000000" pitchFamily="2" charset="2"/>
              <a:buChar char="§"/>
            </a:pPr>
            <a:r>
              <a:rPr lang="en-US" dirty="0"/>
              <a:t>self-care</a:t>
            </a:r>
          </a:p>
          <a:p>
            <a:pPr marL="173319" indent="-173319">
              <a:buClr>
                <a:schemeClr val="accent6">
                  <a:lumMod val="75000"/>
                </a:schemeClr>
              </a:buClr>
              <a:buFont typeface="Wingdings" panose="05000000000000000000" pitchFamily="2" charset="2"/>
              <a:buChar char="§"/>
            </a:pPr>
            <a:r>
              <a:rPr lang="en-US" dirty="0"/>
              <a:t>receptive and expressive language</a:t>
            </a:r>
          </a:p>
          <a:p>
            <a:pPr marL="173319" indent="-173319">
              <a:buClr>
                <a:schemeClr val="accent6">
                  <a:lumMod val="75000"/>
                </a:schemeClr>
              </a:buClr>
              <a:buFont typeface="Wingdings" panose="05000000000000000000" pitchFamily="2" charset="2"/>
              <a:buChar char="§"/>
            </a:pPr>
            <a:r>
              <a:rPr lang="en-US" dirty="0"/>
              <a:t>learning </a:t>
            </a:r>
          </a:p>
          <a:p>
            <a:pPr marL="173319" indent="-173319">
              <a:buClr>
                <a:schemeClr val="accent6">
                  <a:lumMod val="75000"/>
                </a:schemeClr>
              </a:buClr>
              <a:buFont typeface="Wingdings" panose="05000000000000000000" pitchFamily="2" charset="2"/>
              <a:buChar char="§"/>
            </a:pPr>
            <a:r>
              <a:rPr lang="en-US" dirty="0"/>
              <a:t>mobility</a:t>
            </a:r>
          </a:p>
          <a:p>
            <a:pPr marL="173319" indent="-173319">
              <a:buClr>
                <a:schemeClr val="accent6">
                  <a:lumMod val="75000"/>
                </a:schemeClr>
              </a:buClr>
              <a:buFont typeface="Wingdings" panose="05000000000000000000" pitchFamily="2" charset="2"/>
              <a:buChar char="§"/>
            </a:pPr>
            <a:r>
              <a:rPr lang="en-US" dirty="0"/>
              <a:t>self-direction</a:t>
            </a:r>
          </a:p>
          <a:p>
            <a:pPr marL="173319" indent="-173319">
              <a:buClr>
                <a:schemeClr val="accent6">
                  <a:lumMod val="75000"/>
                </a:schemeClr>
              </a:buClr>
              <a:buFont typeface="Wingdings" panose="05000000000000000000" pitchFamily="2" charset="2"/>
              <a:buChar char="§"/>
            </a:pPr>
            <a:r>
              <a:rPr lang="en-US" dirty="0"/>
              <a:t>capacity for independent living</a:t>
            </a:r>
          </a:p>
          <a:p>
            <a:pPr marL="173319" indent="-173319">
              <a:buClr>
                <a:schemeClr val="accent6">
                  <a:lumMod val="75000"/>
                </a:schemeClr>
              </a:buClr>
              <a:buFont typeface="Wingdings" panose="05000000000000000000" pitchFamily="2" charset="2"/>
              <a:buChar char="§"/>
            </a:pPr>
            <a:r>
              <a:rPr lang="en-US" dirty="0"/>
              <a:t>capacity for economic self-sufficiency</a:t>
            </a:r>
          </a:p>
          <a:p>
            <a:endParaRPr lang="en-US" dirty="0"/>
          </a:p>
          <a:p>
            <a:r>
              <a:rPr lang="en-US" dirty="0"/>
              <a:t>Intellectual disability is one type of developmental disability and diagnosis must occur before the age of 18.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8733" y="4421824"/>
            <a:ext cx="5114649" cy="4189095"/>
          </a:xfrm>
        </p:spPr>
        <p:txBody>
          <a:bodyPr/>
          <a:lstStyle/>
          <a:p>
            <a:r>
              <a:rPr lang="en-US" b="1" dirty="0"/>
              <a:t>Narrative:</a:t>
            </a:r>
            <a:r>
              <a:rPr lang="en-US" dirty="0"/>
              <a:t> The term </a:t>
            </a:r>
            <a:r>
              <a:rPr lang="en-US" b="1" dirty="0"/>
              <a:t>intellectual disability</a:t>
            </a:r>
            <a:r>
              <a:rPr lang="en-US" dirty="0"/>
              <a:t> (as defined by the American </a:t>
            </a:r>
          </a:p>
          <a:p>
            <a:r>
              <a:rPr lang="en-US" dirty="0"/>
              <a:t>Association of Intellectual and Developmental Disabilities- AAIDD) means a person has significant limitations in intellectual functioning (reasoning, learning, problem solving) and in adaptive behavior, which covers a range of everyday social and practical skills. Thus disability originates before the age of 18.</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a:t>
            </a:r>
            <a:r>
              <a:rPr lang="en-US" i="1" dirty="0"/>
              <a:t>autism, cerebral palsy, and other mental or neurological conditions (seizures)</a:t>
            </a:r>
            <a:r>
              <a:rPr lang="en-US" dirty="0"/>
              <a:t> are also considered to have a developmental disability. </a:t>
            </a:r>
          </a:p>
          <a:p>
            <a:r>
              <a:rPr lang="en-US" dirty="0"/>
              <a:t> </a:t>
            </a:r>
          </a:p>
          <a:p>
            <a:r>
              <a:rPr lang="en-US" dirty="0"/>
              <a:t>Other developmental disabilities may be strictly physical, such as blindness or deafness from birth or childhood. </a:t>
            </a:r>
          </a:p>
          <a:p>
            <a:r>
              <a:rPr lang="en-US" dirty="0"/>
              <a:t> </a:t>
            </a:r>
          </a:p>
          <a:p>
            <a:r>
              <a:rPr lang="en-US" dirty="0"/>
              <a:t>People with developmental disabilities may or may not also have an intellectual disability. Some developmental disabilities, such as Down syndrome, fetal alcohol syndrome and Fragile X syndrome, </a:t>
            </a:r>
            <a:r>
              <a:rPr lang="en-US" i="1" dirty="0"/>
              <a:t>almost always</a:t>
            </a:r>
            <a:r>
              <a:rPr lang="en-US" dirty="0"/>
              <a:t> occur with an intellectual disability.</a:t>
            </a:r>
          </a:p>
          <a:p>
            <a:endParaRPr lang="en-US" dirty="0"/>
          </a:p>
          <a:p>
            <a:r>
              <a:rPr lang="en-US" b="1" dirty="0"/>
              <a:t>Discussion:</a:t>
            </a:r>
            <a:r>
              <a:rPr lang="en-US" dirty="0"/>
              <a:t> Look over “Factors to Consider” on page 25 of the Orientation Manual and talk about why they are important to consider.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Causes of Intellectual Disability (Orientation Manual p. 25) include: </a:t>
            </a:r>
            <a:br>
              <a:rPr lang="en-US" dirty="0"/>
            </a:br>
            <a:endParaRPr lang="en-US" dirty="0"/>
          </a:p>
          <a:p>
            <a:pPr marL="174184" indent="-174184">
              <a:buFont typeface="Arial" panose="020B0604020202020204" pitchFamily="34" charset="0"/>
              <a:buChar char="•"/>
            </a:pPr>
            <a:r>
              <a:rPr lang="en-US" dirty="0"/>
              <a:t>Genetics -something you are born with that is passed down by parents (e.g., Down syndrome, Fragile X). </a:t>
            </a:r>
          </a:p>
          <a:p>
            <a:pPr marL="174184" indent="-174184">
              <a:buFont typeface="Arial" panose="020B0604020202020204" pitchFamily="34" charset="0"/>
              <a:buChar char="•"/>
            </a:pPr>
            <a:r>
              <a:rPr lang="en-US" dirty="0"/>
              <a:t>Other physical causes (e.g., fetal alcohol syndrome, car accidents, shaken baby syndrome). </a:t>
            </a:r>
          </a:p>
          <a:p>
            <a:pPr marL="174184" indent="-174184">
              <a:buFont typeface="Arial" panose="020B0604020202020204" pitchFamily="34" charset="0"/>
              <a:buChar char="•"/>
            </a:pPr>
            <a:r>
              <a:rPr lang="en-US" dirty="0"/>
              <a:t>Social or environmental factors (e.g., lack of stimulation, trauma/abuse during the developmental years, lack of family and educational supports to promote mental development and adaptive skills). </a:t>
            </a:r>
          </a:p>
          <a:p>
            <a:endParaRPr lang="en-US" dirty="0"/>
          </a:p>
          <a:p>
            <a:r>
              <a:rPr lang="en-US" dirty="0"/>
              <a:t>Approximately 40% to 50% of individuals with ID have no known cause of their disability. </a:t>
            </a:r>
          </a:p>
          <a:p>
            <a:pPr marL="174184" indent="-17418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People with DD are individuals like everyone else and may need unique supports to live a desired life.</a:t>
            </a:r>
          </a:p>
          <a:p>
            <a:endParaRPr lang="en-US" dirty="0"/>
          </a:p>
          <a:p>
            <a:pPr lvl="0"/>
            <a:r>
              <a:rPr lang="en-US" dirty="0"/>
              <a:t>Over the years, people with intellectual and other developmental disabilities have been placed in group settings partly because people have decided that it is cheaper and easier, and partly because people do not understand their various disabilities. The individuals in a given group often have nothing in common other than the fact that they all have at least one developmental disability. It is important to note that people with disabilities are often best supported using very different approaches. </a:t>
            </a:r>
          </a:p>
          <a:p>
            <a:endParaRPr lang="en-US" dirty="0"/>
          </a:p>
          <a:p>
            <a:pPr lvl="0"/>
            <a:r>
              <a:rPr lang="en-US" dirty="0"/>
              <a:t>Disability is just one aspect of a person. It does not define them. Getting to know someone’s personality, likes, dislikes, needs and desires along with understanding their disability is the best way to determine what supports may be needed. Having a developmental disability might mean needing supports to reach an outcome that a person without a disability might reach by himself. </a:t>
            </a:r>
          </a:p>
          <a:p>
            <a:endParaRPr lang="en-US" dirty="0"/>
          </a:p>
          <a:p>
            <a:pPr lvl="0"/>
            <a:r>
              <a:rPr lang="en-US" dirty="0"/>
              <a:t>The presence of a developmental disability does not change the fact that someone has his own, self-determined goals. Each person with a developmental disability might need some supports, just as we all do in different areas of our lives. However, the same amount and types of supports needed for one person may not be needed for another.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A developmental disability is not an illness, and people living with developmental disabilities are not “patients” (unless they happen to be temporarily hospitalized). You cannot catch a disability.  </a:t>
            </a:r>
          </a:p>
          <a:p>
            <a:pPr lvl="0"/>
            <a:endParaRPr lang="en-US" dirty="0"/>
          </a:p>
          <a:p>
            <a:pPr lvl="0"/>
            <a:r>
              <a:rPr lang="en-US" dirty="0"/>
              <a:t>While developmental disabilities cannot be cured, individualized and age-appropriate supports are likely to enable people to reach their personal outcomes and increase their level of independence.</a:t>
            </a:r>
          </a:p>
          <a:p>
            <a:pPr lvl="0"/>
            <a:endParaRPr lang="en-US" dirty="0"/>
          </a:p>
          <a:p>
            <a:pPr lvl="0"/>
            <a:r>
              <a:rPr lang="en-US" dirty="0"/>
              <a:t>Just like anyone else, a person with a developmental disability may or may not have co-occurring conditions such as medical conditions, physical disabilities, or a mental illness.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Narrative:</a:t>
            </a:r>
            <a:r>
              <a:rPr lang="en-US" dirty="0"/>
              <a:t> Each of us, including those of us with developmental disabilities, has very different strengths and support needs. </a:t>
            </a:r>
          </a:p>
          <a:p>
            <a:pPr lvl="0"/>
            <a:endParaRPr lang="en-US" dirty="0"/>
          </a:p>
          <a:p>
            <a:pPr lvl="0"/>
            <a:r>
              <a:rPr lang="en-US" dirty="0"/>
              <a:t>We all continually grow and change in terms of the supports we need to be successful. One person may not need support or assistance with a certain task, while another may require support to successfully complete the same task. Similarly, someone who needs support today to complete a certain task may or may not need the same support tomorrow to be successful in accomplishing the same task. </a:t>
            </a:r>
          </a:p>
          <a:p>
            <a:pPr lvl="0"/>
            <a:r>
              <a:rPr lang="en-US" dirty="0"/>
              <a:t> </a:t>
            </a:r>
          </a:p>
          <a:p>
            <a:pPr lvl="0"/>
            <a:r>
              <a:rPr lang="en-US" dirty="0"/>
              <a:t>People with a developmental disability can shop at the same store as people without a disability. They may or may not need support and assistance to do their shopping and money management. </a:t>
            </a:r>
          </a:p>
          <a:p>
            <a:pPr lvl="0"/>
            <a:endParaRPr lang="en-US" dirty="0"/>
          </a:p>
          <a:p>
            <a:pPr lvl="0"/>
            <a:r>
              <a:rPr lang="en-US" dirty="0"/>
              <a:t>A person with a developmental disability who has a medical condition can be treated by the same doctor as a person without a disability who has the same medical condition. Persons with a developmental disability may or may not need help telling the doctor how they feel, understanding the diagnosis or taking prescribed medication. </a:t>
            </a:r>
          </a:p>
          <a:p>
            <a:pPr lvl="0"/>
            <a:r>
              <a:rPr lang="en-US" dirty="0"/>
              <a:t> </a:t>
            </a:r>
          </a:p>
          <a:p>
            <a:pPr lvl="0"/>
            <a:r>
              <a:rPr lang="en-US" dirty="0"/>
              <a:t>Just as for all of us, the supports provided must be individualized.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38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 </a:t>
            </a:r>
            <a:r>
              <a:rPr lang="en-US" dirty="0"/>
              <a:t>Talk about the roles of a DSP in supporting people with disabilities as described on page 28 of the Orientation Manual. </a:t>
            </a:r>
          </a:p>
          <a:p>
            <a:endParaRPr lang="en-US" dirty="0"/>
          </a:p>
          <a:p>
            <a:r>
              <a:rPr lang="en-US" dirty="0"/>
              <a:t>View (or discuss if DSP has already viewed) the two videos:</a:t>
            </a:r>
          </a:p>
          <a:p>
            <a:endParaRPr lang="en-US" dirty="0"/>
          </a:p>
          <a:p>
            <a:r>
              <a:rPr lang="en-US" b="1" i="1" dirty="0"/>
              <a:t>Direct Support Professional Profile</a:t>
            </a:r>
            <a:r>
              <a:rPr lang="en-US" b="1" dirty="0"/>
              <a:t> </a:t>
            </a:r>
          </a:p>
          <a:p>
            <a:r>
              <a:rPr lang="en-US" sz="1200" u="sng" dirty="0">
                <a:solidFill>
                  <a:srgbClr val="0000FF"/>
                </a:solidFill>
                <a:effectLst/>
                <a:latin typeface="+mn-lt"/>
                <a:ea typeface="Calibri"/>
                <a:cs typeface="Times New Roman"/>
              </a:rPr>
              <a:t>https://www.youtube.com/watch?v=79_8Igkh_9c</a:t>
            </a:r>
            <a:endParaRPr lang="en-US" dirty="0"/>
          </a:p>
          <a:p>
            <a:endParaRPr lang="en-US" dirty="0"/>
          </a:p>
          <a:p>
            <a:r>
              <a:rPr lang="en-US" dirty="0"/>
              <a:t>and</a:t>
            </a:r>
          </a:p>
          <a:p>
            <a:endParaRPr lang="en-US" dirty="0"/>
          </a:p>
          <a:p>
            <a:r>
              <a:rPr lang="en-US" b="1" i="1" dirty="0"/>
              <a:t>The Harley Story </a:t>
            </a:r>
            <a:r>
              <a:rPr lang="en-US" b="1" i="1" u="sng" dirty="0">
                <a:hlinkClick r:id="rId3"/>
              </a:rPr>
              <a:t> https://www.youtube.com/watch?v=XWmcXHRMisU42/</a:t>
            </a:r>
            <a:r>
              <a:rPr lang="en-US" b="1" i="1" u="sng" dirty="0"/>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39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A vision for Virginia and a set of principles and practices were developed by the statewide PC Practices Leadership Team of self-advocates, family members, representatives of CSBs, private providers, advocacy groups, and state agencies. </a:t>
            </a:r>
          </a:p>
          <a:p>
            <a:endParaRPr lang="en-US" dirty="0"/>
          </a:p>
          <a:p>
            <a:r>
              <a:rPr lang="en-US" dirty="0"/>
              <a:t>Resources: Additional resources about person-centered planning, which are useful for this discussion, can be accessed on the DBHDS website at </a:t>
            </a:r>
            <a:r>
              <a:rPr lang="en-US" dirty="0">
                <a:solidFill>
                  <a:srgbClr val="48C860"/>
                </a:solidFill>
                <a:hlinkClick r:id="rId3"/>
              </a:rPr>
              <a:t>http://www.dbhds.virginia.gov/</a:t>
            </a:r>
            <a:r>
              <a:rPr lang="en-US" dirty="0">
                <a:solidFill>
                  <a:srgbClr val="48C860"/>
                </a:solidFill>
              </a:rPr>
              <a:t>.</a:t>
            </a:r>
          </a:p>
          <a:p>
            <a:r>
              <a:rPr lang="en-US" dirty="0">
                <a:solidFill>
                  <a:srgbClr val="48C860"/>
                </a:solidFill>
              </a:rPr>
              <a:t>.</a:t>
            </a:r>
            <a:endParaRPr lang="en-US" dirty="0"/>
          </a:p>
          <a:p>
            <a:r>
              <a:rPr lang="en-US" dirty="0"/>
              <a:t>These materials will provide information on the history of person-centered planning, as well as expand on the vision and principles presented here. </a:t>
            </a:r>
          </a:p>
          <a:p>
            <a:endParaRPr lang="en-US" dirty="0"/>
          </a:p>
          <a:p>
            <a:r>
              <a:rPr lang="en-US" dirty="0"/>
              <a:t>Information about training opportunities in person centeredness can be found at:</a:t>
            </a:r>
          </a:p>
          <a:p>
            <a:r>
              <a:rPr lang="en-US" dirty="0">
                <a:hlinkClick r:id="rId4"/>
              </a:rPr>
              <a:t>http://www.personcenteredpractices.org/</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about the variety of supports and services that are available through Waivers and how people become eligible for Waiver supports and services. The assessment, planning, implementing, and documenting activities are also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Virginia’s Waivers are built on the idea of individualized supports. Services are developed and funded based on a person-centered approach as discussed in Section I. Each person (with assistance if needed) chooses different types and levels of supports based on his or her desired goals, outcomes, choices and needs.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Most services are agency-directed services, in which the provider agency hires staff to work with the person. Some are consumer-directed services (also known as self-directed), in which the person (or his/her family) employs the staff person. People can also use a combination of both agency-directed and consumer-directed services.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Virginia recently redesigned the Waivers for people with DD and there is now one process to qualify for and access supports and services. The redesigned Waivers:</a:t>
            </a:r>
          </a:p>
          <a:p>
            <a:pPr marL="173319" indent="-173319">
              <a:buClr>
                <a:schemeClr val="accent6">
                  <a:lumMod val="75000"/>
                </a:schemeClr>
              </a:buClr>
              <a:buFont typeface="Wingdings" panose="05000000000000000000" pitchFamily="2" charset="2"/>
              <a:buChar char="§"/>
            </a:pPr>
            <a:r>
              <a:rPr lang="en-US" dirty="0"/>
              <a:t>Provide more targeted, flexible, needs-based services;</a:t>
            </a:r>
          </a:p>
          <a:p>
            <a:pPr marL="173319" indent="-173319">
              <a:buClr>
                <a:schemeClr val="accent6">
                  <a:lumMod val="75000"/>
                </a:schemeClr>
              </a:buClr>
              <a:buFont typeface="Wingdings" panose="05000000000000000000" pitchFamily="2" charset="2"/>
              <a:buChar char="§"/>
            </a:pPr>
            <a:r>
              <a:rPr lang="en-US" dirty="0"/>
              <a:t>Create more choices and opportunities;</a:t>
            </a:r>
          </a:p>
          <a:p>
            <a:pPr marL="173319" indent="-173319">
              <a:buClr>
                <a:schemeClr val="accent6">
                  <a:lumMod val="75000"/>
                </a:schemeClr>
              </a:buClr>
              <a:buFont typeface="Wingdings" panose="05000000000000000000" pitchFamily="2" charset="2"/>
              <a:buChar char="§"/>
            </a:pPr>
            <a:r>
              <a:rPr lang="en-US" dirty="0"/>
              <a:t>Promote consistency, equity, quality and accountability across the waivers; and</a:t>
            </a:r>
          </a:p>
          <a:p>
            <a:pPr marL="173319" indent="-173319">
              <a:buClr>
                <a:schemeClr val="accent6">
                  <a:lumMod val="75000"/>
                </a:schemeClr>
              </a:buClr>
              <a:buFont typeface="Wingdings" panose="05000000000000000000" pitchFamily="2" charset="2"/>
              <a:buChar char="§"/>
            </a:pPr>
            <a:r>
              <a:rPr lang="en-US" dirty="0"/>
              <a:t>Increase flexibility in service design.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43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the re-design of the Waivers, the three that support people with DD are:</a:t>
            </a:r>
          </a:p>
          <a:p>
            <a:pPr marL="173319" indent="-173319">
              <a:buClr>
                <a:schemeClr val="accent6">
                  <a:lumMod val="75000"/>
                </a:schemeClr>
              </a:buClr>
              <a:buFont typeface="Wingdings" panose="05000000000000000000" pitchFamily="2" charset="2"/>
              <a:buChar char="§"/>
            </a:pPr>
            <a:r>
              <a:rPr lang="en-US" dirty="0"/>
              <a:t>Community Living Waiver</a:t>
            </a:r>
          </a:p>
          <a:p>
            <a:pPr marL="173319" indent="-173319">
              <a:buClr>
                <a:schemeClr val="accent6">
                  <a:lumMod val="75000"/>
                </a:schemeClr>
              </a:buClr>
              <a:buFont typeface="Wingdings" panose="05000000000000000000" pitchFamily="2" charset="2"/>
              <a:buChar char="§"/>
            </a:pPr>
            <a:r>
              <a:rPr lang="en-US" dirty="0"/>
              <a:t>Family and Individual Supports Waiver</a:t>
            </a:r>
          </a:p>
          <a:p>
            <a:pPr marL="173319" indent="-173319">
              <a:buClr>
                <a:schemeClr val="accent6">
                  <a:lumMod val="75000"/>
                </a:schemeClr>
              </a:buClr>
              <a:buFont typeface="Wingdings" panose="05000000000000000000" pitchFamily="2" charset="2"/>
              <a:buChar char="§"/>
            </a:pPr>
            <a:r>
              <a:rPr lang="en-US" dirty="0"/>
              <a:t>Building Independence Waiver</a:t>
            </a:r>
          </a:p>
          <a:p>
            <a:r>
              <a:rPr lang="en-US" dirty="0"/>
              <a:t> </a:t>
            </a:r>
          </a:p>
          <a:p>
            <a:r>
              <a:rPr lang="en-US" b="1" dirty="0"/>
              <a:t>Discussion: </a:t>
            </a:r>
            <a:r>
              <a:rPr lang="en-US" dirty="0"/>
              <a:t>Section III of the Orientation Manual contains a list of waiver services. Talk about why it is important for DSPs to 1) know about Waivers and 2) be familiar with the different services that are available.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“Community Living Waiver” is a comprehensive waiver that includes 24/7 residential services for those who require that level of support. It includes services and supports for adults and children, including those with intense medical and/or behavioral needs.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“Family and Individual Supports Waiver” supports people who live with their families, friends, or in their own homes. It provides support to people with some medical or behavioral needs and is available to both children and adults.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46</a:t>
            </a:fld>
            <a:endParaRPr lang="en-US"/>
          </a:p>
        </p:txBody>
      </p:sp>
    </p:spTree>
    <p:extLst>
      <p:ext uri="{BB962C8B-B14F-4D97-AF65-F5344CB8AC3E}">
        <p14:creationId xmlns:p14="http://schemas.microsoft.com/office/powerpoint/2010/main" val="806940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“Building Independence Waiver” supports adults 18 and older who are able to live in the community with minimal supports. This Waiver does not include 24/7 residential services. People using this Waiver own, lease, or control their own living arrangements.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47</a:t>
            </a:fld>
            <a:endParaRPr lang="en-US"/>
          </a:p>
        </p:txBody>
      </p:sp>
    </p:spTree>
    <p:extLst>
      <p:ext uri="{BB962C8B-B14F-4D97-AF65-F5344CB8AC3E}">
        <p14:creationId xmlns:p14="http://schemas.microsoft.com/office/powerpoint/2010/main" val="2668922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Waiver services are divided into the following categories:</a:t>
            </a:r>
          </a:p>
          <a:p>
            <a:r>
              <a:rPr lang="en-US" dirty="0"/>
              <a:t> </a:t>
            </a:r>
          </a:p>
          <a:p>
            <a:pPr marL="173319" indent="-173319">
              <a:buClr>
                <a:schemeClr val="accent6">
                  <a:lumMod val="75000"/>
                </a:schemeClr>
              </a:buClr>
              <a:buFont typeface="Wingdings" panose="05000000000000000000" pitchFamily="2" charset="2"/>
              <a:buChar char="§"/>
            </a:pPr>
            <a:r>
              <a:rPr lang="en-US" dirty="0"/>
              <a:t>Employment and Alternate Day Options</a:t>
            </a:r>
          </a:p>
          <a:p>
            <a:pPr marL="173319" indent="-173319">
              <a:buClr>
                <a:schemeClr val="accent6">
                  <a:lumMod val="75000"/>
                </a:schemeClr>
              </a:buClr>
              <a:buFont typeface="Wingdings" panose="05000000000000000000" pitchFamily="2" charset="2"/>
              <a:buChar char="§"/>
            </a:pPr>
            <a:r>
              <a:rPr lang="en-US" dirty="0"/>
              <a:t>Self-directed and Agency-directed Options</a:t>
            </a:r>
          </a:p>
          <a:p>
            <a:pPr marL="173319" indent="-173319">
              <a:buClr>
                <a:schemeClr val="accent6">
                  <a:lumMod val="75000"/>
                </a:schemeClr>
              </a:buClr>
              <a:buFont typeface="Wingdings" panose="05000000000000000000" pitchFamily="2" charset="2"/>
              <a:buChar char="§"/>
            </a:pPr>
            <a:r>
              <a:rPr lang="en-US" dirty="0"/>
              <a:t>Residential Options</a:t>
            </a:r>
          </a:p>
          <a:p>
            <a:pPr marL="173319" indent="-173319">
              <a:buClr>
                <a:schemeClr val="accent6">
                  <a:lumMod val="75000"/>
                </a:schemeClr>
              </a:buClr>
              <a:buFont typeface="Wingdings" panose="05000000000000000000" pitchFamily="2" charset="2"/>
              <a:buChar char="§"/>
            </a:pPr>
            <a:r>
              <a:rPr lang="en-US" dirty="0"/>
              <a:t>Crisis Support Options</a:t>
            </a:r>
          </a:p>
          <a:p>
            <a:pPr marL="173319" indent="-173319">
              <a:buClr>
                <a:schemeClr val="accent6">
                  <a:lumMod val="75000"/>
                </a:schemeClr>
              </a:buClr>
              <a:buFont typeface="Wingdings" panose="05000000000000000000" pitchFamily="2" charset="2"/>
              <a:buChar char="§"/>
            </a:pPr>
            <a:r>
              <a:rPr lang="en-US" dirty="0"/>
              <a:t>Medical and Behavioral Support Options</a:t>
            </a:r>
          </a:p>
          <a:p>
            <a:pPr marL="173319" indent="-173319">
              <a:buClr>
                <a:schemeClr val="accent6">
                  <a:lumMod val="75000"/>
                </a:schemeClr>
              </a:buClr>
              <a:buFont typeface="Wingdings" panose="05000000000000000000" pitchFamily="2" charset="2"/>
              <a:buChar char="§"/>
            </a:pPr>
            <a:r>
              <a:rPr lang="en-US" dirty="0"/>
              <a:t>Additional Options</a:t>
            </a:r>
          </a:p>
          <a:p>
            <a:pPr>
              <a:buClr>
                <a:schemeClr val="accent6">
                  <a:lumMod val="75000"/>
                </a:schemeClr>
              </a:buClr>
            </a:pPr>
            <a:br>
              <a:rPr lang="en-US" dirty="0"/>
            </a:br>
            <a:r>
              <a:rPr lang="en-US" dirty="0"/>
              <a:t> </a:t>
            </a:r>
          </a:p>
          <a:p>
            <a:r>
              <a:rPr lang="en-US" dirty="0"/>
              <a:t>Each of the options contain multiple services which are available in one or more of the DD Waivers. All services are not available in all Waivers, so you may need to ask your supervisor about options. It is important that you know about the variety of supports that are available so that you can assist in planning for each person you support. </a:t>
            </a:r>
            <a:r>
              <a:rPr lang="en-US" b="1" dirty="0"/>
              <a:t>You can refer to the Orientation Manual or other agency documents as needed to become familiar with the array of service options rather than trying to remember all of them.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48</a:t>
            </a:fld>
            <a:endParaRPr lang="en-US"/>
          </a:p>
        </p:txBody>
      </p:sp>
    </p:spTree>
    <p:extLst>
      <p:ext uri="{BB962C8B-B14F-4D97-AF65-F5344CB8AC3E}">
        <p14:creationId xmlns:p14="http://schemas.microsoft.com/office/powerpoint/2010/main" val="20946221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618480" cy="4233332"/>
          </a:xfrm>
        </p:spPr>
        <p:txBody>
          <a:bodyPr>
            <a:normAutofit/>
          </a:bodyPr>
          <a:lstStyle/>
          <a:p>
            <a:r>
              <a:rPr lang="en-US" b="1" dirty="0"/>
              <a:t>Narrative:</a:t>
            </a:r>
            <a:r>
              <a:rPr lang="en-US" dirty="0"/>
              <a:t> In order to be eligible for services funded through Waivers, a person must meet the following criteria:</a:t>
            </a:r>
          </a:p>
          <a:p>
            <a:endParaRPr lang="en-US" i="1" dirty="0"/>
          </a:p>
          <a:p>
            <a:pPr marL="173319" indent="-173319">
              <a:buClr>
                <a:schemeClr val="accent6">
                  <a:lumMod val="75000"/>
                </a:schemeClr>
              </a:buClr>
              <a:buFont typeface="Wingdings" panose="05000000000000000000" pitchFamily="2" charset="2"/>
              <a:buChar char="§"/>
            </a:pPr>
            <a:r>
              <a:rPr lang="en-US" b="1" dirty="0"/>
              <a:t>Have a diagnosis of developmental disability,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Medicaid financial eligibility,</a:t>
            </a:r>
            <a:endParaRPr lang="en-US" dirty="0"/>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Meet the Level of Care Criteria</a:t>
            </a:r>
            <a:r>
              <a:rPr lang="en-US" dirty="0"/>
              <a:t> </a:t>
            </a:r>
            <a:r>
              <a:rPr lang="en-US" b="1" dirty="0"/>
              <a:t>as determined by the Virginia Individual DD Eligibility Survey</a:t>
            </a:r>
            <a:r>
              <a:rPr lang="en-US" dirty="0"/>
              <a:t> </a:t>
            </a:r>
            <a:r>
              <a:rPr lang="en-US" b="1" dirty="0"/>
              <a:t>(VIDES)</a:t>
            </a:r>
            <a:r>
              <a:rPr lang="en-US" dirty="0"/>
              <a:t>, and </a:t>
            </a:r>
          </a:p>
          <a:p>
            <a:pPr marL="173319" indent="-173319">
              <a:buClr>
                <a:schemeClr val="accent6">
                  <a:lumMod val="75000"/>
                </a:schemeClr>
              </a:buClr>
              <a:buFont typeface="Wingdings" panose="05000000000000000000" pitchFamily="2" charset="2"/>
              <a:buChar char="§"/>
            </a:pPr>
            <a:r>
              <a:rPr lang="en-US" dirty="0"/>
              <a:t> </a:t>
            </a:r>
          </a:p>
          <a:p>
            <a:pPr marL="173319" indent="-173319">
              <a:buClr>
                <a:schemeClr val="accent6">
                  <a:lumMod val="75000"/>
                </a:schemeClr>
              </a:buClr>
              <a:buFont typeface="Wingdings" panose="05000000000000000000" pitchFamily="2" charset="2"/>
              <a:buChar char="§"/>
            </a:pPr>
            <a:r>
              <a:rPr lang="en-US" b="1" dirty="0"/>
              <a:t>Accept services within 30 days.</a:t>
            </a:r>
            <a:endParaRPr lang="en-US" dirty="0"/>
          </a:p>
          <a:p>
            <a:r>
              <a:rPr lang="en-US" dirty="0"/>
              <a:t> </a:t>
            </a:r>
          </a:p>
          <a:p>
            <a:r>
              <a:rPr lang="en-US" dirty="0"/>
              <a:t>In order to use services through the Waivers, a person needs to be determined eligible for services and assigned a slot. There are a limited number of slots and everyone who is eligible does not get to receive services right away. If a slot is not available, the SC determines the individual’s priority needs level and places the person’s name on the waiting list via the Virginia Waiver Management System (</a:t>
            </a:r>
            <a:r>
              <a:rPr lang="en-US" dirty="0" err="1"/>
              <a:t>WaMS</a:t>
            </a:r>
            <a:r>
              <a:rPr lang="en-US" dirty="0"/>
              <a:t>). A Critical Needs Summary documenting the person’s level of urgency is also completed by the SC.  </a:t>
            </a:r>
          </a:p>
          <a:p>
            <a:endParaRPr lang="en-US" dirty="0"/>
          </a:p>
          <a:p>
            <a:r>
              <a:rPr lang="en-US" dirty="0"/>
              <a:t>When a slot becomes available, the DBHDS-supported regional committee will assign the slot to the person on the waiting list who is found to have the greatest need for services.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49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r>
              <a:rPr lang="en-US" dirty="0"/>
              <a:t>: Have someone volunteer to read this aloud and discuss how this vision relates to your life and what supports you need to have a good life. Discuss what this means in the work you do. Point out that every person wants to have the same opportunities to have a good life on his own terms and in a way that works for him.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Eligible individuals for whom a slot is available must be allowed to choose: </a:t>
            </a:r>
          </a:p>
          <a:p>
            <a:endParaRPr lang="en-US" dirty="0"/>
          </a:p>
          <a:p>
            <a:pPr marL="174184" indent="-174184">
              <a:buFont typeface="Arial" panose="020B0604020202020204" pitchFamily="34" charset="0"/>
              <a:buChar char="•"/>
            </a:pPr>
            <a:r>
              <a:rPr lang="en-US" dirty="0"/>
              <a:t> whether they want to participate in the Waiver program, </a:t>
            </a:r>
          </a:p>
          <a:p>
            <a:pPr marL="174184" indent="-174184">
              <a:buFont typeface="Arial" panose="020B0604020202020204" pitchFamily="34" charset="0"/>
              <a:buChar char="•"/>
            </a:pPr>
            <a:r>
              <a:rPr lang="en-US" dirty="0"/>
              <a:t> what services they will receive, </a:t>
            </a:r>
          </a:p>
          <a:p>
            <a:pPr marL="174184" indent="-174184">
              <a:buFont typeface="Arial" panose="020B0604020202020204" pitchFamily="34" charset="0"/>
              <a:buChar char="•"/>
            </a:pPr>
            <a:r>
              <a:rPr lang="en-US" dirty="0"/>
              <a:t> who the service provider(s) will be, </a:t>
            </a:r>
          </a:p>
          <a:p>
            <a:pPr marL="174184" indent="-174184">
              <a:buFont typeface="Arial" panose="020B0604020202020204" pitchFamily="34" charset="0"/>
              <a:buChar char="•"/>
            </a:pPr>
            <a:r>
              <a:rPr lang="en-US" dirty="0"/>
              <a:t> what’s in their plan and </a:t>
            </a:r>
          </a:p>
          <a:p>
            <a:pPr marL="174184" indent="-174184">
              <a:buFont typeface="Arial" panose="020B0604020202020204" pitchFamily="34" charset="0"/>
              <a:buChar char="•"/>
            </a:pPr>
            <a:r>
              <a:rPr lang="en-US" dirty="0"/>
              <a:t> the supports to be provided.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54050"/>
            <a:ext cx="4656138" cy="3490913"/>
          </a:xfrm>
        </p:spPr>
      </p:sp>
      <p:sp>
        <p:nvSpPr>
          <p:cNvPr id="3" name="Notes Placeholder 2"/>
          <p:cNvSpPr>
            <a:spLocks noGrp="1"/>
          </p:cNvSpPr>
          <p:nvPr>
            <p:ph type="body" idx="1"/>
          </p:nvPr>
        </p:nvSpPr>
        <p:spPr/>
        <p:txBody>
          <a:bodyPr/>
          <a:lstStyle/>
          <a:p>
            <a:r>
              <a:rPr lang="en-US" b="1" dirty="0"/>
              <a:t>Narrative: </a:t>
            </a:r>
            <a:r>
              <a:rPr lang="en-US" dirty="0"/>
              <a:t>Each person who is enrolled in a Waiver is assigned a support coordinator (SC). Support coordinators may also be called “case managers” (CM). SCs work for or contract with the CSB that serves the area in which the person lives. </a:t>
            </a:r>
          </a:p>
          <a:p>
            <a:endParaRPr lang="en-US" dirty="0"/>
          </a:p>
          <a:p>
            <a:r>
              <a:rPr lang="en-US" dirty="0"/>
              <a:t>The SC is responsible for linking the person with service providers, as well as coordinating and monitoring the services. The SC, Waiver service providers, the person’s family members and others he/she chooses, meet together to help him/her develop an Individual Support Plan (ISP).</a:t>
            </a:r>
          </a:p>
          <a:p>
            <a:r>
              <a:rPr lang="en-US" dirty="0"/>
              <a:t> </a:t>
            </a:r>
          </a:p>
          <a:p>
            <a:r>
              <a:rPr lang="en-US" dirty="0"/>
              <a:t>All Waiver services must be authorized by the Division of Developmental Services (DDS) prior to the start of services. The SC must review service providers’ service plans (called Plans for Supports) to ensure that the plans match what was decided at the planning meeting. The SC also ensures that the individual’s choices are the focus and driving force of the plan prior to requesting authorization. Changes in type and amount of services can be made only with prior authorization from DDS.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All Waiver services must be delivered according to the written Individual Support Plan (ISP). The ISP is based on information learned about the person, such as: </a:t>
            </a:r>
          </a:p>
          <a:p>
            <a:pPr marL="173319" indent="-173319">
              <a:buClr>
                <a:schemeClr val="accent6">
                  <a:lumMod val="75000"/>
                </a:schemeClr>
              </a:buClr>
              <a:buFont typeface="Wingdings" panose="05000000000000000000" pitchFamily="2" charset="2"/>
              <a:buChar char="§"/>
            </a:pPr>
            <a:r>
              <a:rPr lang="en-US" dirty="0"/>
              <a:t>What is </a:t>
            </a:r>
            <a:r>
              <a:rPr lang="en-US" b="1" i="1" dirty="0"/>
              <a:t>important</a:t>
            </a:r>
            <a:r>
              <a:rPr lang="en-US" dirty="0"/>
              <a:t> </a:t>
            </a:r>
            <a:r>
              <a:rPr lang="en-US" b="1" i="1" dirty="0"/>
              <a:t>to</a:t>
            </a:r>
            <a:r>
              <a:rPr lang="en-US" dirty="0"/>
              <a:t> him/her in order to live his/her idea of a good life,</a:t>
            </a:r>
          </a:p>
          <a:p>
            <a:pPr marL="173319" indent="-173319">
              <a:buClr>
                <a:schemeClr val="accent6">
                  <a:lumMod val="75000"/>
                </a:schemeClr>
              </a:buClr>
              <a:buFont typeface="Wingdings" panose="05000000000000000000" pitchFamily="2" charset="2"/>
              <a:buChar char="§"/>
            </a:pPr>
            <a:r>
              <a:rPr lang="en-US" dirty="0"/>
              <a:t>What is </a:t>
            </a:r>
            <a:r>
              <a:rPr lang="en-US" b="1" i="1" dirty="0"/>
              <a:t>important for</a:t>
            </a:r>
            <a:r>
              <a:rPr lang="en-US" dirty="0"/>
              <a:t> helping him/her stay healthy, safe and a valued member of the community,</a:t>
            </a:r>
          </a:p>
          <a:p>
            <a:pPr marL="173319" indent="-173319">
              <a:buClr>
                <a:schemeClr val="accent6">
                  <a:lumMod val="75000"/>
                </a:schemeClr>
              </a:buClr>
              <a:buFont typeface="Wingdings" panose="05000000000000000000" pitchFamily="2" charset="2"/>
              <a:buChar char="§"/>
            </a:pPr>
            <a:r>
              <a:rPr lang="en-US" dirty="0"/>
              <a:t>What he/she is interested in doing,</a:t>
            </a:r>
          </a:p>
          <a:p>
            <a:pPr marL="173319" indent="-173319">
              <a:buClr>
                <a:schemeClr val="accent6">
                  <a:lumMod val="75000"/>
                </a:schemeClr>
              </a:buClr>
              <a:buFont typeface="Wingdings" panose="05000000000000000000" pitchFamily="2" charset="2"/>
              <a:buChar char="§"/>
            </a:pPr>
            <a:r>
              <a:rPr lang="en-US" dirty="0"/>
              <a:t>What he/she does well, and</a:t>
            </a:r>
          </a:p>
          <a:p>
            <a:pPr marL="173319" indent="-173319">
              <a:buClr>
                <a:schemeClr val="accent6">
                  <a:lumMod val="75000"/>
                </a:schemeClr>
              </a:buClr>
              <a:buFont typeface="Wingdings" panose="05000000000000000000" pitchFamily="2" charset="2"/>
              <a:buChar char="§"/>
            </a:pPr>
            <a:r>
              <a:rPr lang="en-US" dirty="0"/>
              <a:t>What he/she needs help with from the provider (support). </a:t>
            </a:r>
          </a:p>
          <a:p>
            <a:pPr marL="173319" indent="-173319">
              <a:buClr>
                <a:schemeClr val="accent6">
                  <a:lumMod val="75000"/>
                </a:schemeClr>
              </a:buClr>
              <a:buFont typeface="Wingdings" panose="05000000000000000000" pitchFamily="2" charset="2"/>
              <a:buChar char="§"/>
            </a:pPr>
            <a:endParaRPr lang="en-US" dirty="0"/>
          </a:p>
          <a:p>
            <a:r>
              <a:rPr lang="en-US" dirty="0"/>
              <a:t>You will be asked to participate in a team approach to providing supports, which may include answering questions, attending team meetings or actually completing an individual’s assessment. </a:t>
            </a:r>
          </a:p>
          <a:p>
            <a:endParaRPr lang="en-US" dirty="0"/>
          </a:p>
          <a:p>
            <a:r>
              <a:rPr lang="en-US" dirty="0"/>
              <a:t>As a team member in providing supports, you will make contributions to the ISP – especially the “Personal Profile,” which is a personal description of the person to help the team focus on what’s important to the person, what needs to stay the same, and what needs to change for the person to have a good life.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Each person using Waiver services is assessed using the “Supports Intensity Scale” TM (SIS). This scale is completed every three years with the person and other people who know him/her well. This instrument gives service providers consistent information about the people they support. </a:t>
            </a:r>
          </a:p>
          <a:p>
            <a:endParaRPr lang="en-US" dirty="0"/>
          </a:p>
          <a:p>
            <a:r>
              <a:rPr lang="en-US" dirty="0"/>
              <a:t>In addition, each person using Waiver services will have a “Risk Assessment” (which is part of the SIS) completed annually to determine health and safety needs and help plan supports for especially serious medical and/or behavioral issues. </a:t>
            </a:r>
          </a:p>
          <a:p>
            <a:endParaRPr lang="en-US" dirty="0"/>
          </a:p>
          <a:p>
            <a:r>
              <a:rPr lang="en-US" dirty="0"/>
              <a:t>You may be asked questions about people you support in order to help complete one of these assessments.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ISP is developed by a team with the person at the center of planning. Other members of the team include family members, guardian/authorized representative (if there is one), friends, SC, and service providers. </a:t>
            </a:r>
          </a:p>
          <a:p>
            <a:endParaRPr lang="en-US" dirty="0"/>
          </a:p>
          <a:p>
            <a:r>
              <a:rPr lang="en-US" dirty="0"/>
              <a:t>The team must meet at least once a year to develop the ISP for the next year. </a:t>
            </a:r>
          </a:p>
          <a:p>
            <a:endParaRPr lang="en-US" dirty="0"/>
          </a:p>
          <a:p>
            <a:r>
              <a:rPr lang="en-US" dirty="0"/>
              <a:t>These meetings should be fun and informal, with all team members helping the person feel comfortable expressing his/her hopes, desires, and worries about services and supports. Team members (with permission from the person) present what they’ve learned and make suggestions related to his/her desired outcomes, preferences and supports to be provided in the upcoming year. Provider roles and responsibilities are decided upon and the shared plan is agreed to by all team members.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Each provider develops a Plan for Supports with the person to address the outcomes that they agreed to at the meeting for their service area. In this way, the supports and activities that lead to reaching the desired outcomes are discussed and become a part of each Plan for Supports. </a:t>
            </a:r>
          </a:p>
          <a:p>
            <a:endParaRPr lang="en-US" dirty="0"/>
          </a:p>
          <a:p>
            <a:r>
              <a:rPr lang="en-US" dirty="0"/>
              <a:t>A Plan for Supports is based on the role that each service fills in the person’s life. For example, a group home (or residential) provider might not help the person learn a job, but would help him/her to meet more people in the neighborhood or become a better cook. Each Plan for Supports becomes a part of the larger ISP.</a:t>
            </a:r>
          </a:p>
          <a:p>
            <a:endParaRPr lang="en-US" dirty="0"/>
          </a:p>
          <a:p>
            <a:r>
              <a:rPr lang="en-US" b="1" dirty="0"/>
              <a:t>Discussion: </a:t>
            </a:r>
            <a:r>
              <a:rPr lang="en-US" dirty="0"/>
              <a:t>Review a Plan for Support of a person using your agency’s services. Read and discuss each component, including the role of the DSP in reading, understanding, and implementing the plan.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 Plan for Supports must be reviewed in writing once every three months to make sure it is still working for the person. This review looks at whether services are being delivered as described in the Plan for Supports, how well they support the person and whether the person is satisfied with the services. The person-centered review helps determine the appropriateness of the services and whether the supports being provided are moving him/her closer to achieving his/her desired outcomes. All Waiver providers’ person-centered reviews are sent to the SC for his/her review. </a:t>
            </a:r>
          </a:p>
          <a:p>
            <a:endParaRPr lang="en-US" dirty="0"/>
          </a:p>
          <a:p>
            <a:r>
              <a:rPr lang="en-US" dirty="0"/>
              <a:t>Each provider must maintain documentation that shows: </a:t>
            </a:r>
          </a:p>
          <a:p>
            <a:pPr marL="171707" indent="-171707">
              <a:buClr>
                <a:schemeClr val="accent6">
                  <a:lumMod val="75000"/>
                </a:schemeClr>
              </a:buClr>
              <a:buFont typeface="Wingdings" panose="05000000000000000000" pitchFamily="2" charset="2"/>
              <a:buChar char="§"/>
            </a:pPr>
            <a:r>
              <a:rPr lang="en-US" dirty="0"/>
              <a:t>Supports were provided as described in the Plan for Supports;</a:t>
            </a:r>
          </a:p>
          <a:p>
            <a:pPr marL="171707" indent="-171707">
              <a:buClr>
                <a:schemeClr val="accent6">
                  <a:lumMod val="75000"/>
                </a:schemeClr>
              </a:buClr>
              <a:buFont typeface="Wingdings" panose="05000000000000000000" pitchFamily="2" charset="2"/>
              <a:buChar char="§"/>
            </a:pPr>
            <a:r>
              <a:rPr lang="en-US" dirty="0"/>
              <a:t>What supports were provided and when;</a:t>
            </a:r>
          </a:p>
          <a:p>
            <a:pPr marL="171707" indent="-171707">
              <a:buClr>
                <a:schemeClr val="accent6">
                  <a:lumMod val="75000"/>
                </a:schemeClr>
              </a:buClr>
              <a:buFont typeface="Wingdings" panose="05000000000000000000" pitchFamily="2" charset="2"/>
              <a:buChar char="§"/>
            </a:pPr>
            <a:r>
              <a:rPr lang="en-US" dirty="0"/>
              <a:t>That the Plan for Supports is being reviewed on a regular basis to determine status, movement or progress towards outcomes; and </a:t>
            </a:r>
          </a:p>
          <a:p>
            <a:pPr marL="171707" indent="-171707">
              <a:buClr>
                <a:schemeClr val="accent6">
                  <a:lumMod val="75000"/>
                </a:schemeClr>
              </a:buClr>
              <a:buFont typeface="Wingdings" panose="05000000000000000000" pitchFamily="2" charset="2"/>
              <a:buChar char="§"/>
            </a:pPr>
            <a:r>
              <a:rPr lang="en-US" dirty="0"/>
              <a:t>That changes to the Plan for Supports are made as needed or desired by the person. </a:t>
            </a:r>
          </a:p>
          <a:p>
            <a:endParaRPr lang="en-US" dirty="0"/>
          </a:p>
          <a:p>
            <a:r>
              <a:rPr lang="en-US" b="1" dirty="0"/>
              <a:t>Discussion: </a:t>
            </a:r>
            <a:r>
              <a:rPr lang="en-US" dirty="0"/>
              <a:t>Formats and styles for this documentation vary from agency to agency. Recommended formats are available on the DBHDS website. Review a good set of quarterly documentation from a DSP in your agency, and how it is reflected in the PC quarterly review. You may also review the DSP’s role in documentation on page 36 of the Orientation Manual.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In this section, you will learn more about communication. The types of communication, pitfalls in communicating, and the use of behavior to communicate are discussed.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57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We usually think of communication as speaking or writing, but the definition of communication also includes information back and forth between people through a system of signs, or behaviors like gestures, body language and actions. Actions are things like smiling, laughing, kicking, head banging, or even hurting oneself. All people have the need to communicate to express choice, feelings, emotions, needs, likes and dislikes. </a:t>
            </a:r>
          </a:p>
          <a:p>
            <a:r>
              <a:rPr lang="en-US" dirty="0"/>
              <a:t> </a:t>
            </a:r>
          </a:p>
          <a:p>
            <a:r>
              <a:rPr lang="en-US" dirty="0"/>
              <a:t>Everyone communicates in some way. Some people use words to communicate, however, we do not need to use only words to communicate. We use behaviors to communicate with facial expressions (smiles, frowns, eye blinking), pointing or other physical gestures, vocal sounds, eye contact, body movements, or with our actions or behaviors. </a:t>
            </a:r>
          </a:p>
          <a:p>
            <a:endParaRPr lang="en-US" dirty="0"/>
          </a:p>
          <a:p>
            <a:r>
              <a:rPr lang="en-US" b="1" dirty="0"/>
              <a:t>Discussion:</a:t>
            </a:r>
            <a:r>
              <a:rPr lang="en-US" dirty="0"/>
              <a:t> If you make a suggestion to someone and they roll their eyes, what are they communicating? What are some other ways to communicate without using words?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58</a:t>
            </a:fld>
            <a:endParaRPr lang="en-US"/>
          </a:p>
        </p:txBody>
      </p:sp>
    </p:spTree>
    <p:extLst>
      <p:ext uri="{BB962C8B-B14F-4D97-AF65-F5344CB8AC3E}">
        <p14:creationId xmlns:p14="http://schemas.microsoft.com/office/powerpoint/2010/main" val="3558454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Communication works two ways: expressing information (expressive skills) or receiving information (receptive skills). </a:t>
            </a:r>
            <a:r>
              <a:rPr lang="en-US" b="1" dirty="0"/>
              <a:t>Expressive communication</a:t>
            </a:r>
            <a:r>
              <a:rPr lang="en-US" dirty="0"/>
              <a:t> means talking or communicating in any form and </a:t>
            </a:r>
            <a:r>
              <a:rPr lang="en-US" b="1" dirty="0"/>
              <a:t>receptive communication</a:t>
            </a:r>
            <a:r>
              <a:rPr lang="en-US" dirty="0"/>
              <a:t> means understanding what someone is trying to tell you. Expressive communication refers to how people “share or express” information. Receptive communication refers to how people “receive” information, or “what information they take in.” </a:t>
            </a:r>
          </a:p>
          <a:p>
            <a:endParaRPr lang="en-US" dirty="0"/>
          </a:p>
          <a:p>
            <a:r>
              <a:rPr lang="en-US" dirty="0"/>
              <a:t>Some people cannot speak (expressive skills), but may understand what is being said to them (receptive skills). Some individuals can speak clearly and are easily understood (expressive skills), yet may not understand what is said to them (receptive skills).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59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What “a good life” means to people of all ages and abilities was described by a team of self-advocates and people who support them and adopted by Virginia’s  PCP Leadership Team to be considered in everyone’s individual support plan.   </a:t>
            </a:r>
          </a:p>
          <a:p>
            <a:endParaRPr lang="en-US" dirty="0"/>
          </a:p>
          <a:p>
            <a:r>
              <a:rPr lang="en-US" dirty="0"/>
              <a:t>“A good life” for anyone includes joy and happiness, health and safety, hopes and dreams, meaningful activities, intimate relationships with family and friends, having a home, transportation, work, money (bank accounts), and the ability to contribute to family and community.</a:t>
            </a:r>
          </a:p>
          <a:p>
            <a:endParaRPr lang="en-US" dirty="0"/>
          </a:p>
          <a:p>
            <a:r>
              <a:rPr lang="en-US" dirty="0"/>
              <a:t>These are all things we want people using services to experience. It is expected that all DSPs will be working towards these through the supports they provide.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If you give someone broccoli and she makes a grimace or spits them out, what is that person communicating? If you give a person ice cream and he smiles and gestures for more, he is communicating what he does like.</a:t>
            </a:r>
          </a:p>
          <a:p>
            <a:endParaRPr lang="en-US" dirty="0"/>
          </a:p>
          <a:p>
            <a:r>
              <a:rPr lang="en-US" dirty="0"/>
              <a:t>People may communicate through signs, symbols, behaviors, or by using an iPad or other assistive technology. Although some people may not use words to communicate, it does not mean that they cannot understand what others are saying. Intellectual or physical challenges may be the reason some people lack the ability to talk, but it does not mean that they do not understand what’s happening around them.</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Some people have trouble using words to communicate because of physical (e.g., a hearing or motor impairment) or genetic factors related to their intellectual or other developmental disability. Sometimes medications affect verbal communication, and when medications are changed, the ability to communicate may reappear. Sometimes a brain injury can affect someone’s ability to communicate. </a:t>
            </a:r>
          </a:p>
          <a:p>
            <a:r>
              <a:rPr lang="en-US" dirty="0"/>
              <a:t> </a:t>
            </a:r>
          </a:p>
          <a:p>
            <a:r>
              <a:rPr lang="en-US" dirty="0"/>
              <a:t>As a DSP, you need to pay close attention to all forms of communication. People who communicate without using language usually develop a way to express their likes and dislikes, ask for things and show pleasure, displeasure, pain, or unhappiness through movements and behaviors. Sometimes, it can be hard to figure out what someone is trying to communicate, and you need to think like a detective to decode what they are trying to say with their behavior.</a:t>
            </a:r>
          </a:p>
          <a:p>
            <a:endParaRPr lang="en-US" dirty="0"/>
          </a:p>
          <a:p>
            <a:r>
              <a:rPr lang="en-US" b="1" dirty="0"/>
              <a:t>Discussion:</a:t>
            </a:r>
            <a:r>
              <a:rPr lang="en-US" dirty="0"/>
              <a:t> Briefly go over the items on page 40 of the Orientation Manual and discuss any concerns or observations.</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 person’s behaviors, even ones that we don’t like, are attempts to communicate. If you can’t make yourself understood, or feel that no one is paying attention to your requests, you might become so frustrated that you use challenging behaviors. Knowing what you want and being unable to express it to others is an endless battle for people with limited or poor expressive skills. Think about how you might behave if others could not understand you.</a:t>
            </a:r>
          </a:p>
          <a:p>
            <a:r>
              <a:rPr lang="en-US" dirty="0"/>
              <a:t> </a:t>
            </a:r>
          </a:p>
          <a:p>
            <a:r>
              <a:rPr lang="en-US" dirty="0"/>
              <a:t>As a DSP, it is your responsibility to listen to both words and behaviors and help the people you support find appropriate ways to express themselves about things that stress and frustrate them.</a:t>
            </a:r>
          </a:p>
          <a:p>
            <a:r>
              <a:rPr lang="en-US" dirty="0"/>
              <a:t> </a:t>
            </a:r>
          </a:p>
          <a:p>
            <a:r>
              <a:rPr lang="en-US" b="1" dirty="0"/>
              <a:t>Discussion: </a:t>
            </a:r>
          </a:p>
          <a:p>
            <a:r>
              <a:rPr lang="en-US" dirty="0"/>
              <a:t>1. Think about why the individual might be exhibiting challenging behaviors. Is she trying to tell you she’s frustrated, in pain or bored? Put yourself in the person’s shoes. </a:t>
            </a:r>
          </a:p>
          <a:p>
            <a:r>
              <a:rPr lang="en-US" dirty="0"/>
              <a:t>Respect that all individuals need to communicate in order to express themselves, be understood and have control over their environments. </a:t>
            </a:r>
          </a:p>
          <a:p>
            <a:r>
              <a:rPr lang="en-US" dirty="0"/>
              <a:t>2. Think about how you would feel if you were unable to speak or write and had to develop another means of communication. What would you do? </a:t>
            </a:r>
          </a:p>
          <a:p>
            <a:r>
              <a:rPr lang="en-US" dirty="0"/>
              <a:t>3. Review the “Pitfalls to Avoid When Communicating with Individuals You Support” on page 41 of the Orientation Manual.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This section provides introductory information about Positive Behavior Support by discussing some principles and practices which have been effective in supporting many people with developmental disabilities. The Positive Behavior Support planning process and how people use behavior to communicate are also discussed.  </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Positive Behavior Support (PBS) is a person-centered approach to addressing challenging behavior by changing the surroundings and support, while teaching the person new skills to better communicate and provide more choice and control over his/her life. </a:t>
            </a:r>
          </a:p>
          <a:p>
            <a:endParaRPr lang="en-US" dirty="0"/>
          </a:p>
          <a:p>
            <a:r>
              <a:rPr lang="en-US" dirty="0"/>
              <a:t>PBS is the preferred approach adopted by the DBHDS to ensure people have supports to be successful. </a:t>
            </a:r>
          </a:p>
          <a:p>
            <a:endParaRPr lang="en-US" dirty="0"/>
          </a:p>
          <a:p>
            <a:r>
              <a:rPr lang="en-US" dirty="0"/>
              <a:t>Rather than eliminating difficult behaviors, PBS stresses personal growth with the end result being an improved quality of life for the person. Minimizing problem or challenging behavior is a secondary goal. More training about Positive Behavior Support practices may be obtained from your agency or DBHDS staff.</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64</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Some people with disabilities have communication difficulties (such as being unable to talk or understand spoken language) that get in the way of expressing their needs and feelings in usual ways (See Section IV). This may lead to expressing those needs by using behaviors that appear unusual or disturbing to others. </a:t>
            </a:r>
          </a:p>
          <a:p>
            <a:endParaRPr lang="en-US" dirty="0"/>
          </a:p>
          <a:p>
            <a:r>
              <a:rPr lang="en-US" dirty="0"/>
              <a:t>In the past, people who had difficult behaviors were considered in need of institutionalization or more restrictive environments until they learned behaviors that “showed” that they were "ready" for life in the community. This has proven to be WRONG. Current research shows that giving someone choice and control over their own life often minimizes challenging behaviors, which is why using a person-centered approach is one of the foundations of PBS. Teaching positive behavior in someone’s home, work, or other community setting is a better way to help him/her learn ways to communicate that others will understand.</a:t>
            </a:r>
            <a:r>
              <a:rPr lang="en-US" b="1" dirty="0"/>
              <a:t> </a:t>
            </a:r>
            <a:endParaRPr lang="en-US" dirty="0"/>
          </a:p>
          <a:p>
            <a:r>
              <a:rPr lang="en-US" b="1" dirty="0"/>
              <a:t> </a:t>
            </a:r>
            <a:endParaRPr lang="en-US" dirty="0"/>
          </a:p>
          <a:p>
            <a:r>
              <a:rPr lang="en-US" dirty="0"/>
              <a:t>In order to be successful with behavior supports, staff </a:t>
            </a:r>
            <a:r>
              <a:rPr lang="en-US" b="1" dirty="0"/>
              <a:t>must</a:t>
            </a:r>
            <a:r>
              <a:rPr lang="en-US" dirty="0"/>
              <a:t> treat people with dignity and respect. Support staff must view behavior as a way for the person to control and direct his or her own life. If the desire for personal choice and control is not respected, the result may be someone has learned negative behaviors in order to gain some control. If this has gone on for a long time, it can be very challenging for staff and others who live and work around the person</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65</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420208"/>
          </a:xfrm>
        </p:spPr>
        <p:txBody>
          <a:bodyPr>
            <a:normAutofit lnSpcReduction="10000"/>
          </a:bodyPr>
          <a:lstStyle/>
          <a:p>
            <a:r>
              <a:rPr lang="en-US" b="1" dirty="0"/>
              <a:t>Narrative:  </a:t>
            </a:r>
            <a:r>
              <a:rPr lang="en-US" dirty="0"/>
              <a:t>A positive behavior support plan looks carefully at someone’s behavior and figures out what might need to change in his/her schedule or home or work environment. It will provide information about how you should support them and respond when the behavior occurs. It also determines what new behavior the person could use to get what he/she needs and wants, and how to teach the person the new, acceptable behavior. </a:t>
            </a:r>
          </a:p>
          <a:p>
            <a:endParaRPr lang="en-US" dirty="0"/>
          </a:p>
          <a:p>
            <a:r>
              <a:rPr lang="en-US" dirty="0"/>
              <a:t>Positive behavior support plans are designed to help all of the staff in the person’s life to respond in the same way. Just as you may not like the same things day after day, PBS plans need to change over time to meet the person’s needs in order to remain effective. </a:t>
            </a:r>
          </a:p>
          <a:p>
            <a:r>
              <a:rPr lang="en-US" dirty="0"/>
              <a:t> </a:t>
            </a:r>
          </a:p>
          <a:p>
            <a:r>
              <a:rPr lang="en-US" dirty="0"/>
              <a:t>Writing a Behavior Support Plan will not be one of your responsibilities as a DSP. However, the professional who does develop the PBS plan will need to seek your help in trying to figure why the behavior is occurring. If you regularly support the person, you may be an expert on the ways he/she behaves, and </a:t>
            </a:r>
            <a:r>
              <a:rPr lang="en-US" b="1" i="1" dirty="0"/>
              <a:t>your input is extremely valuable</a:t>
            </a:r>
            <a:r>
              <a:rPr lang="en-US" dirty="0"/>
              <a:t> to the person who is developing the plan. You may be asked to provide some information in order to help pinpoint the purpose of the behavior and when the behavior occurs. You should think about: </a:t>
            </a:r>
          </a:p>
          <a:p>
            <a:pPr marL="173319" indent="-173319">
              <a:buClr>
                <a:schemeClr val="accent6">
                  <a:lumMod val="75000"/>
                </a:schemeClr>
              </a:buClr>
              <a:buFont typeface="Wingdings" panose="05000000000000000000" pitchFamily="2" charset="2"/>
              <a:buChar char="§"/>
            </a:pPr>
            <a:r>
              <a:rPr lang="en-US" dirty="0"/>
              <a:t>what is going on around the person at the time?</a:t>
            </a:r>
          </a:p>
          <a:p>
            <a:pPr marL="173319" indent="-173319">
              <a:buClr>
                <a:schemeClr val="accent6">
                  <a:lumMod val="75000"/>
                </a:schemeClr>
              </a:buClr>
              <a:buFont typeface="Wingdings" panose="05000000000000000000" pitchFamily="2" charset="2"/>
              <a:buChar char="§"/>
            </a:pPr>
            <a:r>
              <a:rPr lang="en-US" dirty="0"/>
              <a:t>who else is present?</a:t>
            </a:r>
          </a:p>
          <a:p>
            <a:pPr marL="173319" indent="-173319">
              <a:buClr>
                <a:schemeClr val="accent6">
                  <a:lumMod val="75000"/>
                </a:schemeClr>
              </a:buClr>
              <a:buFont typeface="Wingdings" panose="05000000000000000000" pitchFamily="2" charset="2"/>
              <a:buChar char="§"/>
            </a:pPr>
            <a:r>
              <a:rPr lang="en-US" dirty="0"/>
              <a:t>what happens immediately after the behavior occurs?</a:t>
            </a:r>
          </a:p>
          <a:p>
            <a:endParaRPr lang="en-US" dirty="0"/>
          </a:p>
          <a:p>
            <a:r>
              <a:rPr lang="en-US" b="1" dirty="0"/>
              <a:t>Discussion:</a:t>
            </a:r>
            <a:r>
              <a:rPr lang="en-US" dirty="0"/>
              <a:t> Review the roles for DSP on page 47 &amp; 48 of the Orientation Manual. </a:t>
            </a:r>
          </a:p>
          <a:p>
            <a:r>
              <a:rPr lang="en-US" dirty="0"/>
              <a:t>Also talk about: </a:t>
            </a:r>
            <a:r>
              <a:rPr lang="en-US" b="1" i="1" dirty="0"/>
              <a:t>10 Things You Can Do to Support a Person with Difficult Behaviors</a:t>
            </a:r>
            <a:r>
              <a:rPr lang="en-US" dirty="0"/>
              <a:t> </a:t>
            </a:r>
          </a:p>
          <a:p>
            <a:r>
              <a:rPr lang="en-US" dirty="0"/>
              <a:t>by David </a:t>
            </a:r>
            <a:r>
              <a:rPr lang="en-US" dirty="0" err="1"/>
              <a:t>Pitonyak</a:t>
            </a:r>
            <a:r>
              <a:rPr lang="en-US" dirty="0"/>
              <a:t> (</a:t>
            </a:r>
            <a:r>
              <a:rPr lang="en-US" dirty="0">
                <a:hlinkClick r:id="rId3"/>
              </a:rPr>
              <a:t>http://www.dimagine.com/10things.pdf</a:t>
            </a:r>
            <a:r>
              <a:rPr lang="en-US" dirty="0"/>
              <a:t>)</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In this section, you will learn how to support people to maintain their safety and health, get good nutrition, and understand the importance of personal hygiene and regular medical and dental care. You will also learn about how to watch for eight health conditions that need special attention.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67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As a DSP, you have important responsibilities for health and safety in home and community activities. Your agency will provide you with the processes that are used in day-to-day health and safety issues and what to do in case of an emergency. </a:t>
            </a:r>
          </a:p>
          <a:p>
            <a:endParaRPr lang="en-US" dirty="0"/>
          </a:p>
          <a:p>
            <a:r>
              <a:rPr lang="en-US" dirty="0"/>
              <a:t>Additionally many health and safety issues will depend on the type of program in which you work. For instance, DSPs who support people in </a:t>
            </a:r>
            <a:r>
              <a:rPr lang="en-US" i="1" dirty="0"/>
              <a:t>employment and alternate day options</a:t>
            </a:r>
            <a:r>
              <a:rPr lang="en-US" dirty="0"/>
              <a:t> and </a:t>
            </a:r>
            <a:r>
              <a:rPr lang="en-US" i="1" dirty="0"/>
              <a:t>residential options</a:t>
            </a:r>
            <a:r>
              <a:rPr lang="en-US" dirty="0"/>
              <a:t> play a vital role in carefully observing people and in reporting any changes in their behavior, appearance, or habits that may relate to health and safety. Residential staff members often have the additional responsibility of arranging for and accompanying people to doctor or dental appointments. All programs have written guidelines to follow for health and safety and emergency situations and have procedures for reporting critical incidents. As a DSP, become familiar with all agency protocols.</a:t>
            </a:r>
          </a:p>
          <a:p>
            <a:r>
              <a:rPr lang="en-US" dirty="0"/>
              <a:t> </a:t>
            </a:r>
          </a:p>
          <a:p>
            <a:r>
              <a:rPr lang="en-US" dirty="0"/>
              <a:t>In addition to the information in this section, you will likely receive First Aid and CPR training, as well as health and safety training related to your specific agency, to assist you in helping people stay healthy and safe. You may also receive training and be tested in procedures for safe administration of medication. This chapter is not intended to replace that training. Your role is to help the people you support be safe in all situations, access quality health care when they need it, assist them in learning and using skills that maintain health and safety, and help them to be aware and informed regarding their own health and safety concerns.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68</a:t>
            </a:fld>
            <a:endParaRPr lang="en-US"/>
          </a:p>
        </p:txBody>
      </p:sp>
    </p:spTree>
    <p:extLst>
      <p:ext uri="{BB962C8B-B14F-4D97-AF65-F5344CB8AC3E}">
        <p14:creationId xmlns:p14="http://schemas.microsoft.com/office/powerpoint/2010/main" val="4224826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People with disabilities have the same needs for good nutrition and proper weight management as people without disabilities. Since developmental disabilities are often associated with other medical conditions, such as epilepsy, allergies, diabetes, and heart problems, you may support people who are required to follow a special diet for health reasons or food allergies. </a:t>
            </a:r>
          </a:p>
          <a:p>
            <a:r>
              <a:rPr lang="en-US" dirty="0"/>
              <a:t> </a:t>
            </a:r>
          </a:p>
          <a:p>
            <a:r>
              <a:rPr lang="en-US" dirty="0"/>
              <a:t>Fortunately, today there are a variety of food products available for people who have specific food allergies. Many restaurants offer a range of meals and are accustomed to responding to the needs, likes and dislikes of individual diners. Depending on the needs and interests of the people you support, your role may vary. You may help people plan nutritious and well-balanced meals, oversee meal preparation, monitor and encourage appropriate amounts of foods, and/or assist in making healthy food choices when dining out. </a:t>
            </a:r>
          </a:p>
          <a:p>
            <a:r>
              <a:rPr lang="en-US" dirty="0"/>
              <a:t> </a:t>
            </a:r>
          </a:p>
          <a:p>
            <a:r>
              <a:rPr lang="en-US" dirty="0"/>
              <a:t>Your guidance and assistance will be especially important with aging adults, whose nutritional needs, appetite, and vulnerability to illness are often changing. Just as most of us hope to stay in our home as we grow older, so do the people we support. The supports you provide will play a critical role in helping to make that possible.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69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 Leadership Team agreed that the person’s “voice” (whether it’s through words or behavior) directs the planning process. </a:t>
            </a:r>
          </a:p>
          <a:p>
            <a:endParaRPr lang="en-US" dirty="0"/>
          </a:p>
          <a:p>
            <a:r>
              <a:rPr lang="en-US" dirty="0"/>
              <a:t>It also agreed upon 5 principles of all person-centered practices for all providers to follow.</a:t>
            </a:r>
          </a:p>
          <a:p>
            <a:endParaRPr lang="en-US" dirty="0"/>
          </a:p>
          <a:p>
            <a:r>
              <a:rPr lang="en-US" dirty="0"/>
              <a:t>Virginia’s process of supporting people with disabilities is built upon the following 5 principles of person-centered practices.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There</a:t>
            </a:r>
            <a:r>
              <a:rPr lang="en-US" baseline="0" dirty="0"/>
              <a:t> are resources to help with good nutrition. </a:t>
            </a:r>
          </a:p>
          <a:p>
            <a:endParaRPr lang="en-US" baseline="0" dirty="0"/>
          </a:p>
          <a:p>
            <a:r>
              <a:rPr lang="en-US" dirty="0"/>
              <a:t>For more information on good health through good nutrition go to: </a:t>
            </a:r>
            <a:r>
              <a:rPr lang="en-US" dirty="0">
                <a:hlinkClick r:id="rId3"/>
              </a:rPr>
              <a:t>http://www.choosemyplate.gov/MyPlate</a:t>
            </a:r>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70</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Personal hygiene plays a major role in how others view a person. It is important for all of us to wear clean clothing, keep our hair clean and healthy and bathe regularly. Because people with disabilities, are often seen by others as “different,” it is even more important to have good personal hygiene. Dirty clothing and sloppy appearances get in the way of meeting new people and making friends. When dressed in clean, well-fitting and stylish clothing, we are more likely to be seen in a positive manner.</a:t>
            </a:r>
          </a:p>
          <a:p>
            <a:r>
              <a:rPr lang="en-US" dirty="0"/>
              <a:t> </a:t>
            </a:r>
          </a:p>
          <a:p>
            <a:r>
              <a:rPr lang="en-US" dirty="0"/>
              <a:t>It is possible that you will support some people who need reminders or guidance to maintain their personal appearance. Depending on needs, your assistance could range from physically bathing to helping someone shop for attractive shirts that are appropriate for his new job. Some may need reminders to bathe themselves, shampoo their hair, shave, brush their teeth, or use the toilet. Others may need you to do many hygiene tasks for them, such as changing a disposable brief or putting on deodorant. </a:t>
            </a:r>
          </a:p>
          <a:p>
            <a:r>
              <a:rPr lang="en-US" dirty="0"/>
              <a:t> </a:t>
            </a:r>
          </a:p>
          <a:p>
            <a:r>
              <a:rPr lang="en-US" dirty="0"/>
              <a:t>Good hygiene, especially dental care, is also important for health reasons. </a:t>
            </a:r>
            <a:r>
              <a:rPr lang="en-US" b="1" dirty="0"/>
              <a:t>Lack of attention to bathing or to routine care of teeth and gums can lead to serious medical conditions. </a:t>
            </a:r>
            <a:r>
              <a:rPr lang="en-US" dirty="0"/>
              <a:t>Some of the people you support may not understand this or may not like doing these activities. It will be your role to find creative ways to encourage participation in necessary bathing, shampooing, and other personal hygiene activities if needed.</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71</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Regular medical and dental care is crucial in helping people enjoy a healthy life. Typically, appointments are scheduled and residential staff or family members accompany the person. It is important to work closely with each person’s primary care physician and other medical and health professionals to make sure regular routine tests and screenings are completed. DSPs often play an important role in communicating to the health professional what someone might be experiencing.</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72</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Dental care is equally important as medical care. Helping individuals maintain a healthy mouth by regular brushing, flossing and routine dental visits can dramatically decrease health related issues such as infections and discomfort.                        </a:t>
            </a:r>
          </a:p>
          <a:p>
            <a:r>
              <a:rPr lang="en-US" dirty="0"/>
              <a:t> </a:t>
            </a:r>
          </a:p>
          <a:p>
            <a:r>
              <a:rPr lang="en-US" dirty="0"/>
              <a:t>All DSPs should be on the lookout for changes in appearance or behavior that may indicate some symptom of illness. Some people may not be able to fully communicate what they are feeling (physically and emotionally). It is important to be diligent in observing, monitoring, and reporting any of these changes. </a:t>
            </a:r>
          </a:p>
          <a:p>
            <a:endParaRPr lang="en-US" dirty="0"/>
          </a:p>
          <a:p>
            <a:r>
              <a:rPr lang="en-US" b="1" dirty="0"/>
              <a:t>Discussion: </a:t>
            </a:r>
            <a:r>
              <a:rPr lang="en-US" dirty="0"/>
              <a:t>Review the listing of possible concerns on page 54 of the Orientation Manual and discuss if any are currently a concern for the people the DSP will be supporting.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73</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If you work for an agency licensed by DBHDS, you will complete training and testing in the required Medication Administration Procedures before administering medications. This is a course approved by the Virginia Board of Nursing. The safe and accurate administration of medications is one of the most important duties you will perform as a DSP. Medication errors can cause great harm or even death. Therefore, it is essential that, when giving either prescription or over-the-counter medications, you follow the procedures and safeguards you will be taught in this required course.</a:t>
            </a:r>
          </a:p>
          <a:p>
            <a:r>
              <a:rPr lang="en-US" dirty="0"/>
              <a:t> </a:t>
            </a:r>
          </a:p>
          <a:p>
            <a:r>
              <a:rPr lang="en-US" dirty="0"/>
              <a:t>Some people take multiple daily medications. All medications can have side effects – some of which can be harmful. Side effects may indicate that the medication dosage or type may need to change. In addition, people on more than one medication may experience symptoms related to the interactions of their medications.</a:t>
            </a:r>
          </a:p>
          <a:p>
            <a:r>
              <a:rPr lang="en-US" dirty="0"/>
              <a:t> </a:t>
            </a:r>
          </a:p>
          <a:p>
            <a:r>
              <a:rPr lang="en-US" dirty="0"/>
              <a:t>As a DSP, you should become familiar with how medications affect the people you support. Side effects are sent by the dispensing pharmacy and are maintained in each person’s Medication Administration Record (MAR). In addition to the known side effects, the changes in daily behavior and patterns</a:t>
            </a:r>
            <a:r>
              <a:rPr lang="en-US" b="1" dirty="0"/>
              <a:t> </a:t>
            </a:r>
            <a:r>
              <a:rPr lang="en-US" dirty="0"/>
              <a:t>described above may be a sign of a negative drug reaction. </a:t>
            </a:r>
            <a:r>
              <a:rPr lang="en-US" b="1" dirty="0"/>
              <a:t>Always report a concern.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74</a:t>
            </a:fld>
            <a:endParaRPr lang="en-US"/>
          </a:p>
        </p:txBody>
      </p:sp>
    </p:spTree>
    <p:extLst>
      <p:ext uri="{BB962C8B-B14F-4D97-AF65-F5344CB8AC3E}">
        <p14:creationId xmlns:p14="http://schemas.microsoft.com/office/powerpoint/2010/main" val="38043418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r>
              <a:rPr lang="en-US" dirty="0"/>
              <a:t>It is best that all staff receive training in First Aid and Cardiopulmonary Resuscitation (CPR) prior to supporting people alone. This will enable you to react appropriately and possibly to save someone’s life while medical care is on the way.  </a:t>
            </a:r>
          </a:p>
          <a:p>
            <a:endParaRPr lang="en-US" dirty="0"/>
          </a:p>
          <a:p>
            <a:r>
              <a:rPr lang="en-US" dirty="0"/>
              <a:t>During a health or medical emergency be sure to follow your agencies emergency procedures including contacting administrative staff. </a:t>
            </a:r>
          </a:p>
          <a:p>
            <a:endParaRPr lang="en-US" dirty="0"/>
          </a:p>
          <a:p>
            <a:r>
              <a:rPr lang="en-US" dirty="0"/>
              <a:t>Any condition which would be considered an emergency if it happened to a member of your family is also an emergency if it occurs to a person you support. Call 911 at the first sign of a medical emergency!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75</a:t>
            </a:fld>
            <a:endParaRPr lang="en-US"/>
          </a:p>
        </p:txBody>
      </p:sp>
    </p:spTree>
    <p:extLst>
      <p:ext uri="{BB962C8B-B14F-4D97-AF65-F5344CB8AC3E}">
        <p14:creationId xmlns:p14="http://schemas.microsoft.com/office/powerpoint/2010/main" val="738577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In addition to the potential for illness and injury, you may find yourself supporting people with ongoing health conditions including (but not limited to) seizures, diabetes, Alzheimer’s, sleep apnea, arthritis, heart disease, visual/hearing impairments, food/drug allergies, and mobility concerns. All DSPs are responsible for being aware of and knowledgeable about the signs and symptoms of the health conditions of those you support.</a:t>
            </a:r>
          </a:p>
          <a:p>
            <a:endParaRPr lang="en-US" dirty="0"/>
          </a:p>
          <a:p>
            <a:r>
              <a:rPr lang="en-US" dirty="0"/>
              <a:t>Each staff member should also be aware of mobility issues. Information regarding mobility concerns should be available - along with relevant strategies on how to support someone who is at risk of falling in their daily routine. These support strategies should be included as part of their Plan for Supports.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76</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Along with regular medical care and good nutrition, exercise is another important element for a healthy life. Many people have never experienced a regular exercise program. Though they may face some physical challenges, there are a variety of activities designed for older adults and people with disabilities. </a:t>
            </a:r>
          </a:p>
          <a:p>
            <a:r>
              <a:rPr lang="en-US" dirty="0"/>
              <a:t> </a:t>
            </a:r>
          </a:p>
          <a:p>
            <a:r>
              <a:rPr lang="en-US" dirty="0"/>
              <a:t>Exercise can be fun and exciting. We all benefit from moving more, so explore physical activities the person enjoys doing and find ways to include in their daily routine. </a:t>
            </a:r>
          </a:p>
          <a:p>
            <a:r>
              <a:rPr lang="en-US" dirty="0"/>
              <a:t> </a:t>
            </a:r>
          </a:p>
          <a:p>
            <a:r>
              <a:rPr lang="en-US" dirty="0"/>
              <a:t>Most major health organizations recommend at least 30 minutes of exercise most days of the week, using a combination of cardiovascular exercise (walking, swimming, and/or aerobics) and resistance exercise (weights). There are many ways to incorporate exercise into a daily routine that can be creative and interesting. </a:t>
            </a:r>
          </a:p>
        </p:txBody>
      </p:sp>
      <p:sp>
        <p:nvSpPr>
          <p:cNvPr id="4" name="Slide Number Placeholder 3"/>
          <p:cNvSpPr>
            <a:spLocks noGrp="1"/>
          </p:cNvSpPr>
          <p:nvPr>
            <p:ph type="sldNum" sz="quarter" idx="10"/>
          </p:nvPr>
        </p:nvSpPr>
        <p:spPr/>
        <p:txBody>
          <a:bodyPr/>
          <a:lstStyle/>
          <a:p>
            <a:fld id="{43E66ACB-BCE1-4F22-B622-CC38886BAA3F}" type="slidenum">
              <a:rPr lang="en-US" smtClean="0"/>
              <a:pPr/>
              <a:t>77</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refers to any item, device, piece of equipment, or set of products that is used to maintain or improve the abilities. Assistive technology allows us to function with more independence, provides more choices, and results in an increased sense of confidence. Assistive technology devices may range from simple and inexpensive everyday items to complex computer systems. Some devices are not designed just for people with disabilities; they can make life easier for anyone.</a:t>
            </a:r>
          </a:p>
          <a:p>
            <a:endParaRPr lang="en-US" dirty="0"/>
          </a:p>
          <a:p>
            <a:r>
              <a:rPr lang="en-US" dirty="0"/>
              <a:t>As a DSP, learn how to properly use any specialized equipment so that you can provide assistance as needed.</a:t>
            </a:r>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Assistive technology benefits all of us as we age. It may be a key element in helping people remain in their home and community as they age. It also helps maintain as much independence as possible, as physical and cognitive abilities change due to the aging process. If someone you support could benefit from any of the devices mentioned above or other equipment, mention this to your supervisor, the person’s coordinator, or family member. It is possible that the needed item may be available through Medicaid or Medicare.</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79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The necessity of truly listening to people was by far the most mentioned principle Virginia needs to learn to follow. Listening, not just to the words, but to the many other ways of telling you what I like and don’t like, what I want to do each day and what I don’t, and how I want to be treated by you and the community. And listening not only to the person, but to each other, to the team, to the people who support me the most, who know me best.</a:t>
            </a:r>
          </a:p>
          <a:p>
            <a:endParaRPr lang="en-US" dirty="0"/>
          </a:p>
          <a:p>
            <a:r>
              <a:rPr lang="en-US" b="1" dirty="0"/>
              <a:t>Discussion:</a:t>
            </a:r>
            <a:r>
              <a:rPr lang="en-US" dirty="0"/>
              <a:t>  Discuss how hard it is to listen well and ways to be sure one is listening. Listening is more than hearing, it is seeing and then understanding what we have heard and seen from that person’s perspective not just our own.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There are </a:t>
            </a:r>
            <a:r>
              <a:rPr lang="en-US" b="1" dirty="0"/>
              <a:t>8 health issues</a:t>
            </a:r>
            <a:r>
              <a:rPr lang="en-US" dirty="0"/>
              <a:t> that are often overlooked and need to be more carefully monitored. These conditions can progress rapidly and result in bigger problems, even death. They include:</a:t>
            </a:r>
          </a:p>
          <a:p>
            <a:r>
              <a:rPr lang="en-US" dirty="0"/>
              <a:t> </a:t>
            </a:r>
          </a:p>
          <a:p>
            <a:pPr indent="576263"/>
            <a:r>
              <a:rPr lang="en-US" b="1" dirty="0"/>
              <a:t>1.	Skin Care (pressure sores; skin breakdown)</a:t>
            </a:r>
            <a:endParaRPr lang="en-US" dirty="0"/>
          </a:p>
          <a:p>
            <a:pPr indent="576263"/>
            <a:r>
              <a:rPr lang="en-US" b="1" dirty="0"/>
              <a:t>2.	Aspiration Pneumonia</a:t>
            </a:r>
            <a:endParaRPr lang="en-US" dirty="0"/>
          </a:p>
          <a:p>
            <a:pPr indent="576263"/>
            <a:r>
              <a:rPr lang="en-US" b="1" dirty="0"/>
              <a:t>3.	Falls</a:t>
            </a:r>
            <a:endParaRPr lang="en-US" dirty="0"/>
          </a:p>
          <a:p>
            <a:pPr indent="576263"/>
            <a:r>
              <a:rPr lang="en-US" b="1" dirty="0"/>
              <a:t>4.	Urinary Tract Infections</a:t>
            </a:r>
            <a:endParaRPr lang="en-US" dirty="0"/>
          </a:p>
          <a:p>
            <a:pPr indent="576263"/>
            <a:r>
              <a:rPr lang="en-US" b="1" dirty="0"/>
              <a:t>5.	Dehydration</a:t>
            </a:r>
            <a:endParaRPr lang="en-US" dirty="0"/>
          </a:p>
          <a:p>
            <a:pPr indent="576263"/>
            <a:r>
              <a:rPr lang="en-US" b="1" dirty="0"/>
              <a:t>6.	Constipation and Bowel Obstruction</a:t>
            </a:r>
            <a:endParaRPr lang="en-US" dirty="0"/>
          </a:p>
          <a:p>
            <a:pPr indent="576263"/>
            <a:r>
              <a:rPr lang="en-US" b="1" dirty="0"/>
              <a:t>7.	Sepsis</a:t>
            </a:r>
            <a:endParaRPr lang="en-US" dirty="0"/>
          </a:p>
          <a:p>
            <a:pPr indent="576263"/>
            <a:r>
              <a:rPr lang="en-US" b="1" dirty="0"/>
              <a:t>8.	Seizures </a:t>
            </a:r>
            <a:endParaRPr lang="en-US" dirty="0"/>
          </a:p>
          <a:p>
            <a:r>
              <a:rPr lang="en-US" b="1" dirty="0"/>
              <a:t> </a:t>
            </a:r>
            <a:endParaRPr lang="en-US" dirty="0"/>
          </a:p>
          <a:p>
            <a:r>
              <a:rPr lang="en-US" b="1" u="sng" dirty="0"/>
              <a:t>General process for you to follow if health conditions are noted:</a:t>
            </a:r>
            <a:r>
              <a:rPr lang="en-US" dirty="0"/>
              <a:t> </a:t>
            </a:r>
          </a:p>
          <a:p>
            <a:pPr marL="173319" indent="-173319">
              <a:buClr>
                <a:schemeClr val="accent6">
                  <a:lumMod val="75000"/>
                </a:schemeClr>
              </a:buClr>
              <a:buFont typeface="Wingdings" panose="05000000000000000000" pitchFamily="2" charset="2"/>
              <a:buChar char="§"/>
            </a:pPr>
            <a:r>
              <a:rPr lang="en-US" dirty="0"/>
              <a:t>Call 911 if there is an emergency.</a:t>
            </a:r>
          </a:p>
          <a:p>
            <a:pPr marL="173319" indent="-173319">
              <a:buClr>
                <a:schemeClr val="accent6">
                  <a:lumMod val="75000"/>
                </a:schemeClr>
              </a:buClr>
              <a:buFont typeface="Wingdings" panose="05000000000000000000" pitchFamily="2" charset="2"/>
              <a:buChar char="§"/>
            </a:pPr>
            <a:r>
              <a:rPr lang="en-US" dirty="0"/>
              <a:t>Immediately talk with your supervisor about any health condition.</a:t>
            </a:r>
          </a:p>
          <a:p>
            <a:pPr marL="173319" indent="-173319">
              <a:buClr>
                <a:schemeClr val="accent6">
                  <a:lumMod val="75000"/>
                </a:schemeClr>
              </a:buClr>
              <a:buFont typeface="Wingdings" panose="05000000000000000000" pitchFamily="2" charset="2"/>
              <a:buChar char="§"/>
            </a:pPr>
            <a:r>
              <a:rPr lang="en-US" dirty="0"/>
              <a:t>Follow all agency/program procedures for contacting medical professionals, reporting medical issues, and documenting medical conditions.</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80</a:t>
            </a:fld>
            <a:endParaRPr lang="en-US"/>
          </a:p>
        </p:txBody>
      </p:sp>
    </p:spTree>
    <p:extLst>
      <p:ext uri="{BB962C8B-B14F-4D97-AF65-F5344CB8AC3E}">
        <p14:creationId xmlns:p14="http://schemas.microsoft.com/office/powerpoint/2010/main" val="10262357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Healthy skin aids in regulating body temperature, protecting internal organs from injury and environmental elements, and protecting against infection. </a:t>
            </a:r>
          </a:p>
          <a:p>
            <a:r>
              <a:rPr lang="en-US" b="1" dirty="0"/>
              <a:t> </a:t>
            </a:r>
            <a:endParaRPr lang="en-US" dirty="0"/>
          </a:p>
          <a:p>
            <a:r>
              <a:rPr lang="en-US" b="1" u="sng" dirty="0"/>
              <a:t>Signs and symptoms</a:t>
            </a:r>
            <a:r>
              <a:rPr lang="en-US" b="1" dirty="0"/>
              <a:t> of possible skin problems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Unusual or abnormal color (pale, pink, red, or bluish);</a:t>
            </a:r>
          </a:p>
          <a:p>
            <a:pPr marL="173319" indent="-173319">
              <a:buClr>
                <a:schemeClr val="accent6">
                  <a:lumMod val="75000"/>
                </a:schemeClr>
              </a:buClr>
              <a:buFont typeface="Wingdings" panose="05000000000000000000" pitchFamily="2" charset="2"/>
              <a:buChar char="§"/>
            </a:pPr>
            <a:r>
              <a:rPr lang="en-US" dirty="0"/>
              <a:t>Rashes or lesions;</a:t>
            </a:r>
          </a:p>
          <a:p>
            <a:pPr marL="173319" indent="-173319">
              <a:buClr>
                <a:schemeClr val="accent6">
                  <a:lumMod val="75000"/>
                </a:schemeClr>
              </a:buClr>
              <a:buFont typeface="Wingdings" panose="05000000000000000000" pitchFamily="2" charset="2"/>
              <a:buChar char="§"/>
            </a:pPr>
            <a:r>
              <a:rPr lang="en-US" dirty="0"/>
              <a:t>Changes in skin temperature;</a:t>
            </a:r>
          </a:p>
          <a:p>
            <a:pPr marL="173319" indent="-173319">
              <a:buClr>
                <a:schemeClr val="accent6">
                  <a:lumMod val="75000"/>
                </a:schemeClr>
              </a:buClr>
              <a:buFont typeface="Wingdings" panose="05000000000000000000" pitchFamily="2" charset="2"/>
              <a:buChar char="§"/>
            </a:pPr>
            <a:r>
              <a:rPr lang="en-US" dirty="0"/>
              <a:t>Parasites; and</a:t>
            </a:r>
          </a:p>
          <a:p>
            <a:pPr marL="173319" indent="-173319">
              <a:buClr>
                <a:schemeClr val="accent6">
                  <a:lumMod val="75000"/>
                </a:schemeClr>
              </a:buClr>
              <a:buFont typeface="Wingdings" panose="05000000000000000000" pitchFamily="2" charset="2"/>
              <a:buChar char="§"/>
            </a:pPr>
            <a:r>
              <a:rPr lang="en-US" dirty="0"/>
              <a:t>Pressure sores – areas of skin damage resulting from a lack of blood flow due to pressure, friction, or pulling on the skin (skin that gets worse over time, blisters, pain, itching, and crater-like appearance).</a:t>
            </a:r>
          </a:p>
          <a:p>
            <a:r>
              <a:rPr lang="en-US" dirty="0"/>
              <a:t> </a:t>
            </a:r>
          </a:p>
          <a:p>
            <a:r>
              <a:rPr lang="en-US" b="1" u="sng" dirty="0"/>
              <a:t>Your role </a:t>
            </a:r>
            <a:r>
              <a:rPr lang="en-US" b="1" dirty="0"/>
              <a:t>if signs or symptoms are noted:</a:t>
            </a:r>
            <a:r>
              <a:rPr lang="en-US" dirty="0"/>
              <a:t> </a:t>
            </a:r>
          </a:p>
          <a:p>
            <a:r>
              <a:rPr lang="en-US" dirty="0"/>
              <a:t>Whenever skin issues are noted, </a:t>
            </a:r>
            <a:r>
              <a:rPr lang="en-US" u="sng" dirty="0"/>
              <a:t>medical staff should be notified immediately</a:t>
            </a:r>
            <a:r>
              <a:rPr lang="en-US" dirty="0"/>
              <a:t> and the reporting and documentation procedures for your program followed. Be sure to report any signs of skin breakdown or pressure sores or ulcers immediately to your supervisor.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81</a:t>
            </a:fld>
            <a:endParaRPr lang="en-US"/>
          </a:p>
        </p:txBody>
      </p:sp>
    </p:spTree>
    <p:extLst>
      <p:ext uri="{BB962C8B-B14F-4D97-AF65-F5344CB8AC3E}">
        <p14:creationId xmlns:p14="http://schemas.microsoft.com/office/powerpoint/2010/main" val="42697994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 </a:t>
            </a:r>
          </a:p>
          <a:p>
            <a:r>
              <a:rPr lang="en-US" b="1" u="sng" dirty="0"/>
              <a:t>Preventing</a:t>
            </a:r>
            <a:r>
              <a:rPr lang="en-US" b="1" dirty="0"/>
              <a:t> skin breakdown: </a:t>
            </a:r>
            <a:endParaRPr lang="en-US" dirty="0"/>
          </a:p>
          <a:p>
            <a:pPr marL="173319" indent="-173319">
              <a:buClr>
                <a:schemeClr val="accent6">
                  <a:lumMod val="75000"/>
                </a:schemeClr>
              </a:buClr>
              <a:buFont typeface="Wingdings" panose="05000000000000000000" pitchFamily="2" charset="2"/>
              <a:buChar char="§"/>
            </a:pPr>
            <a:r>
              <a:rPr lang="en-US" dirty="0"/>
              <a:t>Use adaptive items such as water or air mattresses, foam mattress pads, chair cushions, gel cushions, heel and elbow protectors;</a:t>
            </a:r>
          </a:p>
          <a:p>
            <a:pPr marL="173319" indent="-173319">
              <a:buClr>
                <a:schemeClr val="accent6">
                  <a:lumMod val="75000"/>
                </a:schemeClr>
              </a:buClr>
              <a:buFont typeface="Wingdings" panose="05000000000000000000" pitchFamily="2" charset="2"/>
              <a:buChar char="§"/>
            </a:pPr>
            <a:r>
              <a:rPr lang="en-US" dirty="0"/>
              <a:t>Close daily inspection of skin to detect early redness or discoloration;</a:t>
            </a:r>
          </a:p>
          <a:p>
            <a:pPr marL="173319" indent="-173319">
              <a:buClr>
                <a:schemeClr val="accent6">
                  <a:lumMod val="75000"/>
                </a:schemeClr>
              </a:buClr>
              <a:buFont typeface="Wingdings" panose="05000000000000000000" pitchFamily="2" charset="2"/>
              <a:buChar char="§"/>
            </a:pPr>
            <a:r>
              <a:rPr lang="en-US" dirty="0"/>
              <a:t>Prevent friction during lifting and re-positioning;</a:t>
            </a:r>
          </a:p>
          <a:p>
            <a:pPr marL="173319" indent="-173319">
              <a:buClr>
                <a:schemeClr val="accent6">
                  <a:lumMod val="75000"/>
                </a:schemeClr>
              </a:buClr>
              <a:buFont typeface="Wingdings" panose="05000000000000000000" pitchFamily="2" charset="2"/>
              <a:buChar char="§"/>
            </a:pPr>
            <a:r>
              <a:rPr lang="en-US" dirty="0"/>
              <a:t>Provide good skin care (skin clean and dry); free from moisture, urine, stool, and wound drainage – minimize skin exposure to moisture – avoid harsh scrubbing or rubbing of skin;</a:t>
            </a:r>
          </a:p>
          <a:p>
            <a:pPr marL="173319" indent="-173319">
              <a:buClr>
                <a:schemeClr val="accent6">
                  <a:lumMod val="75000"/>
                </a:schemeClr>
              </a:buClr>
              <a:buFont typeface="Wingdings" panose="05000000000000000000" pitchFamily="2" charset="2"/>
              <a:buChar char="§"/>
            </a:pPr>
            <a:r>
              <a:rPr lang="en-US" dirty="0"/>
              <a:t>Ensure frequent repositioning – if using a wheelchair assist in shifting weight every 15 minutes;</a:t>
            </a:r>
          </a:p>
          <a:p>
            <a:pPr marL="173319" indent="-173319">
              <a:buClr>
                <a:schemeClr val="accent6">
                  <a:lumMod val="75000"/>
                </a:schemeClr>
              </a:buClr>
              <a:buFont typeface="Wingdings" panose="05000000000000000000" pitchFamily="2" charset="2"/>
              <a:buChar char="§"/>
            </a:pPr>
            <a:r>
              <a:rPr lang="en-US" dirty="0"/>
              <a:t>Encourage activity;</a:t>
            </a:r>
          </a:p>
          <a:p>
            <a:pPr marL="173319" indent="-173319">
              <a:buClr>
                <a:schemeClr val="accent6">
                  <a:lumMod val="75000"/>
                </a:schemeClr>
              </a:buClr>
              <a:buFont typeface="Wingdings" panose="05000000000000000000" pitchFamily="2" charset="2"/>
              <a:buChar char="§"/>
            </a:pPr>
            <a:r>
              <a:rPr lang="en-US" dirty="0"/>
              <a:t>Protect bony areas with soft material; and</a:t>
            </a:r>
          </a:p>
          <a:p>
            <a:pPr marL="173319" indent="-173319">
              <a:buClr>
                <a:schemeClr val="accent6">
                  <a:lumMod val="75000"/>
                </a:schemeClr>
              </a:buClr>
              <a:buFont typeface="Wingdings" panose="05000000000000000000" pitchFamily="2" charset="2"/>
              <a:buChar char="§"/>
            </a:pPr>
            <a:r>
              <a:rPr lang="en-US" dirty="0"/>
              <a:t>Apply moisturizer to dry skin areas.</a:t>
            </a:r>
          </a:p>
          <a:p>
            <a:r>
              <a:rPr lang="en-US" b="1" dirty="0"/>
              <a:t> </a:t>
            </a:r>
            <a:endParaRPr lang="en-US" dirty="0"/>
          </a:p>
          <a:p>
            <a:r>
              <a:rPr lang="en-US" b="1" u="sng" dirty="0"/>
              <a:t>People at risk</a:t>
            </a:r>
            <a:r>
              <a:rPr lang="en-US" dirty="0"/>
              <a:t> </a:t>
            </a:r>
            <a:r>
              <a:rPr lang="en-US" b="1" dirty="0"/>
              <a:t>for skin breakdown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Use a wheelchair or who are in bed a lot of the time, require assistance when moving, have loss of bowel or bladder control, and have poor nutrition and hydration; </a:t>
            </a:r>
          </a:p>
          <a:p>
            <a:pPr marL="173319" indent="-173319">
              <a:buClr>
                <a:schemeClr val="accent6">
                  <a:lumMod val="75000"/>
                </a:schemeClr>
              </a:buClr>
              <a:buFont typeface="Wingdings" panose="05000000000000000000" pitchFamily="2" charset="2"/>
              <a:buChar char="§"/>
            </a:pPr>
            <a:r>
              <a:rPr lang="en-US" dirty="0"/>
              <a:t>Have problem sensing pain or pressure;</a:t>
            </a:r>
          </a:p>
          <a:p>
            <a:pPr marL="173319" indent="-173319">
              <a:buClr>
                <a:schemeClr val="accent6">
                  <a:lumMod val="75000"/>
                </a:schemeClr>
              </a:buClr>
              <a:buFont typeface="Wingdings" panose="05000000000000000000" pitchFamily="2" charset="2"/>
              <a:buChar char="§"/>
            </a:pPr>
            <a:r>
              <a:rPr lang="en-US" dirty="0"/>
              <a:t>Have limited ability to communicate;</a:t>
            </a:r>
          </a:p>
          <a:p>
            <a:pPr marL="173319" indent="-173319">
              <a:buClr>
                <a:schemeClr val="accent6">
                  <a:lumMod val="75000"/>
                </a:schemeClr>
              </a:buClr>
              <a:buFont typeface="Wingdings" panose="05000000000000000000" pitchFamily="2" charset="2"/>
              <a:buChar char="§"/>
            </a:pPr>
            <a:r>
              <a:rPr lang="en-US" dirty="0"/>
              <a:t>Have circulatory problems; or</a:t>
            </a:r>
          </a:p>
          <a:p>
            <a:pPr marL="173319" indent="-173319">
              <a:buClr>
                <a:schemeClr val="accent6">
                  <a:lumMod val="75000"/>
                </a:schemeClr>
              </a:buClr>
              <a:buFont typeface="Wingdings" panose="05000000000000000000" pitchFamily="2" charset="2"/>
              <a:buChar char="§"/>
            </a:pPr>
            <a:r>
              <a:rPr lang="en-US" dirty="0"/>
              <a:t>Are older adults, or are obese or very thin.</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82</a:t>
            </a:fld>
            <a:endParaRPr lang="en-US"/>
          </a:p>
        </p:txBody>
      </p:sp>
    </p:spTree>
    <p:extLst>
      <p:ext uri="{BB962C8B-B14F-4D97-AF65-F5344CB8AC3E}">
        <p14:creationId xmlns:p14="http://schemas.microsoft.com/office/powerpoint/2010/main" val="10031202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Aspiration pneumonia is an inflammation of the lungs and airways to the lungs from breathing in foreign material. </a:t>
            </a:r>
            <a:r>
              <a:rPr lang="en-US" b="1" dirty="0"/>
              <a:t>Aspiration pneumonia develops from inhaling food, vomit, liquids, or saliva into the lungs</a:t>
            </a:r>
            <a:r>
              <a:rPr lang="en-US" dirty="0"/>
              <a:t>. This may occur when someone has difficulty swallowing and has watery eyes or coughing while consuming food or fluids. </a:t>
            </a:r>
          </a:p>
          <a:p>
            <a:r>
              <a:rPr lang="en-US" b="1" dirty="0"/>
              <a:t> </a:t>
            </a:r>
            <a:endParaRPr lang="en-US" dirty="0"/>
          </a:p>
          <a:p>
            <a:r>
              <a:rPr lang="en-US" b="1" u="sng" dirty="0"/>
              <a:t>Signs and Symptoms</a:t>
            </a:r>
            <a:r>
              <a:rPr lang="en-US" b="1" dirty="0"/>
              <a:t> of aspiration pneumonia include, but are not limited to:</a:t>
            </a:r>
            <a:r>
              <a:rPr lang="en-US" dirty="0"/>
              <a:t> </a:t>
            </a:r>
          </a:p>
          <a:p>
            <a:pPr marL="173319" indent="-173319">
              <a:buClr>
                <a:schemeClr val="accent6">
                  <a:lumMod val="75000"/>
                </a:schemeClr>
              </a:buClr>
              <a:buFont typeface="Wingdings" panose="05000000000000000000" pitchFamily="2" charset="2"/>
              <a:buChar char="§"/>
            </a:pPr>
            <a:r>
              <a:rPr lang="en-US" dirty="0"/>
              <a:t>Chest pain, </a:t>
            </a:r>
          </a:p>
          <a:p>
            <a:pPr marL="173319" indent="-173319">
              <a:buClr>
                <a:schemeClr val="accent6">
                  <a:lumMod val="75000"/>
                </a:schemeClr>
              </a:buClr>
              <a:buFont typeface="Wingdings" panose="05000000000000000000" pitchFamily="2" charset="2"/>
              <a:buChar char="§"/>
            </a:pPr>
            <a:r>
              <a:rPr lang="en-US" dirty="0"/>
              <a:t>Cough, </a:t>
            </a:r>
          </a:p>
          <a:p>
            <a:pPr marL="173319" indent="-173319">
              <a:buClr>
                <a:schemeClr val="accent6">
                  <a:lumMod val="75000"/>
                </a:schemeClr>
              </a:buClr>
              <a:buFont typeface="Wingdings" panose="05000000000000000000" pitchFamily="2" charset="2"/>
              <a:buChar char="§"/>
            </a:pPr>
            <a:r>
              <a:rPr lang="en-US" dirty="0"/>
              <a:t>Fatigue, </a:t>
            </a:r>
          </a:p>
          <a:p>
            <a:pPr marL="173319" indent="-173319">
              <a:buClr>
                <a:schemeClr val="accent6">
                  <a:lumMod val="75000"/>
                </a:schemeClr>
              </a:buClr>
              <a:buFont typeface="Wingdings" panose="05000000000000000000" pitchFamily="2" charset="2"/>
              <a:buChar char="§"/>
            </a:pPr>
            <a:r>
              <a:rPr lang="en-US" dirty="0"/>
              <a:t>Fever, </a:t>
            </a:r>
          </a:p>
          <a:p>
            <a:pPr marL="173319" indent="-173319">
              <a:buClr>
                <a:schemeClr val="accent6">
                  <a:lumMod val="75000"/>
                </a:schemeClr>
              </a:buClr>
              <a:buFont typeface="Wingdings" panose="05000000000000000000" pitchFamily="2" charset="2"/>
              <a:buChar char="§"/>
            </a:pPr>
            <a:r>
              <a:rPr lang="en-US" dirty="0"/>
              <a:t>Shortness of breath, wheezing, and </a:t>
            </a:r>
          </a:p>
          <a:p>
            <a:pPr marL="173319" indent="-173319">
              <a:buClr>
                <a:schemeClr val="accent6">
                  <a:lumMod val="75000"/>
                </a:schemeClr>
              </a:buClr>
              <a:buFont typeface="Wingdings" panose="05000000000000000000" pitchFamily="2" charset="2"/>
              <a:buChar char="§"/>
            </a:pPr>
            <a:r>
              <a:rPr lang="en-US" dirty="0"/>
              <a:t>Bluish discoloration of the skin caused by lack of oxygen (e.g., mouth, nail beds, finger tips).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reporting and documentation rules for your program followed. Be sure to report any signs of aspiration pneumonia immediately to your supervisor.</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83</a:t>
            </a:fld>
            <a:endParaRPr lang="en-US"/>
          </a:p>
        </p:txBody>
      </p:sp>
    </p:spTree>
    <p:extLst>
      <p:ext uri="{BB962C8B-B14F-4D97-AF65-F5344CB8AC3E}">
        <p14:creationId xmlns:p14="http://schemas.microsoft.com/office/powerpoint/2010/main" val="23502346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aspiration pneumonia:</a:t>
            </a:r>
            <a:endParaRPr lang="en-US" dirty="0"/>
          </a:p>
          <a:p>
            <a:pPr marL="173319" indent="-173319">
              <a:buClr>
                <a:schemeClr val="accent6">
                  <a:lumMod val="75000"/>
                </a:schemeClr>
              </a:buClr>
              <a:buFont typeface="Wingdings" panose="05000000000000000000" pitchFamily="2" charset="2"/>
              <a:buChar char="§"/>
            </a:pPr>
            <a:r>
              <a:rPr lang="en-US" dirty="0"/>
              <a:t>Correct position while eating and sleeping;</a:t>
            </a:r>
          </a:p>
          <a:p>
            <a:pPr marL="173319" indent="-173319">
              <a:buClr>
                <a:schemeClr val="accent6">
                  <a:lumMod val="75000"/>
                </a:schemeClr>
              </a:buClr>
              <a:buFont typeface="Wingdings" panose="05000000000000000000" pitchFamily="2" charset="2"/>
              <a:buChar char="§"/>
            </a:pPr>
            <a:r>
              <a:rPr lang="en-US" dirty="0"/>
              <a:t>Correct diet texture and fluid consistency to meet the person’s needs;</a:t>
            </a:r>
          </a:p>
          <a:p>
            <a:pPr marL="173319" indent="-173319">
              <a:buClr>
                <a:schemeClr val="accent6">
                  <a:lumMod val="75000"/>
                </a:schemeClr>
              </a:buClr>
              <a:buFont typeface="Wingdings" panose="05000000000000000000" pitchFamily="2" charset="2"/>
              <a:buChar char="§"/>
            </a:pPr>
            <a:r>
              <a:rPr lang="en-US" dirty="0"/>
              <a:t>Good hand washing and respiratory hygiene;</a:t>
            </a:r>
          </a:p>
          <a:p>
            <a:pPr marL="173319" indent="-173319">
              <a:buClr>
                <a:schemeClr val="accent6">
                  <a:lumMod val="75000"/>
                </a:schemeClr>
              </a:buClr>
              <a:buFont typeface="Wingdings" panose="05000000000000000000" pitchFamily="2" charset="2"/>
              <a:buChar char="§"/>
            </a:pPr>
            <a:r>
              <a:rPr lang="en-US" dirty="0"/>
              <a:t>Not attempting to assist with meal if sedated;</a:t>
            </a:r>
          </a:p>
          <a:p>
            <a:pPr marL="173319" indent="-173319">
              <a:buClr>
                <a:schemeClr val="accent6">
                  <a:lumMod val="75000"/>
                </a:schemeClr>
              </a:buClr>
              <a:buFont typeface="Wingdings" panose="05000000000000000000" pitchFamily="2" charset="2"/>
              <a:buChar char="§"/>
            </a:pPr>
            <a:r>
              <a:rPr lang="en-US" dirty="0"/>
              <a:t>Up-to-date vaccinations and seasonal flu shots; and</a:t>
            </a:r>
          </a:p>
          <a:p>
            <a:pPr marL="173319" indent="-173319">
              <a:buClr>
                <a:schemeClr val="accent6">
                  <a:lumMod val="75000"/>
                </a:schemeClr>
              </a:buClr>
              <a:buFont typeface="Wingdings" panose="05000000000000000000" pitchFamily="2" charset="2"/>
              <a:buChar char="§"/>
            </a:pPr>
            <a:r>
              <a:rPr lang="en-US" dirty="0"/>
              <a:t>Healthy diet and adequate fluids.</a:t>
            </a:r>
          </a:p>
          <a:p>
            <a:pPr>
              <a:buClr>
                <a:schemeClr val="accent6">
                  <a:lumMod val="75000"/>
                </a:schemeClr>
              </a:buClr>
            </a:pPr>
            <a:r>
              <a:rPr lang="en-US" dirty="0"/>
              <a:t> </a:t>
            </a:r>
          </a:p>
          <a:p>
            <a:pPr>
              <a:buClr>
                <a:schemeClr val="accent6">
                  <a:lumMod val="75000"/>
                </a:schemeClr>
              </a:buClr>
            </a:pPr>
            <a:r>
              <a:rPr lang="en-US" b="1" u="sng" dirty="0"/>
              <a:t>People at risk</a:t>
            </a:r>
            <a:r>
              <a:rPr lang="en-US" dirty="0"/>
              <a:t> </a:t>
            </a:r>
            <a:r>
              <a:rPr lang="en-US" b="1" dirty="0"/>
              <a:t>for aspiration pneumonia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less alert due to medicines or illnesses;</a:t>
            </a:r>
          </a:p>
          <a:p>
            <a:pPr marL="173319" indent="-173319">
              <a:buClr>
                <a:schemeClr val="accent6">
                  <a:lumMod val="75000"/>
                </a:schemeClr>
              </a:buClr>
              <a:buFont typeface="Wingdings" panose="05000000000000000000" pitchFamily="2" charset="2"/>
              <a:buChar char="§"/>
            </a:pPr>
            <a:r>
              <a:rPr lang="en-US" dirty="0"/>
              <a:t>Have a disorder of the esophagus (the tube that moves food from the mouth to the stomach);</a:t>
            </a:r>
          </a:p>
          <a:p>
            <a:pPr marL="173319" indent="-173319">
              <a:buClr>
                <a:schemeClr val="accent6">
                  <a:lumMod val="75000"/>
                </a:schemeClr>
              </a:buClr>
              <a:buFont typeface="Wingdings" panose="05000000000000000000" pitchFamily="2" charset="2"/>
              <a:buChar char="§"/>
            </a:pPr>
            <a:r>
              <a:rPr lang="en-US" dirty="0"/>
              <a:t>Have problems with swallowing;</a:t>
            </a:r>
          </a:p>
          <a:p>
            <a:pPr marL="173319" indent="-173319">
              <a:buClr>
                <a:schemeClr val="accent6">
                  <a:lumMod val="75000"/>
                </a:schemeClr>
              </a:buClr>
              <a:buFont typeface="Wingdings" panose="05000000000000000000" pitchFamily="2" charset="2"/>
              <a:buChar char="§"/>
            </a:pPr>
            <a:r>
              <a:rPr lang="en-US" dirty="0"/>
              <a:t>Have poor gag reflex; and </a:t>
            </a:r>
          </a:p>
          <a:p>
            <a:pPr marL="173319" indent="-173319">
              <a:buClr>
                <a:schemeClr val="accent6">
                  <a:lumMod val="75000"/>
                </a:schemeClr>
              </a:buClr>
              <a:buFont typeface="Wingdings" panose="05000000000000000000" pitchFamily="2" charset="2"/>
              <a:buChar char="§"/>
            </a:pPr>
            <a:r>
              <a:rPr lang="en-US" dirty="0"/>
              <a:t>Are older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84</a:t>
            </a:fld>
            <a:endParaRPr lang="en-US"/>
          </a:p>
        </p:txBody>
      </p:sp>
    </p:spTree>
    <p:extLst>
      <p:ext uri="{BB962C8B-B14F-4D97-AF65-F5344CB8AC3E}">
        <p14:creationId xmlns:p14="http://schemas.microsoft.com/office/powerpoint/2010/main" val="31847814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a:t>
            </a:r>
            <a:r>
              <a:rPr lang="en-US" dirty="0"/>
              <a:t> Falls refer to any situation in which someone descends (or falls) suddenly and involuntarily toward a lower surface or the ground. Fall risk is important to address as 1 in 3 older adults fall daily. Fall complications can include broken bones, head injuries, problem with daily activities, and need for home health care. </a:t>
            </a:r>
          </a:p>
          <a:p>
            <a:r>
              <a:rPr lang="en-US" b="1" dirty="0"/>
              <a:t> </a:t>
            </a:r>
            <a:endParaRPr lang="en-US" dirty="0"/>
          </a:p>
          <a:p>
            <a:r>
              <a:rPr lang="en-US" b="1" u="sng" dirty="0"/>
              <a:t>Factors that contribute to falls</a:t>
            </a:r>
            <a:r>
              <a:rPr lang="en-US" dirty="0"/>
              <a:t> include, but are not limited to:</a:t>
            </a:r>
          </a:p>
          <a:p>
            <a:pPr marL="173319" indent="-173319">
              <a:buClr>
                <a:schemeClr val="accent6">
                  <a:lumMod val="75000"/>
                </a:schemeClr>
              </a:buClr>
              <a:buFont typeface="Wingdings" panose="05000000000000000000" pitchFamily="2" charset="2"/>
              <a:buChar char="§"/>
            </a:pPr>
            <a:r>
              <a:rPr lang="en-US" dirty="0"/>
              <a:t>Health issues (e.g., arthritis, diabetes, skeletal deformities);</a:t>
            </a:r>
          </a:p>
          <a:p>
            <a:pPr marL="173319" indent="-173319">
              <a:buClr>
                <a:schemeClr val="accent6">
                  <a:lumMod val="75000"/>
                </a:schemeClr>
              </a:buClr>
              <a:buFont typeface="Wingdings" panose="05000000000000000000" pitchFamily="2" charset="2"/>
              <a:buChar char="§"/>
            </a:pPr>
            <a:r>
              <a:rPr lang="en-US" dirty="0"/>
              <a:t>Fatigue or illness</a:t>
            </a:r>
          </a:p>
          <a:p>
            <a:pPr marL="173319" indent="-173319">
              <a:buClr>
                <a:schemeClr val="accent6">
                  <a:lumMod val="75000"/>
                </a:schemeClr>
              </a:buClr>
              <a:buFont typeface="Wingdings" panose="05000000000000000000" pitchFamily="2" charset="2"/>
              <a:buChar char="§"/>
            </a:pPr>
            <a:r>
              <a:rPr lang="en-US" dirty="0"/>
              <a:t>Cluttered rooms, area rugs, wet or slick surfaces, improper lighting;</a:t>
            </a:r>
          </a:p>
          <a:p>
            <a:pPr marL="173319" indent="-173319">
              <a:buClr>
                <a:schemeClr val="accent6">
                  <a:lumMod val="75000"/>
                </a:schemeClr>
              </a:buClr>
              <a:buFont typeface="Wingdings" panose="05000000000000000000" pitchFamily="2" charset="2"/>
              <a:buChar char="§"/>
            </a:pPr>
            <a:r>
              <a:rPr lang="en-US" dirty="0"/>
              <a:t>Wet or slick surfaces without non-skid footwear;</a:t>
            </a:r>
          </a:p>
          <a:p>
            <a:pPr marL="173319" indent="-173319">
              <a:buClr>
                <a:schemeClr val="accent6">
                  <a:lumMod val="75000"/>
                </a:schemeClr>
              </a:buClr>
              <a:buFont typeface="Wingdings" panose="05000000000000000000" pitchFamily="2" charset="2"/>
              <a:buChar char="§"/>
            </a:pPr>
            <a:r>
              <a:rPr lang="en-US" dirty="0"/>
              <a:t>Lack of appropriate medical adaptive equipment;</a:t>
            </a:r>
          </a:p>
          <a:p>
            <a:pPr marL="173319" indent="-173319">
              <a:buClr>
                <a:schemeClr val="accent6">
                  <a:lumMod val="75000"/>
                </a:schemeClr>
              </a:buClr>
              <a:buFont typeface="Wingdings" panose="05000000000000000000" pitchFamily="2" charset="2"/>
              <a:buChar char="§"/>
            </a:pPr>
            <a:r>
              <a:rPr lang="en-US" dirty="0"/>
              <a:t>Being shoved or running into a barrier. </a:t>
            </a:r>
          </a:p>
          <a:p>
            <a:r>
              <a:rPr lang="en-US" dirty="0"/>
              <a:t> </a:t>
            </a:r>
          </a:p>
          <a:p>
            <a:r>
              <a:rPr lang="en-US" b="1" u="sng" dirty="0"/>
              <a:t>Your role</a:t>
            </a:r>
            <a:r>
              <a:rPr lang="en-US" b="1" dirty="0"/>
              <a:t> if someone falls: </a:t>
            </a:r>
            <a:endParaRPr lang="en-US" dirty="0"/>
          </a:p>
          <a:p>
            <a:r>
              <a:rPr lang="en-US" b="1" dirty="0"/>
              <a:t>Once a fall occurs </a:t>
            </a:r>
            <a:r>
              <a:rPr lang="en-US" dirty="0"/>
              <a:t>don’t attempt to move the person until you have assessed him/her to see if there may be a fracture. Call 911 if you suspect injury, continue to monitor, and consult with a physician if the person starts to have frequent falls. No matter how minor the fall may be, remember to document and </a:t>
            </a:r>
            <a:r>
              <a:rPr lang="en-US" b="1" dirty="0"/>
              <a:t>REPORT ALL FALLS</a:t>
            </a:r>
            <a:r>
              <a:rPr lang="en-US" dirty="0"/>
              <a:t> as signs and symptoms of injury/fracture may not appear immediately. </a:t>
            </a:r>
          </a:p>
          <a:p>
            <a:r>
              <a:rPr lang="en-US" dirty="0"/>
              <a:t>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85</a:t>
            </a:fld>
            <a:endParaRPr lang="en-US"/>
          </a:p>
        </p:txBody>
      </p:sp>
    </p:spTree>
    <p:extLst>
      <p:ext uri="{BB962C8B-B14F-4D97-AF65-F5344CB8AC3E}">
        <p14:creationId xmlns:p14="http://schemas.microsoft.com/office/powerpoint/2010/main" val="28023424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People at risk</a:t>
            </a:r>
            <a:r>
              <a:rPr lang="en-US" dirty="0"/>
              <a:t> </a:t>
            </a:r>
            <a:r>
              <a:rPr lang="en-US" b="1" dirty="0"/>
              <a:t>for falls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Are older and have loss of muscle;</a:t>
            </a:r>
          </a:p>
          <a:p>
            <a:pPr marL="173319" indent="-173319">
              <a:buClr>
                <a:schemeClr val="accent6">
                  <a:lumMod val="75000"/>
                </a:schemeClr>
              </a:buClr>
              <a:buFont typeface="Wingdings" panose="05000000000000000000" pitchFamily="2" charset="2"/>
              <a:buChar char="§"/>
            </a:pPr>
            <a:r>
              <a:rPr lang="en-US" dirty="0"/>
              <a:t>Have arthritis, diabetes, and skeletal problems;</a:t>
            </a:r>
          </a:p>
          <a:p>
            <a:pPr marL="173319" indent="-173319">
              <a:buClr>
                <a:schemeClr val="accent6">
                  <a:lumMod val="75000"/>
                </a:schemeClr>
              </a:buClr>
              <a:buFont typeface="Wingdings" panose="05000000000000000000" pitchFamily="2" charset="2"/>
              <a:buChar char="§"/>
            </a:pPr>
            <a:r>
              <a:rPr lang="en-US" dirty="0"/>
              <a:t>Have visual and/or hearing loss;</a:t>
            </a:r>
          </a:p>
          <a:p>
            <a:pPr marL="173319" indent="-173319">
              <a:buClr>
                <a:schemeClr val="accent6">
                  <a:lumMod val="75000"/>
                </a:schemeClr>
              </a:buClr>
              <a:buFont typeface="Wingdings" panose="05000000000000000000" pitchFamily="2" charset="2"/>
              <a:buChar char="§"/>
            </a:pPr>
            <a:r>
              <a:rPr lang="en-US" dirty="0"/>
              <a:t>Take medications that cause gait concerns; and/or</a:t>
            </a:r>
          </a:p>
          <a:p>
            <a:pPr marL="173319" indent="-173319">
              <a:buClr>
                <a:schemeClr val="accent6">
                  <a:lumMod val="75000"/>
                </a:schemeClr>
              </a:buClr>
              <a:buFont typeface="Wingdings" panose="05000000000000000000" pitchFamily="2" charset="2"/>
              <a:buChar char="§"/>
            </a:pPr>
            <a:r>
              <a:rPr lang="en-US" dirty="0"/>
              <a:t>Do not have appropriate adaptive equipment</a:t>
            </a:r>
          </a:p>
          <a:p>
            <a:pPr>
              <a:buClr>
                <a:schemeClr val="accent6">
                  <a:lumMod val="75000"/>
                </a:schemeClr>
              </a:buClr>
            </a:pPr>
            <a:endParaRPr lang="en-US" dirty="0"/>
          </a:p>
          <a:p>
            <a:r>
              <a:rPr lang="en-US" b="1" u="sng" dirty="0"/>
              <a:t>Prevention</a:t>
            </a:r>
            <a:r>
              <a:rPr lang="en-US" b="1" dirty="0"/>
              <a:t> of falls:</a:t>
            </a:r>
            <a:endParaRPr lang="en-US" dirty="0"/>
          </a:p>
          <a:p>
            <a:pPr marL="173319" indent="-173319">
              <a:buClr>
                <a:schemeClr val="accent6">
                  <a:lumMod val="75000"/>
                </a:schemeClr>
              </a:buClr>
              <a:buFont typeface="Wingdings" panose="05000000000000000000" pitchFamily="2" charset="2"/>
              <a:buChar char="§"/>
            </a:pPr>
            <a:r>
              <a:rPr lang="en-US" dirty="0"/>
              <a:t>Plan space so that it is well lit and without obstacles;</a:t>
            </a:r>
          </a:p>
          <a:p>
            <a:pPr marL="173319" indent="-173319">
              <a:buClr>
                <a:schemeClr val="accent6">
                  <a:lumMod val="75000"/>
                </a:schemeClr>
              </a:buClr>
              <a:buFont typeface="Wingdings" panose="05000000000000000000" pitchFamily="2" charset="2"/>
              <a:buChar char="§"/>
            </a:pPr>
            <a:r>
              <a:rPr lang="en-US" dirty="0"/>
              <a:t>Ensure people have appropriate adaptive equipment for mobility and vision;</a:t>
            </a:r>
          </a:p>
          <a:p>
            <a:pPr marL="173319" indent="-173319">
              <a:buClr>
                <a:schemeClr val="accent6">
                  <a:lumMod val="75000"/>
                </a:schemeClr>
              </a:buClr>
              <a:buFont typeface="Wingdings" panose="05000000000000000000" pitchFamily="2" charset="2"/>
              <a:buChar char="§"/>
            </a:pPr>
            <a:r>
              <a:rPr lang="en-US" dirty="0"/>
              <a:t>Make sure that regular medical checkups are scheduled (i.e., primary care physical, optometrist);</a:t>
            </a:r>
          </a:p>
          <a:p>
            <a:pPr marL="173319" indent="-173319">
              <a:buClr>
                <a:schemeClr val="accent6">
                  <a:lumMod val="75000"/>
                </a:schemeClr>
              </a:buClr>
              <a:buFont typeface="Wingdings" panose="05000000000000000000" pitchFamily="2" charset="2"/>
              <a:buChar char="§"/>
            </a:pPr>
            <a:r>
              <a:rPr lang="en-US" dirty="0"/>
              <a:t>Ensure use of non-skid shoes when in the bathroom or other areas where surfaces are slippery;</a:t>
            </a:r>
          </a:p>
          <a:p>
            <a:pPr marL="173319" indent="-173319">
              <a:buClr>
                <a:schemeClr val="accent6">
                  <a:lumMod val="75000"/>
                </a:schemeClr>
              </a:buClr>
              <a:buFont typeface="Wingdings" panose="05000000000000000000" pitchFamily="2" charset="2"/>
              <a:buChar char="§"/>
            </a:pPr>
            <a:r>
              <a:rPr lang="en-US" dirty="0"/>
              <a:t>Monitor medications and look for side effects;</a:t>
            </a:r>
          </a:p>
          <a:p>
            <a:pPr marL="173319" indent="-173319">
              <a:buClr>
                <a:schemeClr val="accent6">
                  <a:lumMod val="75000"/>
                </a:schemeClr>
              </a:buClr>
              <a:buFont typeface="Wingdings" panose="05000000000000000000" pitchFamily="2" charset="2"/>
              <a:buChar char="§"/>
            </a:pPr>
            <a:r>
              <a:rPr lang="en-US" dirty="0"/>
              <a:t>Provide adequate time for moving from place to place and walk at his/her own pace; and</a:t>
            </a:r>
          </a:p>
          <a:p>
            <a:pPr marL="173319" indent="-173319">
              <a:buClr>
                <a:schemeClr val="accent6">
                  <a:lumMod val="75000"/>
                </a:schemeClr>
              </a:buClr>
              <a:buFont typeface="Wingdings" panose="05000000000000000000" pitchFamily="2" charset="2"/>
              <a:buChar char="§"/>
            </a:pPr>
            <a:r>
              <a:rPr lang="en-US" dirty="0"/>
              <a:t>Lock wheels on wheelchairs and/or beds when transferring. </a:t>
            </a:r>
          </a:p>
          <a:p>
            <a:br>
              <a:rPr lang="en-US" dirty="0"/>
            </a:br>
            <a:endParaRPr lang="en-US" dirty="0"/>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86</a:t>
            </a:fld>
            <a:endParaRPr lang="en-US"/>
          </a:p>
        </p:txBody>
      </p:sp>
    </p:spTree>
    <p:extLst>
      <p:ext uri="{BB962C8B-B14F-4D97-AF65-F5344CB8AC3E}">
        <p14:creationId xmlns:p14="http://schemas.microsoft.com/office/powerpoint/2010/main" val="2961717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A UTI is an infection of the urinary tract, which is the body’s system for removing wastes and extra water. Women are more susceptible than men due to their anatomy and reduced bladder function later in life.</a:t>
            </a:r>
          </a:p>
          <a:p>
            <a:r>
              <a:rPr lang="en-US" dirty="0"/>
              <a:t> </a:t>
            </a:r>
          </a:p>
          <a:p>
            <a:r>
              <a:rPr lang="en-US" dirty="0"/>
              <a:t>There are </a:t>
            </a:r>
            <a:r>
              <a:rPr lang="en-US" b="1" u="sng" dirty="0"/>
              <a:t>two different types of UTIs</a:t>
            </a:r>
            <a:r>
              <a:rPr lang="en-US" dirty="0"/>
              <a:t> – the </a:t>
            </a:r>
            <a:r>
              <a:rPr lang="en-US" b="1" dirty="0"/>
              <a:t>lower UTI</a:t>
            </a:r>
            <a:r>
              <a:rPr lang="en-US" dirty="0"/>
              <a:t> relates to infections that occur in the urethra and bladder – and the </a:t>
            </a:r>
            <a:r>
              <a:rPr lang="en-US" b="1" dirty="0"/>
              <a:t>upper UTI</a:t>
            </a:r>
            <a:r>
              <a:rPr lang="en-US" dirty="0"/>
              <a:t> is more severe and relates to infections that may involve the kidneys. </a:t>
            </a:r>
          </a:p>
          <a:p>
            <a:r>
              <a:rPr lang="en-US" dirty="0"/>
              <a:t> </a:t>
            </a:r>
          </a:p>
          <a:p>
            <a:r>
              <a:rPr lang="en-US" b="1" dirty="0"/>
              <a:t>Lower UTI </a:t>
            </a:r>
            <a:r>
              <a:rPr lang="en-US" b="1" u="sng" dirty="0"/>
              <a:t>symptoms</a:t>
            </a:r>
            <a:r>
              <a:rPr lang="en-US" b="1" dirty="0"/>
              <a:t>,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Pain or burning during urination;</a:t>
            </a:r>
          </a:p>
          <a:p>
            <a:pPr marL="173319" indent="-173319">
              <a:buClr>
                <a:schemeClr val="accent6">
                  <a:lumMod val="75000"/>
                </a:schemeClr>
              </a:buClr>
              <a:buFont typeface="Wingdings" panose="05000000000000000000" pitchFamily="2" charset="2"/>
              <a:buChar char="§"/>
            </a:pPr>
            <a:r>
              <a:rPr lang="en-US" dirty="0"/>
              <a:t>Increased frequency, urgency of urination, incontinence;</a:t>
            </a:r>
          </a:p>
          <a:p>
            <a:pPr marL="173319" indent="-173319">
              <a:buClr>
                <a:schemeClr val="accent6">
                  <a:lumMod val="75000"/>
                </a:schemeClr>
              </a:buClr>
              <a:buFont typeface="Wingdings" panose="05000000000000000000" pitchFamily="2" charset="2"/>
              <a:buChar char="§"/>
            </a:pPr>
            <a:r>
              <a:rPr lang="en-US" dirty="0"/>
              <a:t>Lower abdominal, pelvic or rectal pain or pressure;</a:t>
            </a:r>
          </a:p>
          <a:p>
            <a:pPr marL="173319" indent="-173319">
              <a:buClr>
                <a:schemeClr val="accent6">
                  <a:lumMod val="75000"/>
                </a:schemeClr>
              </a:buClr>
              <a:buFont typeface="Wingdings" panose="05000000000000000000" pitchFamily="2" charset="2"/>
              <a:buChar char="§"/>
            </a:pPr>
            <a:r>
              <a:rPr lang="en-US" dirty="0"/>
              <a:t>Confusion, behavioral changes, increased falls;</a:t>
            </a:r>
          </a:p>
          <a:p>
            <a:pPr marL="173319" indent="-173319">
              <a:buClr>
                <a:schemeClr val="accent6">
                  <a:lumMod val="75000"/>
                </a:schemeClr>
              </a:buClr>
              <a:buFont typeface="Wingdings" panose="05000000000000000000" pitchFamily="2" charset="2"/>
              <a:buChar char="§"/>
            </a:pPr>
            <a:r>
              <a:rPr lang="en-US" dirty="0"/>
              <a:t>Mild fever or “just not feeling well;” and</a:t>
            </a:r>
          </a:p>
          <a:p>
            <a:pPr marL="173319" indent="-173319">
              <a:buClr>
                <a:schemeClr val="accent6">
                  <a:lumMod val="75000"/>
                </a:schemeClr>
              </a:buClr>
              <a:buFont typeface="Wingdings" panose="05000000000000000000" pitchFamily="2" charset="2"/>
              <a:buChar char="§"/>
            </a:pPr>
            <a:r>
              <a:rPr lang="en-US" dirty="0"/>
              <a:t>Changes in urine (such as milky, cloudy, bloody or foul-smelling).</a:t>
            </a:r>
            <a:br>
              <a:rPr lang="en-US" dirty="0"/>
            </a:br>
            <a:endParaRPr lang="en-US" dirty="0"/>
          </a:p>
          <a:p>
            <a:r>
              <a:rPr lang="en-US" b="1" dirty="0"/>
              <a:t>Upper UTI </a:t>
            </a:r>
            <a:r>
              <a:rPr lang="en-US" b="1" u="sng" dirty="0"/>
              <a:t>symptoms</a:t>
            </a:r>
            <a:r>
              <a:rPr lang="en-US" b="1" dirty="0"/>
              <a:t> </a:t>
            </a:r>
            <a:r>
              <a:rPr lang="en-US" dirty="0"/>
              <a:t>develop rapidly and may not include the symptoms for a lower UTI and </a:t>
            </a:r>
            <a:r>
              <a:rPr lang="en-US" b="1" dirty="0"/>
              <a:t>require emergency care.</a:t>
            </a:r>
            <a:r>
              <a:rPr lang="en-US" dirty="0"/>
              <a:t> Symptoms include</a:t>
            </a:r>
            <a:r>
              <a:rPr lang="en-US" b="1" dirty="0"/>
              <a:t> </a:t>
            </a:r>
            <a:r>
              <a:rPr lang="en-US" dirty="0"/>
              <a:t>fairly high fever (higher than 101F);</a:t>
            </a:r>
            <a:r>
              <a:rPr lang="en-US" b="1" dirty="0"/>
              <a:t> </a:t>
            </a:r>
            <a:r>
              <a:rPr lang="en-US" dirty="0"/>
              <a:t>shaking chills</a:t>
            </a:r>
            <a:r>
              <a:rPr lang="en-US" b="1" dirty="0"/>
              <a:t>; </a:t>
            </a:r>
            <a:r>
              <a:rPr lang="en-US" dirty="0"/>
              <a:t>nausea; vomiting; and flank pain (pain in the back or side, usually only on one side at waist level).</a:t>
            </a:r>
          </a:p>
          <a:p>
            <a:r>
              <a:rPr lang="en-US" b="1" dirty="0"/>
              <a:t> </a:t>
            </a:r>
            <a:endParaRPr lang="en-US" dirty="0"/>
          </a:p>
          <a:p>
            <a:r>
              <a:rPr lang="en-US" b="1" u="sng" dirty="0"/>
              <a:t>Your role</a:t>
            </a:r>
            <a:r>
              <a:rPr lang="en-US" dirty="0"/>
              <a:t> </a:t>
            </a:r>
            <a:r>
              <a:rPr lang="en-US" b="1" dirty="0"/>
              <a:t>if symptoms are noted:</a:t>
            </a:r>
            <a:endParaRPr lang="en-US" dirty="0"/>
          </a:p>
          <a:p>
            <a:r>
              <a:rPr lang="en-US" dirty="0"/>
              <a:t>People with UTI symptoms should see their health care professional as soon as possible or go to an emergency department for an evaluation. You should immediately notify your supervisor and follow your agency’s documentation rules.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87</a:t>
            </a:fld>
            <a:endParaRPr lang="en-US"/>
          </a:p>
        </p:txBody>
      </p:sp>
    </p:spTree>
    <p:extLst>
      <p:ext uri="{BB962C8B-B14F-4D97-AF65-F5344CB8AC3E}">
        <p14:creationId xmlns:p14="http://schemas.microsoft.com/office/powerpoint/2010/main" val="38820789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UTIs</a:t>
            </a:r>
            <a:endParaRPr lang="en-US" dirty="0"/>
          </a:p>
          <a:p>
            <a:pPr marL="173319" indent="-173319">
              <a:buClr>
                <a:schemeClr val="accent6">
                  <a:lumMod val="75000"/>
                </a:schemeClr>
              </a:buClr>
              <a:buFont typeface="Wingdings" panose="05000000000000000000" pitchFamily="2" charset="2"/>
              <a:buChar char="§"/>
            </a:pPr>
            <a:r>
              <a:rPr lang="en-US" dirty="0"/>
              <a:t>Drink plenty of fluids,</a:t>
            </a:r>
          </a:p>
          <a:p>
            <a:pPr marL="173319" indent="-173319">
              <a:buClr>
                <a:schemeClr val="accent6">
                  <a:lumMod val="75000"/>
                </a:schemeClr>
              </a:buClr>
              <a:buFont typeface="Wingdings" panose="05000000000000000000" pitchFamily="2" charset="2"/>
              <a:buChar char="§"/>
            </a:pPr>
            <a:r>
              <a:rPr lang="en-US" dirty="0"/>
              <a:t>Do not postpone urination – urinate when you feel the need,</a:t>
            </a:r>
          </a:p>
          <a:p>
            <a:pPr marL="173319" indent="-173319">
              <a:buClr>
                <a:schemeClr val="accent6">
                  <a:lumMod val="75000"/>
                </a:schemeClr>
              </a:buClr>
              <a:buFont typeface="Wingdings" panose="05000000000000000000" pitchFamily="2" charset="2"/>
              <a:buChar char="§"/>
            </a:pPr>
            <a:r>
              <a:rPr lang="en-US" dirty="0"/>
              <a:t>Keep genital areas dry and clean,</a:t>
            </a:r>
          </a:p>
          <a:p>
            <a:pPr marL="173319" indent="-173319">
              <a:buClr>
                <a:schemeClr val="accent6">
                  <a:lumMod val="75000"/>
                </a:schemeClr>
              </a:buClr>
              <a:buFont typeface="Wingdings" panose="05000000000000000000" pitchFamily="2" charset="2"/>
              <a:buChar char="§"/>
            </a:pPr>
            <a:r>
              <a:rPr lang="en-US" dirty="0"/>
              <a:t>Change clothes when incontinent and consider cotton underwear,</a:t>
            </a:r>
          </a:p>
          <a:p>
            <a:pPr marL="173319" indent="-173319">
              <a:buClr>
                <a:schemeClr val="accent6">
                  <a:lumMod val="75000"/>
                </a:schemeClr>
              </a:buClr>
              <a:buFont typeface="Wingdings" panose="05000000000000000000" pitchFamily="2" charset="2"/>
              <a:buChar char="§"/>
            </a:pPr>
            <a:r>
              <a:rPr lang="en-US" dirty="0"/>
              <a:t>Wipe from front to back to avoid introducing bacteria into the vagina or urethra, and</a:t>
            </a:r>
          </a:p>
          <a:p>
            <a:pPr marL="173319" indent="-173319">
              <a:buClr>
                <a:schemeClr val="accent6">
                  <a:lumMod val="75000"/>
                </a:schemeClr>
              </a:buClr>
              <a:buFont typeface="Wingdings" panose="05000000000000000000" pitchFamily="2" charset="2"/>
              <a:buChar char="§"/>
            </a:pPr>
            <a:r>
              <a:rPr lang="en-US" dirty="0"/>
              <a:t>Decrease length of time that catheters or tubes are placed in the urethra or bladder and change on schedule if prolonged use is needed.</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UTIs include, but are not limited to, those who have:</a:t>
            </a:r>
            <a:endParaRPr lang="en-US" dirty="0"/>
          </a:p>
          <a:p>
            <a:pPr marL="173319" indent="-173319">
              <a:buClr>
                <a:schemeClr val="accent6">
                  <a:lumMod val="75000"/>
                </a:schemeClr>
              </a:buClr>
              <a:buFont typeface="Wingdings" panose="05000000000000000000" pitchFamily="2" charset="2"/>
              <a:buChar char="§"/>
            </a:pPr>
            <a:r>
              <a:rPr lang="en-US" dirty="0"/>
              <a:t>Incontinence of bowel or bladder, </a:t>
            </a:r>
          </a:p>
          <a:p>
            <a:pPr marL="173319" indent="-173319">
              <a:buClr>
                <a:schemeClr val="accent6">
                  <a:lumMod val="75000"/>
                </a:schemeClr>
              </a:buClr>
              <a:buFont typeface="Wingdings" panose="05000000000000000000" pitchFamily="2" charset="2"/>
              <a:buChar char="§"/>
            </a:pPr>
            <a:r>
              <a:rPr lang="en-US" dirty="0"/>
              <a:t>Limited mobility,</a:t>
            </a:r>
          </a:p>
          <a:p>
            <a:pPr marL="173319" indent="-173319">
              <a:buClr>
                <a:schemeClr val="accent6">
                  <a:lumMod val="75000"/>
                </a:schemeClr>
              </a:buClr>
              <a:buFont typeface="Wingdings" panose="05000000000000000000" pitchFamily="2" charset="2"/>
              <a:buChar char="§"/>
            </a:pPr>
            <a:r>
              <a:rPr lang="en-US" dirty="0"/>
              <a:t>Extended periods of catheterization,</a:t>
            </a:r>
          </a:p>
          <a:p>
            <a:pPr marL="173319" indent="-173319">
              <a:buClr>
                <a:schemeClr val="accent6">
                  <a:lumMod val="75000"/>
                </a:schemeClr>
              </a:buClr>
              <a:buFont typeface="Wingdings" panose="05000000000000000000" pitchFamily="2" charset="2"/>
              <a:buChar char="§"/>
            </a:pPr>
            <a:r>
              <a:rPr lang="en-US" dirty="0"/>
              <a:t>A suppressed immune system, or</a:t>
            </a:r>
          </a:p>
          <a:p>
            <a:pPr marL="173319" indent="-173319">
              <a:buClr>
                <a:schemeClr val="accent6">
                  <a:lumMod val="75000"/>
                </a:schemeClr>
              </a:buClr>
              <a:buFont typeface="Wingdings" panose="05000000000000000000" pitchFamily="2" charset="2"/>
              <a:buChar char="§"/>
            </a:pPr>
            <a:r>
              <a:rPr lang="en-US" dirty="0"/>
              <a:t>A spinal cord injury or other nerve damage around the bladder that causes the bladder not to completely empty (which allows bacteria to grow).</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88</a:t>
            </a:fld>
            <a:endParaRPr lang="en-US"/>
          </a:p>
        </p:txBody>
      </p:sp>
    </p:spTree>
    <p:extLst>
      <p:ext uri="{BB962C8B-B14F-4D97-AF65-F5344CB8AC3E}">
        <p14:creationId xmlns:p14="http://schemas.microsoft.com/office/powerpoint/2010/main" val="13758198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 </a:t>
            </a:r>
            <a:r>
              <a:rPr lang="en-US" dirty="0"/>
              <a:t>Dehydration occurs when we lose more fluids than we are taking in. The lack of water in the body may result from either a decrease in fluid intake or an increase in fluid loss. 75% of our body weight is water. Water helps transport waste, supports tissue and cell hydration and helps regulate your temperature. Dehydration can be an important factor in illness and even death. </a:t>
            </a:r>
            <a:r>
              <a:rPr lang="en-US" u="sng" dirty="0"/>
              <a:t>Diarrhea and vomiting are the most common reasons why someone loses excess fluid</a:t>
            </a:r>
            <a:r>
              <a:rPr lang="en-US" dirty="0"/>
              <a:t>.</a:t>
            </a:r>
          </a:p>
          <a:p>
            <a:endParaRPr lang="en-US" dirty="0"/>
          </a:p>
          <a:p>
            <a:r>
              <a:rPr lang="en-US" b="1" dirty="0"/>
              <a:t>Dehydration </a:t>
            </a:r>
            <a:r>
              <a:rPr lang="en-US" b="1" u="sng" dirty="0"/>
              <a:t>symptoms</a:t>
            </a:r>
            <a:r>
              <a:rPr lang="en-US" b="1" dirty="0"/>
              <a:t> </a:t>
            </a:r>
            <a:r>
              <a:rPr lang="en-US" dirty="0"/>
              <a:t>include, but are not limited to:</a:t>
            </a:r>
          </a:p>
          <a:p>
            <a:pPr lvl="0"/>
            <a:r>
              <a:rPr lang="en-US" dirty="0"/>
              <a:t>Urine is concentrated and more yellow,</a:t>
            </a:r>
          </a:p>
          <a:p>
            <a:pPr marL="173319" indent="-173319">
              <a:buClr>
                <a:schemeClr val="accent6">
                  <a:lumMod val="60000"/>
                  <a:lumOff val="40000"/>
                </a:schemeClr>
              </a:buClr>
              <a:buFont typeface="Wingdings" panose="05000000000000000000" pitchFamily="2" charset="2"/>
              <a:buChar char="§"/>
            </a:pPr>
            <a:r>
              <a:rPr lang="en-US" dirty="0"/>
              <a:t>Dry mouth and nose,</a:t>
            </a:r>
          </a:p>
          <a:p>
            <a:pPr marL="173319" indent="-173319">
              <a:buClr>
                <a:schemeClr val="accent6">
                  <a:lumMod val="60000"/>
                  <a:lumOff val="40000"/>
                </a:schemeClr>
              </a:buClr>
              <a:buFont typeface="Wingdings" panose="05000000000000000000" pitchFamily="2" charset="2"/>
              <a:buChar char="§"/>
            </a:pPr>
            <a:r>
              <a:rPr lang="en-US" dirty="0"/>
              <a:t>Dry skin,</a:t>
            </a:r>
          </a:p>
          <a:p>
            <a:pPr marL="173319" indent="-173319">
              <a:buClr>
                <a:schemeClr val="accent6">
                  <a:lumMod val="60000"/>
                  <a:lumOff val="40000"/>
                </a:schemeClr>
              </a:buClr>
              <a:buFont typeface="Wingdings" panose="05000000000000000000" pitchFamily="2" charset="2"/>
              <a:buChar char="§"/>
            </a:pPr>
            <a:r>
              <a:rPr lang="en-US" dirty="0"/>
              <a:t>Decreased tear production,</a:t>
            </a:r>
          </a:p>
          <a:p>
            <a:pPr marL="173319" indent="-173319">
              <a:buClr>
                <a:schemeClr val="accent6">
                  <a:lumMod val="60000"/>
                  <a:lumOff val="40000"/>
                </a:schemeClr>
              </a:buClr>
              <a:buFont typeface="Wingdings" panose="05000000000000000000" pitchFamily="2" charset="2"/>
              <a:buChar char="§"/>
            </a:pPr>
            <a:r>
              <a:rPr lang="en-US" dirty="0"/>
              <a:t>Headache,</a:t>
            </a:r>
          </a:p>
          <a:p>
            <a:pPr marL="173319" indent="-173319">
              <a:buClr>
                <a:schemeClr val="accent6">
                  <a:lumMod val="60000"/>
                  <a:lumOff val="40000"/>
                </a:schemeClr>
              </a:buClr>
              <a:buFont typeface="Wingdings" panose="05000000000000000000" pitchFamily="2" charset="2"/>
              <a:buChar char="§"/>
            </a:pPr>
            <a:r>
              <a:rPr lang="en-US" dirty="0"/>
              <a:t>Dizziness,</a:t>
            </a:r>
          </a:p>
          <a:p>
            <a:pPr marL="173319" indent="-173319">
              <a:buClr>
                <a:schemeClr val="accent6">
                  <a:lumMod val="60000"/>
                  <a:lumOff val="40000"/>
                </a:schemeClr>
              </a:buClr>
              <a:buFont typeface="Wingdings" panose="05000000000000000000" pitchFamily="2" charset="2"/>
              <a:buChar char="§"/>
            </a:pPr>
            <a:r>
              <a:rPr lang="en-US" dirty="0"/>
              <a:t>Sleepy or tired, and</a:t>
            </a:r>
          </a:p>
          <a:p>
            <a:pPr marL="173319" indent="-173319">
              <a:buClr>
                <a:schemeClr val="accent6">
                  <a:lumMod val="60000"/>
                  <a:lumOff val="40000"/>
                </a:schemeClr>
              </a:buClr>
              <a:buFont typeface="Wingdings" panose="05000000000000000000" pitchFamily="2" charset="2"/>
              <a:buChar char="§"/>
            </a:pPr>
            <a:r>
              <a:rPr lang="en-US" dirty="0"/>
              <a:t>Light headed (especially when standing)</a:t>
            </a:r>
          </a:p>
          <a:p>
            <a:r>
              <a:rPr lang="en-US" b="1" dirty="0"/>
              <a:t>SEVERE dehydration </a:t>
            </a:r>
            <a:r>
              <a:rPr lang="en-US" b="1" u="sng" dirty="0"/>
              <a:t>symptoms</a:t>
            </a:r>
            <a:r>
              <a:rPr lang="en-US" dirty="0"/>
              <a:t> can include confusion, lack of sweating, little or no urination, weakness, coma, organ failure (esp. kidney), changes in vital signs (increase in pulse and decrease in blood pressure), and “tenting” of skin (sticks together, stays upright when pinched together).</a:t>
            </a:r>
          </a:p>
          <a:p>
            <a:r>
              <a:rPr lang="en-US" dirty="0"/>
              <a:t> </a:t>
            </a:r>
          </a:p>
          <a:p>
            <a:r>
              <a:rPr lang="en-US" b="1" u="sng" dirty="0"/>
              <a:t>Your role</a:t>
            </a:r>
            <a:r>
              <a:rPr lang="en-US" dirty="0"/>
              <a:t> </a:t>
            </a:r>
            <a:r>
              <a:rPr lang="en-US" b="1" dirty="0"/>
              <a:t>if symptoms are noted:</a:t>
            </a:r>
            <a:endParaRPr lang="en-US" dirty="0"/>
          </a:p>
          <a:p>
            <a:r>
              <a:rPr lang="en-US" dirty="0"/>
              <a:t>People who have symptoms of dehydration should see their health care professional as soon as possible or go to an emergency department for an evaluation. You should immediately notify your supervisor and follow your agency’s documentation rules.</a:t>
            </a:r>
          </a:p>
        </p:txBody>
      </p:sp>
      <p:sp>
        <p:nvSpPr>
          <p:cNvPr id="4" name="Slide Number Placeholder 3"/>
          <p:cNvSpPr>
            <a:spLocks noGrp="1"/>
          </p:cNvSpPr>
          <p:nvPr>
            <p:ph type="sldNum" sz="quarter" idx="10"/>
          </p:nvPr>
        </p:nvSpPr>
        <p:spPr/>
        <p:txBody>
          <a:bodyPr/>
          <a:lstStyle/>
          <a:p>
            <a:fld id="{43E66ACB-BCE1-4F22-B622-CC38886BAA3F}" type="slidenum">
              <a:rPr lang="en-US" smtClean="0"/>
              <a:pPr/>
              <a:t>89</a:t>
            </a:fld>
            <a:endParaRPr lang="en-US"/>
          </a:p>
        </p:txBody>
      </p:sp>
    </p:spTree>
    <p:extLst>
      <p:ext uri="{BB962C8B-B14F-4D97-AF65-F5344CB8AC3E}">
        <p14:creationId xmlns:p14="http://schemas.microsoft.com/office/powerpoint/2010/main" val="416071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 </a:t>
            </a:r>
            <a:r>
              <a:rPr lang="en-US" dirty="0"/>
              <a:t> PC practices are all about community. Nothing (but food and water) is more important to us than relationships with others. PC planning and other practices increase the likelihood that people will have positive and enduring relationships. New and intimate relationships, contributing to family and community, receiving from family and community are all a part of what makes a good life for everyone and should be addressed in everyone’s individual support plan.  </a:t>
            </a:r>
          </a:p>
          <a:p>
            <a:endParaRPr lang="en-US" dirty="0"/>
          </a:p>
          <a:p>
            <a:r>
              <a:rPr lang="en-US" b="1" dirty="0"/>
              <a:t>Discussion: </a:t>
            </a:r>
            <a:r>
              <a:rPr lang="en-US" dirty="0"/>
              <a:t>Talk about the people in your community with whom you’ve developed relationships just by being out at the same place at the same time every week or month or so. For example, Judy, the check-out lady at Kroger; Gloria who does my hair; Alan, who fixes our cars; Jan, at 7-11; Ashley, at Grace’s Pizza. </a:t>
            </a:r>
          </a:p>
          <a:p>
            <a:endParaRPr lang="en-US" dirty="0"/>
          </a:p>
          <a:p>
            <a:r>
              <a:rPr lang="en-US" dirty="0"/>
              <a:t>Have staff think about the people they see in their neighborhoods and communities, that while not necessarily “close” relationships, they make you feel connected and a part of something larger and important. Discuss how they developed these relationships with people in the community, and how the supports that are provided can help make these connections happen for people they will be supporting. Take the time to talk about how close relationships affect the quality of everyone’s life. </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a:t>
            </a:fld>
            <a:endParaRPr lang="en-US"/>
          </a:p>
        </p:txBody>
      </p:sp>
    </p:spTree>
    <p:extLst>
      <p:ext uri="{BB962C8B-B14F-4D97-AF65-F5344CB8AC3E}">
        <p14:creationId xmlns:p14="http://schemas.microsoft.com/office/powerpoint/2010/main" val="2750591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dehydration:</a:t>
            </a:r>
            <a:endParaRPr lang="en-US" dirty="0"/>
          </a:p>
          <a:p>
            <a:pPr marL="173319" indent="-173319">
              <a:buClr>
                <a:schemeClr val="accent6">
                  <a:lumMod val="75000"/>
                </a:schemeClr>
              </a:buClr>
              <a:buFont typeface="Wingdings" panose="05000000000000000000" pitchFamily="2" charset="2"/>
              <a:buChar char="§"/>
            </a:pPr>
            <a:r>
              <a:rPr lang="en-US" dirty="0"/>
              <a:t>Offer clear fluids including water, broths, popsicles, Jell-O;</a:t>
            </a:r>
          </a:p>
          <a:p>
            <a:pPr marL="173319" indent="-173319">
              <a:buClr>
                <a:schemeClr val="accent6">
                  <a:lumMod val="75000"/>
                </a:schemeClr>
              </a:buClr>
              <a:buFont typeface="Wingdings" panose="05000000000000000000" pitchFamily="2" charset="2"/>
              <a:buChar char="§"/>
            </a:pPr>
            <a:r>
              <a:rPr lang="en-US" dirty="0"/>
              <a:t>Have a variety of beverages available, as not everyone likes the same thing;</a:t>
            </a:r>
          </a:p>
          <a:p>
            <a:pPr marL="173319" indent="-173319">
              <a:buClr>
                <a:schemeClr val="accent6">
                  <a:lumMod val="75000"/>
                </a:schemeClr>
              </a:buClr>
              <a:buFont typeface="Wingdings" panose="05000000000000000000" pitchFamily="2" charset="2"/>
              <a:buChar char="§"/>
            </a:pPr>
            <a:r>
              <a:rPr lang="en-US" dirty="0"/>
              <a:t>Drink frequently during the daytime, rather than drinking large amounts at one time;</a:t>
            </a:r>
          </a:p>
          <a:p>
            <a:pPr marL="173319" indent="-173319">
              <a:buClr>
                <a:schemeClr val="accent6">
                  <a:lumMod val="75000"/>
                </a:schemeClr>
              </a:buClr>
              <a:buFont typeface="Wingdings" panose="05000000000000000000" pitchFamily="2" charset="2"/>
              <a:buChar char="§"/>
            </a:pPr>
            <a:r>
              <a:rPr lang="en-US" dirty="0"/>
              <a:t>Cool off indoors with a fan if person has been outside and temperature is high; and</a:t>
            </a:r>
          </a:p>
          <a:p>
            <a:pPr marL="173319" indent="-173319">
              <a:buClr>
                <a:schemeClr val="accent6">
                  <a:lumMod val="75000"/>
                </a:schemeClr>
              </a:buClr>
              <a:buFont typeface="Wingdings" panose="05000000000000000000" pitchFamily="2" charset="2"/>
              <a:buChar char="§"/>
            </a:pPr>
            <a:r>
              <a:rPr lang="en-US" dirty="0"/>
              <a:t>If appropriate, offer </a:t>
            </a:r>
            <a:r>
              <a:rPr lang="en-US" dirty="0" err="1"/>
              <a:t>Pedialyte</a:t>
            </a:r>
            <a:r>
              <a:rPr lang="en-US" dirty="0"/>
              <a:t>, Gatorade or </a:t>
            </a:r>
            <a:r>
              <a:rPr lang="en-US" dirty="0" err="1"/>
              <a:t>Powerade</a:t>
            </a:r>
            <a:r>
              <a:rPr lang="en-US" dirty="0"/>
              <a:t> (these contain electrolytes).</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dirty="0"/>
              <a:t>Hydration is important for everyone! Hydration considerations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The average person requires 64 ounces (8 cups) of water daily;</a:t>
            </a:r>
          </a:p>
          <a:p>
            <a:pPr marL="173319" indent="-173319">
              <a:buClr>
                <a:schemeClr val="accent6">
                  <a:lumMod val="75000"/>
                </a:schemeClr>
              </a:buClr>
              <a:buFont typeface="Wingdings" panose="05000000000000000000" pitchFamily="2" charset="2"/>
              <a:buChar char="§"/>
            </a:pPr>
            <a:r>
              <a:rPr lang="en-US" dirty="0"/>
              <a:t>Some people cannot tolerate that much fluid and must have restrictions – their medical doctor should be consulted regarding the recommended amount for them based on their health concerns (e.g., individuals with congestive heart failure and end stage renal disease); </a:t>
            </a:r>
          </a:p>
          <a:p>
            <a:pPr marL="173319" indent="-173319">
              <a:buClr>
                <a:schemeClr val="accent6">
                  <a:lumMod val="75000"/>
                </a:schemeClr>
              </a:buClr>
              <a:buFont typeface="Wingdings" panose="05000000000000000000" pitchFamily="2" charset="2"/>
              <a:buChar char="§"/>
            </a:pPr>
            <a:r>
              <a:rPr lang="en-US" dirty="0"/>
              <a:t>Good hydration is important with or without a g-tube-especially if a person drinks thickened liquids;</a:t>
            </a:r>
          </a:p>
          <a:p>
            <a:pPr marL="173319" indent="-173319">
              <a:buClr>
                <a:schemeClr val="accent6">
                  <a:lumMod val="75000"/>
                </a:schemeClr>
              </a:buClr>
              <a:buFont typeface="Wingdings" panose="05000000000000000000" pitchFamily="2" charset="2"/>
              <a:buChar char="§"/>
            </a:pPr>
            <a:r>
              <a:rPr lang="en-US" dirty="0"/>
              <a:t>Some people may have difficulty swallowing which can lead to a decrease in fluid intake (e.g., Parkinson’s disease, dementia, stroke); and</a:t>
            </a:r>
          </a:p>
          <a:p>
            <a:pPr marL="173319" indent="-173319">
              <a:buClr>
                <a:schemeClr val="accent6">
                  <a:lumMod val="75000"/>
                </a:schemeClr>
              </a:buClr>
              <a:buFont typeface="Wingdings" panose="05000000000000000000" pitchFamily="2" charset="2"/>
              <a:buChar char="§"/>
            </a:pPr>
            <a:r>
              <a:rPr lang="en-US" dirty="0"/>
              <a:t>If caring for someone who cannot communicate to ask for something to drink, remember to offer fluids frequently (every hour) to keep them hydrated.</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90</a:t>
            </a:fld>
            <a:endParaRPr lang="en-US" dirty="0"/>
          </a:p>
        </p:txBody>
      </p:sp>
    </p:spTree>
    <p:extLst>
      <p:ext uri="{BB962C8B-B14F-4D97-AF65-F5344CB8AC3E}">
        <p14:creationId xmlns:p14="http://schemas.microsoft.com/office/powerpoint/2010/main" val="1735693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fontScale="92500" lnSpcReduction="10000"/>
          </a:bodyPr>
          <a:lstStyle/>
          <a:p>
            <a:r>
              <a:rPr lang="en-US" b="1" dirty="0"/>
              <a:t>Narrative:</a:t>
            </a:r>
            <a:r>
              <a:rPr lang="en-US" dirty="0"/>
              <a:t> Constipation is slow movement of feces through the intestine which results in infrequent bowel movements and hard, dry stools. The longer it takes for stool to move through the large intestines, the more fluid is absorbed and the harder stool becomes, making it difficult and sometimes impossible to pass. </a:t>
            </a:r>
          </a:p>
          <a:p>
            <a:r>
              <a:rPr lang="en-US" b="1" dirty="0"/>
              <a:t> </a:t>
            </a:r>
            <a:endParaRPr lang="en-US" dirty="0"/>
          </a:p>
          <a:p>
            <a:r>
              <a:rPr lang="en-US" b="1" dirty="0"/>
              <a:t>Constipation </a:t>
            </a:r>
            <a:r>
              <a:rPr lang="en-US" b="1" u="sng" dirty="0"/>
              <a:t>signs and symptoms</a:t>
            </a:r>
            <a:r>
              <a:rPr lang="en-US" b="1" dirty="0"/>
              <a:t> include, but are not limited to: </a:t>
            </a:r>
            <a:endParaRPr lang="en-US" dirty="0"/>
          </a:p>
          <a:p>
            <a:pPr marL="173319" indent="-173319">
              <a:buClr>
                <a:schemeClr val="accent6">
                  <a:lumMod val="75000"/>
                </a:schemeClr>
              </a:buClr>
              <a:buFont typeface="Wingdings" panose="05000000000000000000" pitchFamily="2" charset="2"/>
              <a:buChar char="§"/>
            </a:pPr>
            <a:r>
              <a:rPr lang="en-US" dirty="0"/>
              <a:t>Changes in bowel habits;</a:t>
            </a:r>
          </a:p>
          <a:p>
            <a:pPr marL="173319" indent="-173319">
              <a:buClr>
                <a:schemeClr val="accent6">
                  <a:lumMod val="75000"/>
                </a:schemeClr>
              </a:buClr>
              <a:buFont typeface="Wingdings" panose="05000000000000000000" pitchFamily="2" charset="2"/>
              <a:buChar char="§"/>
            </a:pPr>
            <a:r>
              <a:rPr lang="en-US" dirty="0"/>
              <a:t>Infrequent bowel movements (less than 3 a week or more than 3 days between);</a:t>
            </a:r>
          </a:p>
          <a:p>
            <a:pPr marL="173319" indent="-173319">
              <a:buClr>
                <a:schemeClr val="accent6">
                  <a:lumMod val="75000"/>
                </a:schemeClr>
              </a:buClr>
              <a:buFont typeface="Wingdings" panose="05000000000000000000" pitchFamily="2" charset="2"/>
              <a:buChar char="§"/>
            </a:pPr>
            <a:r>
              <a:rPr lang="en-US" dirty="0"/>
              <a:t>Difficulty passing stools – straining, painful;</a:t>
            </a:r>
          </a:p>
          <a:p>
            <a:pPr marL="173319" indent="-173319">
              <a:buClr>
                <a:schemeClr val="accent6">
                  <a:lumMod val="75000"/>
                </a:schemeClr>
              </a:buClr>
              <a:buFont typeface="Wingdings" panose="05000000000000000000" pitchFamily="2" charset="2"/>
              <a:buChar char="§"/>
            </a:pPr>
            <a:r>
              <a:rPr lang="en-US" dirty="0"/>
              <a:t>Hard, dry, lump, small stools;</a:t>
            </a:r>
          </a:p>
          <a:p>
            <a:pPr marL="173319" indent="-173319">
              <a:buClr>
                <a:schemeClr val="accent6">
                  <a:lumMod val="75000"/>
                </a:schemeClr>
              </a:buClr>
              <a:buFont typeface="Wingdings" panose="05000000000000000000" pitchFamily="2" charset="2"/>
              <a:buChar char="§"/>
            </a:pPr>
            <a:r>
              <a:rPr lang="en-US" dirty="0"/>
              <a:t>Belly pain relieved by bowel movements; swollen abdomen;</a:t>
            </a:r>
          </a:p>
          <a:p>
            <a:pPr marL="173319" indent="-173319">
              <a:buClr>
                <a:schemeClr val="accent6">
                  <a:lumMod val="75000"/>
                </a:schemeClr>
              </a:buClr>
              <a:buFont typeface="Wingdings" panose="05000000000000000000" pitchFamily="2" charset="2"/>
              <a:buChar char="§"/>
            </a:pPr>
            <a:r>
              <a:rPr lang="en-US" dirty="0"/>
              <a:t>Bright red blood in stools; and</a:t>
            </a:r>
          </a:p>
          <a:p>
            <a:pPr marL="173319" indent="-173319">
              <a:buClr>
                <a:schemeClr val="accent6">
                  <a:lumMod val="75000"/>
                </a:schemeClr>
              </a:buClr>
              <a:buFont typeface="Wingdings" panose="05000000000000000000" pitchFamily="2" charset="2"/>
              <a:buChar char="§"/>
            </a:pPr>
            <a:r>
              <a:rPr lang="en-US" dirty="0"/>
              <a:t>Leaks of wet, diarrhea-like stool between regular bowel movements</a:t>
            </a:r>
          </a:p>
          <a:p>
            <a:r>
              <a:rPr lang="en-US" dirty="0"/>
              <a:t> </a:t>
            </a:r>
          </a:p>
          <a:p>
            <a:r>
              <a:rPr lang="en-US" b="1" dirty="0"/>
              <a:t>Severe constipation </a:t>
            </a:r>
            <a:r>
              <a:rPr lang="en-US" dirty="0"/>
              <a:t>can result in serious complications including rectal bleeding, nausea, vomiting, weight loss, bowel obstruction, fecal impaction, hemorrhoids, anal fissures and rectal prolapse. Two </a:t>
            </a:r>
            <a:r>
              <a:rPr lang="en-US" b="1" dirty="0"/>
              <a:t>serious constipation issues</a:t>
            </a:r>
            <a:r>
              <a:rPr lang="en-US" dirty="0"/>
              <a:t> are fecal impaction and bowel obstruction. </a:t>
            </a:r>
            <a:r>
              <a:rPr lang="en-US" b="1" dirty="0"/>
              <a:t>Fecal impaction</a:t>
            </a:r>
            <a:r>
              <a:rPr lang="en-US" dirty="0"/>
              <a:t> is when hard, dry stool is in the large intestines, often the rectum and cannot be passed. Individuals with fecal impactions often have breathing difficulties due to the collection of the stool in the colon. Fecal impaction can be life threatening. A </a:t>
            </a:r>
            <a:r>
              <a:rPr lang="en-US" b="1" dirty="0"/>
              <a:t>bowel obstruction </a:t>
            </a:r>
            <a:r>
              <a:rPr lang="en-US" dirty="0"/>
              <a:t>is either a partial or complete blockage of the small or large intestines.</a:t>
            </a:r>
          </a:p>
          <a:p>
            <a:r>
              <a:rPr lang="en-US" u="sng" dirty="0"/>
              <a:t> </a:t>
            </a:r>
            <a:endParaRPr lang="en-US" dirty="0"/>
          </a:p>
          <a:p>
            <a:r>
              <a:rPr lang="en-US" b="1" u="sng" dirty="0"/>
              <a:t>Your role</a:t>
            </a:r>
            <a:r>
              <a:rPr lang="en-US" dirty="0"/>
              <a:t> </a:t>
            </a:r>
            <a:r>
              <a:rPr lang="en-US" b="1" dirty="0"/>
              <a:t>if symptoms are noted:</a:t>
            </a:r>
            <a:endParaRPr lang="en-US" dirty="0"/>
          </a:p>
          <a:p>
            <a:r>
              <a:rPr lang="en-US" dirty="0"/>
              <a:t>You should immediately notify your supervisor and follow your agency’s documentation rules if a person is constipated. A general rule to follow is that if there is no bowel movement in 2 days, </a:t>
            </a:r>
            <a:r>
              <a:rPr lang="en-US" u="sng" dirty="0"/>
              <a:t>report immediately to medical staff</a:t>
            </a:r>
            <a:r>
              <a:rPr lang="en-US" dirty="0"/>
              <a:t>. </a:t>
            </a:r>
            <a:r>
              <a:rPr lang="en-US" u="sng" dirty="0"/>
              <a:t>If you suspect an individual has a bowel obstruction, call 911.</a:t>
            </a: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91</a:t>
            </a:fld>
            <a:endParaRPr lang="en-US"/>
          </a:p>
        </p:txBody>
      </p:sp>
    </p:spTree>
    <p:extLst>
      <p:ext uri="{BB962C8B-B14F-4D97-AF65-F5344CB8AC3E}">
        <p14:creationId xmlns:p14="http://schemas.microsoft.com/office/powerpoint/2010/main" val="2578017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Narrative:</a:t>
            </a:r>
            <a:r>
              <a:rPr lang="en-US" dirty="0"/>
              <a:t> </a:t>
            </a:r>
          </a:p>
          <a:p>
            <a:r>
              <a:rPr lang="en-US" b="1" u="sng" dirty="0"/>
              <a:t>Preventing</a:t>
            </a:r>
            <a:r>
              <a:rPr lang="en-US" b="1" dirty="0"/>
              <a:t> constipation:</a:t>
            </a:r>
            <a:endParaRPr lang="en-US" dirty="0"/>
          </a:p>
          <a:p>
            <a:pPr marL="173319" indent="-173319">
              <a:buClr>
                <a:schemeClr val="accent6">
                  <a:lumMod val="75000"/>
                </a:schemeClr>
              </a:buClr>
              <a:buFont typeface="Wingdings" panose="05000000000000000000" pitchFamily="2" charset="2"/>
              <a:buChar char="§"/>
            </a:pPr>
            <a:r>
              <a:rPr lang="en-US" dirty="0"/>
              <a:t>Drink plenty of fluids (64 ounces of water daily);</a:t>
            </a:r>
          </a:p>
          <a:p>
            <a:pPr marL="173319" indent="-173319">
              <a:buClr>
                <a:schemeClr val="accent6">
                  <a:lumMod val="75000"/>
                </a:schemeClr>
              </a:buClr>
              <a:buFont typeface="Wingdings" panose="05000000000000000000" pitchFamily="2" charset="2"/>
              <a:buChar char="§"/>
            </a:pPr>
            <a:r>
              <a:rPr lang="en-US" dirty="0"/>
              <a:t>Avoid caffeine, high fat foods, and refined sugars;</a:t>
            </a:r>
          </a:p>
          <a:p>
            <a:pPr marL="173319" indent="-173319">
              <a:buClr>
                <a:schemeClr val="accent6">
                  <a:lumMod val="75000"/>
                </a:schemeClr>
              </a:buClr>
              <a:buFont typeface="Wingdings" panose="05000000000000000000" pitchFamily="2" charset="2"/>
              <a:buChar char="§"/>
            </a:pPr>
            <a:r>
              <a:rPr lang="en-US" dirty="0"/>
              <a:t>eat a well-balanced fiber-rich diet with fruits (raisins, prunes, apples), vegetables, whole grains;</a:t>
            </a:r>
          </a:p>
          <a:p>
            <a:pPr marL="173319" indent="-173319">
              <a:buClr>
                <a:schemeClr val="accent6">
                  <a:lumMod val="75000"/>
                </a:schemeClr>
              </a:buClr>
              <a:buFont typeface="Wingdings" panose="05000000000000000000" pitchFamily="2" charset="2"/>
              <a:buChar char="§"/>
            </a:pPr>
            <a:r>
              <a:rPr lang="en-US" dirty="0"/>
              <a:t>Exercise </a:t>
            </a:r>
            <a:r>
              <a:rPr lang="en-US" b="1" dirty="0"/>
              <a:t>r</a:t>
            </a:r>
            <a:r>
              <a:rPr lang="en-US" dirty="0"/>
              <a:t>egularly;</a:t>
            </a:r>
          </a:p>
          <a:p>
            <a:pPr marL="173319" indent="-173319">
              <a:buClr>
                <a:schemeClr val="accent6">
                  <a:lumMod val="75000"/>
                </a:schemeClr>
              </a:buClr>
              <a:buFont typeface="Wingdings" panose="05000000000000000000" pitchFamily="2" charset="2"/>
              <a:buChar char="§"/>
            </a:pPr>
            <a:r>
              <a:rPr lang="en-US" dirty="0"/>
              <a:t>Establish regular bowel habits including providing privacy for individual using the bathroom; and</a:t>
            </a:r>
          </a:p>
          <a:p>
            <a:pPr marL="173319" indent="-173319">
              <a:buClr>
                <a:schemeClr val="accent6">
                  <a:lumMod val="75000"/>
                </a:schemeClr>
              </a:buClr>
              <a:buFont typeface="Wingdings" panose="05000000000000000000" pitchFamily="2" charset="2"/>
              <a:buChar char="§"/>
            </a:pPr>
            <a:r>
              <a:rPr lang="en-US" dirty="0"/>
              <a:t>Schedule regular toileting especially after meals when the urge to defecate is normally the highest.</a:t>
            </a:r>
          </a:p>
          <a:p>
            <a:pPr marL="173319" indent="-173319">
              <a:buClr>
                <a:schemeClr val="accent6">
                  <a:lumMod val="75000"/>
                </a:schemeClr>
              </a:buClr>
              <a:buFont typeface="Wingdings" panose="05000000000000000000" pitchFamily="2" charset="2"/>
              <a:buChar char="§"/>
            </a:pPr>
            <a:endParaRPr lang="en-US" dirty="0"/>
          </a:p>
          <a:p>
            <a:pPr>
              <a:buClr>
                <a:schemeClr val="accent6">
                  <a:lumMod val="75000"/>
                </a:schemeClr>
              </a:buClr>
            </a:pPr>
            <a:r>
              <a:rPr lang="en-US" b="1" u="sng" dirty="0"/>
              <a:t>People at risk</a:t>
            </a:r>
            <a:r>
              <a:rPr lang="en-US" dirty="0"/>
              <a:t> </a:t>
            </a:r>
            <a:r>
              <a:rPr lang="en-US" b="1" dirty="0"/>
              <a:t>for constipation include, but are not limited to, those who:</a:t>
            </a:r>
            <a:endParaRPr lang="en-US" dirty="0"/>
          </a:p>
          <a:p>
            <a:pPr marL="173319" indent="-173319">
              <a:buClr>
                <a:schemeClr val="accent6">
                  <a:lumMod val="75000"/>
                </a:schemeClr>
              </a:buClr>
              <a:buFont typeface="Wingdings" panose="05000000000000000000" pitchFamily="2" charset="2"/>
              <a:buChar char="§"/>
            </a:pPr>
            <a:r>
              <a:rPr lang="en-US" dirty="0"/>
              <a:t>Have diet changes, low fiber, high fat, high refined sugar, excessive caffeine;</a:t>
            </a:r>
          </a:p>
          <a:p>
            <a:pPr marL="173319" indent="-173319">
              <a:buClr>
                <a:schemeClr val="accent6">
                  <a:lumMod val="75000"/>
                </a:schemeClr>
              </a:buClr>
              <a:buFont typeface="Wingdings" panose="05000000000000000000" pitchFamily="2" charset="2"/>
              <a:buChar char="§"/>
            </a:pPr>
            <a:r>
              <a:rPr lang="en-US" dirty="0"/>
              <a:t>Lack regular exercise and are inactive or immobile;</a:t>
            </a:r>
          </a:p>
          <a:p>
            <a:pPr marL="173319" indent="-173319">
              <a:buClr>
                <a:schemeClr val="accent6">
                  <a:lumMod val="75000"/>
                </a:schemeClr>
              </a:buClr>
              <a:buFont typeface="Wingdings" panose="05000000000000000000" pitchFamily="2" charset="2"/>
              <a:buChar char="§"/>
            </a:pPr>
            <a:r>
              <a:rPr lang="en-US" dirty="0"/>
              <a:t>Do not have adequate fluid intake and hydration;</a:t>
            </a:r>
          </a:p>
          <a:p>
            <a:pPr marL="173319" indent="-173319">
              <a:buClr>
                <a:schemeClr val="accent6">
                  <a:lumMod val="75000"/>
                </a:schemeClr>
              </a:buClr>
              <a:buFont typeface="Wingdings" panose="05000000000000000000" pitchFamily="2" charset="2"/>
              <a:buChar char="§"/>
            </a:pPr>
            <a:r>
              <a:rPr lang="en-US" dirty="0"/>
              <a:t>Are stressed;</a:t>
            </a:r>
          </a:p>
          <a:p>
            <a:pPr marL="173319" indent="-173319">
              <a:buClr>
                <a:schemeClr val="accent6">
                  <a:lumMod val="75000"/>
                </a:schemeClr>
              </a:buClr>
              <a:buFont typeface="Wingdings" panose="05000000000000000000" pitchFamily="2" charset="2"/>
              <a:buChar char="§"/>
            </a:pPr>
            <a:r>
              <a:rPr lang="en-US" dirty="0"/>
              <a:t>Have a disruption of regular routine (travel, change in daily schedule)</a:t>
            </a:r>
          </a:p>
          <a:p>
            <a:pPr marL="173319" indent="-173319">
              <a:buClr>
                <a:schemeClr val="accent6">
                  <a:lumMod val="75000"/>
                </a:schemeClr>
              </a:buClr>
              <a:buFont typeface="Wingdings" panose="05000000000000000000" pitchFamily="2" charset="2"/>
              <a:buChar char="§"/>
            </a:pPr>
            <a:r>
              <a:rPr lang="en-US" dirty="0"/>
              <a:t>Have medical and psychological conditions;</a:t>
            </a:r>
          </a:p>
          <a:p>
            <a:pPr marL="173319" indent="-173319">
              <a:buClr>
                <a:schemeClr val="accent6">
                  <a:lumMod val="75000"/>
                </a:schemeClr>
              </a:buClr>
              <a:buFont typeface="Wingdings" panose="05000000000000000000" pitchFamily="2" charset="2"/>
              <a:buChar char="§"/>
            </a:pPr>
            <a:r>
              <a:rPr lang="en-US" dirty="0"/>
              <a:t>Take medications (e.g., pain meds, anxiety/depression meds, diuretics, vitamins, sleep meds);</a:t>
            </a:r>
          </a:p>
          <a:p>
            <a:pPr marL="173319" indent="-173319">
              <a:buClr>
                <a:schemeClr val="accent6">
                  <a:lumMod val="75000"/>
                </a:schemeClr>
              </a:buClr>
              <a:buFont typeface="Wingdings" panose="05000000000000000000" pitchFamily="2" charset="2"/>
              <a:buChar char="§"/>
            </a:pPr>
            <a:r>
              <a:rPr lang="en-US" dirty="0"/>
              <a:t>Have poor bowel habits (holding back bowel movements);</a:t>
            </a:r>
          </a:p>
          <a:p>
            <a:pPr marL="173319" indent="-173319">
              <a:buClr>
                <a:schemeClr val="accent6">
                  <a:lumMod val="75000"/>
                </a:schemeClr>
              </a:buClr>
              <a:buFont typeface="Wingdings" panose="05000000000000000000" pitchFamily="2" charset="2"/>
              <a:buChar char="§"/>
            </a:pPr>
            <a:r>
              <a:rPr lang="en-US" dirty="0"/>
              <a:t>Use laxatives and/or enemas excessively; and </a:t>
            </a:r>
          </a:p>
          <a:p>
            <a:pPr marL="173319" indent="-173319">
              <a:buClr>
                <a:schemeClr val="accent6">
                  <a:lumMod val="75000"/>
                </a:schemeClr>
              </a:buClr>
              <a:buFont typeface="Wingdings" panose="05000000000000000000" pitchFamily="2" charset="2"/>
              <a:buChar char="§"/>
            </a:pPr>
            <a:r>
              <a:rPr lang="en-US" dirty="0"/>
              <a:t>Are older.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92</a:t>
            </a:fld>
            <a:endParaRPr lang="en-US"/>
          </a:p>
        </p:txBody>
      </p:sp>
    </p:spTree>
    <p:extLst>
      <p:ext uri="{BB962C8B-B14F-4D97-AF65-F5344CB8AC3E}">
        <p14:creationId xmlns:p14="http://schemas.microsoft.com/office/powerpoint/2010/main" val="41825621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741963" cy="4233332"/>
          </a:xfrm>
        </p:spPr>
        <p:txBody>
          <a:bodyPr>
            <a:normAutofit lnSpcReduction="10000"/>
          </a:bodyPr>
          <a:lstStyle/>
          <a:p>
            <a:r>
              <a:rPr lang="en-US" b="1" dirty="0"/>
              <a:t>Narrative:</a:t>
            </a:r>
            <a:r>
              <a:rPr lang="en-US" dirty="0"/>
              <a:t> 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a:p>
            <a:r>
              <a:rPr lang="en-US" dirty="0"/>
              <a:t> </a:t>
            </a:r>
          </a:p>
          <a:p>
            <a:r>
              <a:rPr lang="en-US" dirty="0"/>
              <a:t>In </a:t>
            </a:r>
            <a:r>
              <a:rPr lang="en-US" u="sng" dirty="0"/>
              <a:t>severe cases</a:t>
            </a:r>
            <a:r>
              <a:rPr lang="en-US" dirty="0"/>
              <a:t>, one or more organs fail. In the </a:t>
            </a:r>
            <a:r>
              <a:rPr lang="en-US" u="sng" dirty="0"/>
              <a:t>worst cases</a:t>
            </a:r>
            <a:r>
              <a:rPr lang="en-US" dirty="0"/>
              <a:t>, blood pressure drops, the heart weakens and the patient spirals towards septic shock. Once that happens, multiple organs – lungs, kidneys, liver – may quickly fail and the </a:t>
            </a:r>
            <a:r>
              <a:rPr lang="en-US" u="sng" dirty="0"/>
              <a:t>person can die</a:t>
            </a:r>
            <a:r>
              <a:rPr lang="en-US" dirty="0"/>
              <a:t>.</a:t>
            </a:r>
          </a:p>
          <a:p>
            <a:r>
              <a:rPr lang="en-US" dirty="0"/>
              <a:t> </a:t>
            </a:r>
          </a:p>
          <a:p>
            <a:r>
              <a:rPr lang="en-US" b="1" u="sng" dirty="0"/>
              <a:t>Stages and symptoms</a:t>
            </a:r>
            <a:r>
              <a:rPr lang="en-US" b="1" dirty="0"/>
              <a:t> of sepsis include, but are not limited to:</a:t>
            </a:r>
            <a:endParaRPr lang="en-US" dirty="0"/>
          </a:p>
          <a:p>
            <a:pPr marL="173319" indent="-173319">
              <a:buClr>
                <a:schemeClr val="accent6">
                  <a:lumMod val="75000"/>
                </a:schemeClr>
              </a:buClr>
              <a:buFont typeface="Wingdings" panose="05000000000000000000" pitchFamily="2" charset="2"/>
              <a:buChar char="§"/>
            </a:pPr>
            <a:r>
              <a:rPr lang="en-US" u="sng" dirty="0"/>
              <a:t>Sepsis</a:t>
            </a:r>
            <a:r>
              <a:rPr lang="en-US" dirty="0"/>
              <a:t> – fever, increased heart and respiratory rate, probably infection</a:t>
            </a:r>
          </a:p>
          <a:p>
            <a:pPr marL="173319" indent="-173319">
              <a:buClr>
                <a:schemeClr val="accent6">
                  <a:lumMod val="75000"/>
                </a:schemeClr>
              </a:buClr>
              <a:buFont typeface="Wingdings" panose="05000000000000000000" pitchFamily="2" charset="2"/>
              <a:buChar char="§"/>
            </a:pPr>
            <a:r>
              <a:rPr lang="en-US" u="sng" dirty="0"/>
              <a:t>Severe sepsis</a:t>
            </a:r>
            <a:r>
              <a:rPr lang="en-US" dirty="0"/>
              <a:t> – decreased urine output, change in mental status, decrease in platelet count, difficulty breathing, abdominal pain, abnormal heart pumping function</a:t>
            </a:r>
          </a:p>
          <a:p>
            <a:pPr marL="173319" indent="-173319">
              <a:buClr>
                <a:schemeClr val="accent6">
                  <a:lumMod val="75000"/>
                </a:schemeClr>
              </a:buClr>
              <a:buFont typeface="Wingdings" panose="05000000000000000000" pitchFamily="2" charset="2"/>
              <a:buChar char="§"/>
            </a:pPr>
            <a:r>
              <a:rPr lang="en-US" u="sng" dirty="0"/>
              <a:t>Septic shock</a:t>
            </a:r>
            <a:r>
              <a:rPr lang="en-US" dirty="0"/>
              <a:t> – severe sepsis symptoms plus extremely low blood pressure that doesn’t adequately respond to simple fluid replacement </a:t>
            </a:r>
          </a:p>
          <a:p>
            <a:r>
              <a:rPr lang="en-US" dirty="0"/>
              <a:t> </a:t>
            </a:r>
          </a:p>
          <a:p>
            <a:r>
              <a:rPr lang="en-US" b="1" u="sng" dirty="0"/>
              <a:t>Your role</a:t>
            </a:r>
            <a:r>
              <a:rPr lang="en-US" dirty="0"/>
              <a:t> </a:t>
            </a:r>
            <a:r>
              <a:rPr lang="en-US" b="1" dirty="0"/>
              <a:t>if signs or symptoms are noted:</a:t>
            </a:r>
            <a:endParaRPr lang="en-US" dirty="0"/>
          </a:p>
          <a:p>
            <a:r>
              <a:rPr lang="en-US" u="sng" dirty="0"/>
              <a:t>Medical staff should be notified immediately</a:t>
            </a:r>
            <a:r>
              <a:rPr lang="en-US" dirty="0"/>
              <a:t> and documentation rules for your program followed. Be sure to report any signs of sepsis immediately to your supervisor.</a:t>
            </a:r>
          </a:p>
          <a:p>
            <a:r>
              <a:rPr lang="en-US" dirty="0"/>
              <a:t>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93</a:t>
            </a:fld>
            <a:endParaRPr lang="en-US"/>
          </a:p>
        </p:txBody>
      </p:sp>
    </p:spTree>
    <p:extLst>
      <p:ext uri="{BB962C8B-B14F-4D97-AF65-F5344CB8AC3E}">
        <p14:creationId xmlns:p14="http://schemas.microsoft.com/office/powerpoint/2010/main" val="20527435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r>
              <a:rPr lang="en-US" b="1" u="sng" dirty="0"/>
              <a:t>Preventing</a:t>
            </a:r>
            <a:r>
              <a:rPr lang="en-US" b="1" dirty="0"/>
              <a:t> sepsis: The best way to </a:t>
            </a:r>
            <a:r>
              <a:rPr lang="en-US" b="1" u="sng" dirty="0"/>
              <a:t>prevent</a:t>
            </a:r>
            <a:r>
              <a:rPr lang="en-US" b="1" dirty="0"/>
              <a:t> sepsis is early diagnosis. </a:t>
            </a:r>
            <a:endParaRPr lang="en-US" dirty="0"/>
          </a:p>
          <a:p>
            <a:r>
              <a:rPr lang="en-US" dirty="0"/>
              <a:t>Treatment is most successful when treated quickly with antibiotics to fight the infection and fluids to maintain blood pressure. The most common cause of sepsis is acquired pneumonia so seek treatment early!</a:t>
            </a:r>
          </a:p>
          <a:p>
            <a:r>
              <a:rPr lang="en-US" dirty="0"/>
              <a:t> </a:t>
            </a:r>
          </a:p>
          <a:p>
            <a:r>
              <a:rPr lang="en-US" b="1" u="sng" dirty="0"/>
              <a:t>People at risk</a:t>
            </a:r>
            <a:r>
              <a:rPr lang="en-US" b="1" dirty="0"/>
              <a:t> for sepsis include, but are not limited to, those who have:</a:t>
            </a:r>
            <a:endParaRPr lang="en-US" dirty="0"/>
          </a:p>
          <a:p>
            <a:r>
              <a:rPr lang="en-US" b="1" dirty="0"/>
              <a:t> </a:t>
            </a:r>
            <a:endParaRPr lang="en-US" dirty="0"/>
          </a:p>
          <a:p>
            <a:pPr marL="173319" indent="-173319">
              <a:buClr>
                <a:schemeClr val="accent6">
                  <a:lumMod val="75000"/>
                </a:schemeClr>
              </a:buClr>
              <a:buFont typeface="Wingdings" panose="05000000000000000000" pitchFamily="2" charset="2"/>
              <a:buChar char="§"/>
            </a:pPr>
            <a:r>
              <a:rPr lang="en-US" dirty="0"/>
              <a:t>Weakened immune systems (children, infants, elderly);</a:t>
            </a:r>
          </a:p>
          <a:p>
            <a:pPr marL="173319" indent="-173319">
              <a:buClr>
                <a:schemeClr val="accent6">
                  <a:lumMod val="75000"/>
                </a:schemeClr>
              </a:buClr>
              <a:buFont typeface="Wingdings" panose="05000000000000000000" pitchFamily="2" charset="2"/>
              <a:buChar char="§"/>
            </a:pPr>
            <a:r>
              <a:rPr lang="en-US" dirty="0"/>
              <a:t>Chronic illnesses (diabetes, AIDS, cancer, kidney/liver disease);</a:t>
            </a:r>
          </a:p>
          <a:p>
            <a:pPr marL="173319" indent="-173319">
              <a:buClr>
                <a:schemeClr val="accent6">
                  <a:lumMod val="75000"/>
                </a:schemeClr>
              </a:buClr>
              <a:buFont typeface="Wingdings" panose="05000000000000000000" pitchFamily="2" charset="2"/>
              <a:buChar char="§"/>
            </a:pPr>
            <a:r>
              <a:rPr lang="en-US" dirty="0"/>
              <a:t>Severe burn or physical trauma resulting in damage to internal tissues; and</a:t>
            </a:r>
          </a:p>
          <a:p>
            <a:pPr marL="173319" indent="-173319">
              <a:buClr>
                <a:schemeClr val="accent6">
                  <a:lumMod val="75000"/>
                </a:schemeClr>
              </a:buClr>
              <a:buFont typeface="Wingdings" panose="05000000000000000000" pitchFamily="2" charset="2"/>
              <a:buChar char="§"/>
            </a:pPr>
            <a:r>
              <a:rPr lang="en-US" dirty="0"/>
              <a:t>An infection due to damage to internal tissues – invasive medical procedures – kidney infection – UTI and pneumonia.</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94</a:t>
            </a:fld>
            <a:endParaRPr lang="en-US"/>
          </a:p>
        </p:txBody>
      </p:sp>
    </p:spTree>
    <p:extLst>
      <p:ext uri="{BB962C8B-B14F-4D97-AF65-F5344CB8AC3E}">
        <p14:creationId xmlns:p14="http://schemas.microsoft.com/office/powerpoint/2010/main" val="4057625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2"/>
            <a:ext cx="5819140" cy="4541072"/>
          </a:xfrm>
        </p:spPr>
        <p:txBody>
          <a:bodyPr>
            <a:normAutofit/>
          </a:bodyPr>
          <a:lstStyle/>
          <a:p>
            <a:r>
              <a:rPr lang="en-US" b="1" dirty="0"/>
              <a:t>Narrative:</a:t>
            </a:r>
            <a:r>
              <a:rPr lang="en-US" dirty="0"/>
              <a:t> </a:t>
            </a:r>
            <a:r>
              <a:rPr lang="en-US" b="1" dirty="0"/>
              <a:t>Seizures</a:t>
            </a:r>
            <a:r>
              <a:rPr lang="en-US" dirty="0"/>
              <a:t> are defined as abnormal movements or behavior due to electrical activity in the brain. Seizures might include shaking and convulsions, and can last a few seconds or over 5 minutes. Seizures have many causes and can lead to brain damage or even death. </a:t>
            </a:r>
            <a:r>
              <a:rPr lang="en-US" b="1" dirty="0"/>
              <a:t>Epilepsy </a:t>
            </a:r>
            <a:r>
              <a:rPr lang="en-US" dirty="0"/>
              <a:t>is a disorder of the brain. Diagnosis occurs when a person has had two or more seizures. There are many types of seizures. </a:t>
            </a:r>
          </a:p>
          <a:p>
            <a:r>
              <a:rPr lang="en-US" dirty="0"/>
              <a:t> </a:t>
            </a:r>
          </a:p>
          <a:p>
            <a:r>
              <a:rPr lang="en-US" b="1" dirty="0"/>
              <a:t>Possible </a:t>
            </a:r>
            <a:r>
              <a:rPr lang="en-US" b="1" u="sng" dirty="0"/>
              <a:t>signs </a:t>
            </a:r>
            <a:r>
              <a:rPr lang="en-US" b="1" dirty="0"/>
              <a:t>of a seizure include, but are not limited to:</a:t>
            </a:r>
            <a:endParaRPr lang="en-US" dirty="0"/>
          </a:p>
          <a:p>
            <a:pPr marL="173319" indent="-173319">
              <a:buClr>
                <a:schemeClr val="accent6">
                  <a:lumMod val="75000"/>
                </a:schemeClr>
              </a:buClr>
              <a:buFont typeface="Wingdings" panose="05000000000000000000" pitchFamily="2" charset="2"/>
              <a:buChar char="§"/>
            </a:pPr>
            <a:r>
              <a:rPr lang="en-US" dirty="0"/>
              <a:t>Brief blackout followed by a period of confusion;</a:t>
            </a:r>
          </a:p>
          <a:p>
            <a:pPr marL="173319" indent="-173319">
              <a:buClr>
                <a:schemeClr val="accent6">
                  <a:lumMod val="75000"/>
                </a:schemeClr>
              </a:buClr>
              <a:buFont typeface="Wingdings" panose="05000000000000000000" pitchFamily="2" charset="2"/>
              <a:buChar char="§"/>
            </a:pPr>
            <a:r>
              <a:rPr lang="en-US" dirty="0"/>
              <a:t>Changes in behavior;</a:t>
            </a:r>
          </a:p>
          <a:p>
            <a:pPr marL="173319" indent="-173319">
              <a:buClr>
                <a:schemeClr val="accent6">
                  <a:lumMod val="75000"/>
                </a:schemeClr>
              </a:buClr>
              <a:buFont typeface="Wingdings" panose="05000000000000000000" pitchFamily="2" charset="2"/>
              <a:buChar char="§"/>
            </a:pPr>
            <a:r>
              <a:rPr lang="en-US" dirty="0"/>
              <a:t>Drooling or frothing at the mouth;</a:t>
            </a:r>
          </a:p>
          <a:p>
            <a:pPr marL="173319" indent="-173319">
              <a:buClr>
                <a:schemeClr val="accent6">
                  <a:lumMod val="75000"/>
                </a:schemeClr>
              </a:buClr>
              <a:buFont typeface="Wingdings" panose="05000000000000000000" pitchFamily="2" charset="2"/>
              <a:buChar char="§"/>
            </a:pPr>
            <a:r>
              <a:rPr lang="en-US" dirty="0"/>
              <a:t>Eye movements;</a:t>
            </a:r>
          </a:p>
          <a:p>
            <a:pPr marL="173319" indent="-173319">
              <a:buClr>
                <a:schemeClr val="accent6">
                  <a:lumMod val="75000"/>
                </a:schemeClr>
              </a:buClr>
              <a:buFont typeface="Wingdings" panose="05000000000000000000" pitchFamily="2" charset="2"/>
              <a:buChar char="§"/>
            </a:pPr>
            <a:r>
              <a:rPr lang="en-US" dirty="0"/>
              <a:t>Shaking of the entire body;</a:t>
            </a:r>
          </a:p>
          <a:p>
            <a:pPr marL="173319" indent="-173319">
              <a:buClr>
                <a:schemeClr val="accent6">
                  <a:lumMod val="75000"/>
                </a:schemeClr>
              </a:buClr>
              <a:buFont typeface="Wingdings" panose="05000000000000000000" pitchFamily="2" charset="2"/>
              <a:buChar char="§"/>
            </a:pPr>
            <a:r>
              <a:rPr lang="en-US" dirty="0"/>
              <a:t>Grunting or snorting;</a:t>
            </a:r>
          </a:p>
          <a:p>
            <a:pPr marL="173319" indent="-173319">
              <a:buClr>
                <a:schemeClr val="accent6">
                  <a:lumMod val="75000"/>
                </a:schemeClr>
              </a:buClr>
              <a:buFont typeface="Wingdings" panose="05000000000000000000" pitchFamily="2" charset="2"/>
              <a:buChar char="§"/>
            </a:pPr>
            <a:r>
              <a:rPr lang="en-US" dirty="0"/>
              <a:t>Loss of bladder or bowel control;</a:t>
            </a:r>
          </a:p>
          <a:p>
            <a:pPr marL="173319" indent="-173319">
              <a:buClr>
                <a:schemeClr val="accent6">
                  <a:lumMod val="75000"/>
                </a:schemeClr>
              </a:buClr>
              <a:buFont typeface="Wingdings" panose="05000000000000000000" pitchFamily="2" charset="2"/>
              <a:buChar char="§"/>
            </a:pPr>
            <a:r>
              <a:rPr lang="en-US" dirty="0"/>
              <a:t>Sudden falling;</a:t>
            </a:r>
          </a:p>
          <a:p>
            <a:pPr marL="173319" indent="-173319">
              <a:buClr>
                <a:schemeClr val="accent6">
                  <a:lumMod val="75000"/>
                </a:schemeClr>
              </a:buClr>
              <a:buFont typeface="Wingdings" panose="05000000000000000000" pitchFamily="2" charset="2"/>
              <a:buChar char="§"/>
            </a:pPr>
            <a:r>
              <a:rPr lang="en-US" dirty="0"/>
              <a:t>Teeth clenching;</a:t>
            </a:r>
          </a:p>
          <a:p>
            <a:pPr marL="173319" indent="-173319">
              <a:buClr>
                <a:schemeClr val="accent6">
                  <a:lumMod val="75000"/>
                </a:schemeClr>
              </a:buClr>
              <a:buFont typeface="Wingdings" panose="05000000000000000000" pitchFamily="2" charset="2"/>
              <a:buChar char="§"/>
            </a:pPr>
            <a:r>
              <a:rPr lang="en-US" dirty="0"/>
              <a:t>Tasting a bitter or metallic flavor;</a:t>
            </a:r>
          </a:p>
          <a:p>
            <a:pPr marL="173319" indent="-173319">
              <a:buClr>
                <a:schemeClr val="accent6">
                  <a:lumMod val="75000"/>
                </a:schemeClr>
              </a:buClr>
              <a:buFont typeface="Wingdings" panose="05000000000000000000" pitchFamily="2" charset="2"/>
              <a:buChar char="§"/>
            </a:pPr>
            <a:r>
              <a:rPr lang="en-US" dirty="0"/>
              <a:t>Temporary stop in breathing;</a:t>
            </a:r>
          </a:p>
          <a:p>
            <a:pPr marL="173319" indent="-173319">
              <a:buClr>
                <a:schemeClr val="accent6">
                  <a:lumMod val="75000"/>
                </a:schemeClr>
              </a:buClr>
              <a:buFont typeface="Wingdings" panose="05000000000000000000" pitchFamily="2" charset="2"/>
              <a:buChar char="§"/>
            </a:pPr>
            <a:r>
              <a:rPr lang="en-US" dirty="0"/>
              <a:t>Uncontrollable muscle spasms with twitching and jerking limbs; and</a:t>
            </a:r>
          </a:p>
          <a:p>
            <a:pPr marL="173319" indent="-173319">
              <a:buClr>
                <a:schemeClr val="accent6">
                  <a:lumMod val="75000"/>
                </a:schemeClr>
              </a:buClr>
              <a:buFont typeface="Wingdings" panose="05000000000000000000" pitchFamily="2" charset="2"/>
              <a:buChar char="§"/>
            </a:pPr>
            <a:r>
              <a:rPr lang="en-US" dirty="0"/>
              <a:t>Mood changes such as sudden anger, unexplainable fear, paranoia, joy or laughter</a:t>
            </a:r>
          </a:p>
          <a:p>
            <a:pPr>
              <a:buClr>
                <a:schemeClr val="accent6">
                  <a:lumMod val="75000"/>
                </a:schemeClr>
              </a:buCl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95</a:t>
            </a:fld>
            <a:endParaRPr lang="en-US"/>
          </a:p>
        </p:txBody>
      </p:sp>
    </p:spTree>
    <p:extLst>
      <p:ext uri="{BB962C8B-B14F-4D97-AF65-F5344CB8AC3E}">
        <p14:creationId xmlns:p14="http://schemas.microsoft.com/office/powerpoint/2010/main" val="8208138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Narrative: </a:t>
            </a:r>
          </a:p>
          <a:p>
            <a:pPr>
              <a:buClr>
                <a:schemeClr val="accent6">
                  <a:lumMod val="75000"/>
                </a:schemeClr>
              </a:buClr>
            </a:pPr>
            <a:r>
              <a:rPr lang="en-US" b="1" u="sng" dirty="0"/>
              <a:t>Your role</a:t>
            </a:r>
            <a:r>
              <a:rPr lang="en-US" dirty="0"/>
              <a:t> </a:t>
            </a:r>
            <a:r>
              <a:rPr lang="en-US" b="1" dirty="0"/>
              <a:t>if someone has a seizure:</a:t>
            </a:r>
            <a:endParaRPr lang="en-US" dirty="0"/>
          </a:p>
          <a:p>
            <a:pPr>
              <a:buClr>
                <a:schemeClr val="accent6">
                  <a:lumMod val="75000"/>
                </a:schemeClr>
              </a:buClr>
            </a:pPr>
            <a:r>
              <a:rPr lang="en-US" dirty="0"/>
              <a:t>Always follow the protocols by the person’s healthcare provider. It there is no protocol, provide a cushion for their head and remove glasses; loosen tight clothing; turn on side; don’t put anything in the person’s mouth; don’t hold the person down; as seizure ends, offer help. </a:t>
            </a:r>
          </a:p>
          <a:p>
            <a:pPr>
              <a:buClr>
                <a:schemeClr val="accent6">
                  <a:lumMod val="75000"/>
                </a:schemeClr>
              </a:buClr>
            </a:pPr>
            <a:r>
              <a:rPr lang="en-US" dirty="0"/>
              <a:t>Most seizures are not medical emergencies, however </a:t>
            </a:r>
            <a:r>
              <a:rPr lang="en-US" u="sng" dirty="0"/>
              <a:t>call 911</a:t>
            </a:r>
            <a:r>
              <a:rPr lang="en-US" dirty="0"/>
              <a:t> if:</a:t>
            </a:r>
          </a:p>
          <a:p>
            <a:pPr marL="173319" indent="-173319">
              <a:buClr>
                <a:schemeClr val="accent6">
                  <a:lumMod val="75000"/>
                </a:schemeClr>
              </a:buClr>
              <a:buFont typeface="Wingdings" panose="05000000000000000000" pitchFamily="2" charset="2"/>
              <a:buChar char="§"/>
            </a:pPr>
            <a:r>
              <a:rPr lang="en-US" dirty="0"/>
              <a:t>The seizure last longer than 5 minutes or one seizure follows another;</a:t>
            </a:r>
          </a:p>
          <a:p>
            <a:pPr marL="173319" indent="-173319">
              <a:buClr>
                <a:schemeClr val="accent6">
                  <a:lumMod val="75000"/>
                </a:schemeClr>
              </a:buClr>
              <a:buFont typeface="Wingdings" panose="05000000000000000000" pitchFamily="2" charset="2"/>
              <a:buChar char="§"/>
            </a:pPr>
            <a:r>
              <a:rPr lang="en-US" dirty="0"/>
              <a:t>The person does not resume normal breathing after seizure;</a:t>
            </a:r>
          </a:p>
          <a:p>
            <a:pPr marL="173319" indent="-173319">
              <a:buClr>
                <a:schemeClr val="accent6">
                  <a:lumMod val="75000"/>
                </a:schemeClr>
              </a:buClr>
              <a:buFont typeface="Wingdings" panose="05000000000000000000" pitchFamily="2" charset="2"/>
              <a:buChar char="§"/>
            </a:pPr>
            <a:r>
              <a:rPr lang="en-US" dirty="0"/>
              <a:t>There is no medical ID and no history of seizures;</a:t>
            </a:r>
          </a:p>
          <a:p>
            <a:pPr marL="173319" indent="-173319">
              <a:buClr>
                <a:schemeClr val="accent6">
                  <a:lumMod val="75000"/>
                </a:schemeClr>
              </a:buClr>
              <a:buFont typeface="Wingdings" panose="05000000000000000000" pitchFamily="2" charset="2"/>
              <a:buChar char="§"/>
            </a:pPr>
            <a:r>
              <a:rPr lang="en-US" dirty="0"/>
              <a:t>There is an injury;</a:t>
            </a:r>
          </a:p>
          <a:p>
            <a:pPr marL="173319" indent="-173319">
              <a:buClr>
                <a:schemeClr val="accent6">
                  <a:lumMod val="75000"/>
                </a:schemeClr>
              </a:buClr>
              <a:buFont typeface="Wingdings" panose="05000000000000000000" pitchFamily="2" charset="2"/>
              <a:buChar char="§"/>
            </a:pPr>
            <a:r>
              <a:rPr lang="en-US" dirty="0"/>
              <a:t>The person is pregnant or has diabetes;</a:t>
            </a:r>
          </a:p>
          <a:p>
            <a:pPr marL="173319" indent="-173319">
              <a:buClr>
                <a:schemeClr val="accent6">
                  <a:lumMod val="75000"/>
                </a:schemeClr>
              </a:buClr>
              <a:buFont typeface="Wingdings" panose="05000000000000000000" pitchFamily="2" charset="2"/>
              <a:buChar char="§"/>
            </a:pPr>
            <a:r>
              <a:rPr lang="en-US" dirty="0"/>
              <a:t>The seizure happens in water; or</a:t>
            </a:r>
          </a:p>
          <a:p>
            <a:pPr marL="173319" indent="-173319">
              <a:buClr>
                <a:schemeClr val="accent6">
                  <a:lumMod val="75000"/>
                </a:schemeClr>
              </a:buClr>
              <a:buFont typeface="Wingdings" panose="05000000000000000000" pitchFamily="2" charset="2"/>
              <a:buChar char="§"/>
            </a:pPr>
            <a:r>
              <a:rPr lang="en-US" dirty="0"/>
              <a:t>The person requests an ambulance.</a:t>
            </a:r>
          </a:p>
          <a:p>
            <a:pPr marL="173319" indent="-173319">
              <a:buClr>
                <a:schemeClr val="accent6">
                  <a:lumMod val="75000"/>
                </a:schemeClr>
              </a:buClr>
              <a:buFont typeface="Wingdings" panose="05000000000000000000" pitchFamily="2" charset="2"/>
              <a:buChar char="§"/>
            </a:pPr>
            <a:r>
              <a:rPr lang="en-US" dirty="0"/>
              <a:t>You should also immediately notify your supervisor and follow your agency’s documentation rules. </a:t>
            </a:r>
          </a:p>
          <a:p>
            <a:pPr marL="173319" indent="-173319">
              <a:buClr>
                <a:schemeClr val="accent6">
                  <a:lumMod val="75000"/>
                </a:schemeClr>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96</a:t>
            </a:fld>
            <a:endParaRPr lang="en-US"/>
          </a:p>
        </p:txBody>
      </p:sp>
    </p:spTree>
    <p:extLst>
      <p:ext uri="{BB962C8B-B14F-4D97-AF65-F5344CB8AC3E}">
        <p14:creationId xmlns:p14="http://schemas.microsoft.com/office/powerpoint/2010/main" val="7880275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Narrative:</a:t>
            </a:r>
            <a:r>
              <a:rPr lang="en-US" dirty="0"/>
              <a:t> You have completed the required training topics covered in the “Orientation Manual for DSPs and Supervisors” and these slides, discussed information with your supervisor, and now you are ready to complete the “Orientation Tests.” After passing the test, you will sign an </a:t>
            </a:r>
            <a:r>
              <a:rPr lang="en-US" b="1" i="1" dirty="0"/>
              <a:t>Assurance </a:t>
            </a:r>
            <a:r>
              <a:rPr lang="en-US" dirty="0"/>
              <a:t>indicating that you have met the initial requirements. This Assurance will be placed in your personnel record by your supervisor and you will receive a copy for your own records.  Keep this in a safe place in case you ever change employers.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E66ACB-BCE1-4F22-B622-CC38886BAA3F}" type="slidenum">
              <a:rPr lang="en-US" smtClean="0"/>
              <a:pPr/>
              <a:t>97</a:t>
            </a:fld>
            <a:endParaRPr lang="en-US"/>
          </a:p>
        </p:txBody>
      </p:sp>
    </p:spTree>
    <p:extLst>
      <p:ext uri="{BB962C8B-B14F-4D97-AF65-F5344CB8AC3E}">
        <p14:creationId xmlns:p14="http://schemas.microsoft.com/office/powerpoint/2010/main" val="2750591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a:bodyPr>
          <a:lstStyle>
            <a:lvl1pPr>
              <a:defRPr sz="3800">
                <a:solidFill>
                  <a:schemeClr val="tx1">
                    <a:lumMod val="75000"/>
                    <a:lumOff val="25000"/>
                  </a:schemeClr>
                </a:solidFill>
                <a:effectLst/>
              </a:defRPr>
            </a:lvl1pPr>
          </a:lstStyle>
          <a:p>
            <a:r>
              <a:rPr lang="en-US" dirty="0"/>
              <a:t>Click to edit Master title style</a:t>
            </a:r>
          </a:p>
        </p:txBody>
      </p:sp>
      <p:sp>
        <p:nvSpPr>
          <p:cNvPr id="3" name="Subtitle 2"/>
          <p:cNvSpPr>
            <a:spLocks noGrp="1"/>
          </p:cNvSpPr>
          <p:nvPr>
            <p:ph type="subTitle" idx="1"/>
          </p:nvPr>
        </p:nvSpPr>
        <p:spPr>
          <a:xfrm>
            <a:off x="1371600" y="32004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a:xfrm>
            <a:off x="0" y="0"/>
            <a:ext cx="9144000" cy="1143000"/>
          </a:xfrm>
          <a:prstGeom prst="rect">
            <a:avLst/>
          </a:prstGeom>
          <a:solidFill>
            <a:srgbClr val="3A6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BHDS_Logo_CMYK_BLK_062014-Cropped.jpg"/>
          <p:cNvPicPr>
            <a:picLocks noChangeAspect="1"/>
          </p:cNvPicPr>
          <p:nvPr userDrawn="1"/>
        </p:nvPicPr>
        <p:blipFill>
          <a:blip r:embed="rId2" cstate="print"/>
          <a:stretch>
            <a:fillRect/>
          </a:stretch>
        </p:blipFill>
        <p:spPr>
          <a:xfrm>
            <a:off x="228600" y="152400"/>
            <a:ext cx="3962400" cy="850900"/>
          </a:xfrm>
          <a:prstGeom prst="rect">
            <a:avLst/>
          </a:prstGeom>
          <a:ln>
            <a:solidFill>
              <a:schemeClr val="accent1">
                <a:shade val="50000"/>
              </a:schemeClr>
            </a:solidFill>
          </a:ln>
        </p:spPr>
      </p:pic>
      <p:sp>
        <p:nvSpPr>
          <p:cNvPr id="11" name="Rectangle 10"/>
          <p:cNvSpPr/>
          <p:nvPr userDrawn="1"/>
        </p:nvSpPr>
        <p:spPr>
          <a:xfrm>
            <a:off x="0" y="1143000"/>
            <a:ext cx="9144000" cy="76200"/>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52400" y="914400"/>
            <a:ext cx="8686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DBHDS_Logo_CMYK_BLK_062014-Cropped.jpg"/>
          <p:cNvPicPr>
            <a:picLocks noChangeAspect="1"/>
          </p:cNvPicPr>
          <p:nvPr userDrawn="1"/>
        </p:nvPicPr>
        <p:blipFill>
          <a:blip r:embed="rId2" cstate="print"/>
          <a:stretch>
            <a:fillRect/>
          </a:stretch>
        </p:blipFill>
        <p:spPr>
          <a:xfrm>
            <a:off x="76200" y="6364224"/>
            <a:ext cx="2057400" cy="441814"/>
          </a:xfrm>
          <a:prstGeom prst="rect">
            <a:avLst/>
          </a:prstGeom>
        </p:spPr>
      </p:pic>
      <p:sp>
        <p:nvSpPr>
          <p:cNvPr id="8" name="Line 14"/>
          <p:cNvSpPr>
            <a:spLocks noChangeShapeType="1"/>
          </p:cNvSpPr>
          <p:nvPr userDrawn="1"/>
        </p:nvSpPr>
        <p:spPr bwMode="auto">
          <a:xfrm>
            <a:off x="0" y="6324600"/>
            <a:ext cx="9144000" cy="0"/>
          </a:xfrm>
          <a:prstGeom prst="line">
            <a:avLst/>
          </a:prstGeom>
          <a:noFill/>
          <a:ln w="12700">
            <a:solidFill>
              <a:schemeClr val="bg2"/>
            </a:solidFill>
            <a:round/>
            <a:headEnd/>
            <a:tailEnd/>
          </a:ln>
          <a:effectLst/>
        </p:spPr>
        <p:txBody>
          <a:bodyPr wrap="none" lIns="45720" rIns="45720" anchor="ctr"/>
          <a:lstStyle/>
          <a:p>
            <a:endParaRPr lang="en-US"/>
          </a:p>
        </p:txBody>
      </p:sp>
      <p:sp>
        <p:nvSpPr>
          <p:cNvPr id="9" name="Line 20"/>
          <p:cNvSpPr>
            <a:spLocks noChangeShapeType="1"/>
          </p:cNvSpPr>
          <p:nvPr userDrawn="1"/>
        </p:nvSpPr>
        <p:spPr bwMode="auto">
          <a:xfrm>
            <a:off x="8382000" y="6324600"/>
            <a:ext cx="0" cy="533400"/>
          </a:xfrm>
          <a:prstGeom prst="line">
            <a:avLst/>
          </a:prstGeom>
          <a:noFill/>
          <a:ln w="12700">
            <a:solidFill>
              <a:schemeClr val="bg2"/>
            </a:solidFill>
            <a:round/>
            <a:headEnd/>
            <a:tailEnd/>
          </a:ln>
          <a:effectLst/>
        </p:spPr>
        <p:txBody>
          <a:bodyPr wrap="none" lIns="45720" rIns="45720" anchor="ctr"/>
          <a:lstStyle/>
          <a:p>
            <a:endParaRPr lang="en-US"/>
          </a:p>
        </p:txBody>
      </p:sp>
      <p:sp>
        <p:nvSpPr>
          <p:cNvPr id="10" name="Rectangle 21"/>
          <p:cNvSpPr>
            <a:spLocks noChangeArrowheads="1"/>
          </p:cNvSpPr>
          <p:nvPr userDrawn="1"/>
        </p:nvSpPr>
        <p:spPr bwMode="auto">
          <a:xfrm>
            <a:off x="8382000" y="6434773"/>
            <a:ext cx="681037" cy="261610"/>
          </a:xfrm>
          <a:prstGeom prst="rect">
            <a:avLst/>
          </a:prstGeom>
          <a:noFill/>
          <a:ln w="12700">
            <a:noFill/>
            <a:miter lim="800000"/>
            <a:headEnd/>
            <a:tailEnd/>
          </a:ln>
          <a:effectLst/>
        </p:spPr>
        <p:txBody>
          <a:bodyPr wrap="square" anchor="ctr">
            <a:spAutoFit/>
          </a:bodyPr>
          <a:lstStyle/>
          <a:p>
            <a:pPr algn="l" eaLnBrk="0" hangingPunct="0">
              <a:spcBef>
                <a:spcPct val="0"/>
              </a:spcBef>
              <a:buClr>
                <a:srgbClr val="F4001D"/>
              </a:buClr>
              <a:buSzPct val="85000"/>
              <a:buFont typeface="Wingdings" pitchFamily="2" charset="2"/>
              <a:buNone/>
              <a:tabLst>
                <a:tab pos="1314450" algn="l"/>
              </a:tabLst>
            </a:pPr>
            <a:r>
              <a:rPr lang="en-US" sz="1100" dirty="0">
                <a:solidFill>
                  <a:srgbClr val="969696"/>
                </a:solidFill>
                <a:ea typeface="Arial Unicode MS" pitchFamily="34" charset="-128"/>
                <a:cs typeface="Arial Unicode MS" pitchFamily="34" charset="-128"/>
              </a:rPr>
              <a:t>Slide </a:t>
            </a:r>
            <a:fld id="{DB6C938E-0321-4CDF-9DE4-D1C1AAD9B854}" type="slidenum">
              <a:rPr lang="en-US" sz="1100">
                <a:solidFill>
                  <a:srgbClr val="969696"/>
                </a:solidFill>
                <a:ea typeface="Arial Unicode MS" pitchFamily="34" charset="-128"/>
                <a:cs typeface="Arial Unicode MS" pitchFamily="34" charset="-128"/>
              </a:rPr>
              <a:pPr algn="l" eaLnBrk="0" hangingPunct="0">
                <a:spcBef>
                  <a:spcPct val="0"/>
                </a:spcBef>
                <a:buClr>
                  <a:srgbClr val="F4001D"/>
                </a:buClr>
                <a:buSzPct val="85000"/>
                <a:buFont typeface="Wingdings" pitchFamily="2" charset="2"/>
                <a:buNone/>
                <a:tabLst>
                  <a:tab pos="1314450" algn="l"/>
                </a:tabLst>
              </a:pPr>
              <a:t>‹#›</a:t>
            </a:fld>
            <a:endParaRPr lang="en-US" sz="1100" dirty="0">
              <a:solidFill>
                <a:srgbClr val="96969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CC79AB-688A-424E-A396-73B3C502571A}" type="datetimeFigureOut">
              <a:rPr lang="en-US" smtClean="0"/>
              <a:pPr/>
              <a:t>8/25/2016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43000" y="4800600"/>
            <a:ext cx="2133600" cy="365125"/>
          </a:xfrm>
          <a:prstGeom prst="rect">
            <a:avLst/>
          </a:prstGeom>
        </p:spPr>
        <p:txBody>
          <a:bodyPr/>
          <a:lstStyle/>
          <a:p>
            <a:fld id="{CFD652B2-3FA3-4EA1-A792-019AB5AA5E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762000"/>
          </a:xfrm>
          <a:prstGeom prst="rect">
            <a:avLst/>
          </a:prstGeom>
          <a:solidFill>
            <a:srgbClr val="3A6695"/>
          </a:solidFill>
          <a:ln>
            <a:solidFill>
              <a:srgbClr val="3A66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0"/>
            <a:ext cx="91440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990600"/>
            <a:ext cx="8686800" cy="533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762000"/>
            <a:ext cx="9144000" cy="45719"/>
          </a:xfrm>
          <a:prstGeom prst="rect">
            <a:avLst/>
          </a:prstGeom>
          <a:solidFill>
            <a:srgbClr val="136735"/>
          </a:solidFill>
          <a:ln>
            <a:solidFill>
              <a:srgbClr val="136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7114162" y="6172200"/>
            <a:ext cx="1752600" cy="369332"/>
          </a:xfrm>
          <a:prstGeom prst="rect">
            <a:avLst/>
          </a:prstGeom>
          <a:noFill/>
        </p:spPr>
        <p:txBody>
          <a:bodyPr wrap="square" rtlCol="0">
            <a:spAutoFit/>
          </a:bodyPr>
          <a:lstStyle/>
          <a:p>
            <a:pPr algn="r"/>
            <a:r>
              <a:rPr lang="en-US" dirty="0"/>
              <a:t>Slide</a:t>
            </a:r>
            <a:r>
              <a:rPr lang="en-US" baseline="0" dirty="0"/>
              <a:t> </a:t>
            </a:r>
            <a:fld id="{BDA8DDFA-054E-40B5-849C-B7AEB52A984A}"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5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didistutter.org/blog/problems-with-person-first-languag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drawsuccess.com/resources/flexibility-adaptability-to-chang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usodep.blogs.govdelivery.com/2013/04/30/fair-housing-month-update-2-fair-housing-includes-protections-for-group-homes-for-people-with-disabilities/"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www.acrhomes.com/about/mission-and-philosophy/"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hyperlink" Target="http://leapinfo.info/about_leap0.aspx"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bild.org.uk/our-services/events/communication/"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ncmh.info/conditions/learning-disability-mental-health-challenging-behaviour/"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mich.edu/disabilitycenter/services/community-connections"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www.cdc.gov/ncbddd/disabilityandhealth/features/high-blood-pressure.html"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serialadopter.com/tag/g-tube-2/"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theadplan.com/alzheimersdietblog/recipes/is-tap-water-harmful-in-alzheimers-nutrition/" TargetMode="External"/><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hyperlink" Target="http://www.publicnewsservice.org/2016-04-26/disabilities/overtime-cuts-coming-to-il-home-care-providers/a51609-1"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www.cnn.com/2008/HEALTH/conditions/10/20/hm.epilepsy.seizure.dogs/index.html?iref=24hours" TargetMode="External"/><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9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6388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p:cNvSpPr txBox="1">
            <a:spLocks/>
          </p:cNvSpPr>
          <p:nvPr/>
        </p:nvSpPr>
        <p:spPr>
          <a:xfrm>
            <a:off x="227013" y="4235450"/>
            <a:ext cx="8916987" cy="1477769"/>
          </a:xfrm>
          <a:prstGeom prst="rect">
            <a:avLst/>
          </a:prstGeom>
        </p:spPr>
        <p:txBody>
          <a:bodyPr vert="horz" lIns="91440" tIns="45720" rIns="91440" bIns="45720" rtlCol="0" anchor="t">
            <a:noAutofit/>
          </a:bodyPr>
          <a:lstStyle/>
          <a:p>
            <a:pPr lvl="0">
              <a:defRPr/>
            </a:pPr>
            <a:r>
              <a:rPr lang="EN-US" sz="2600" dirty="0">
                <a:solidFill>
                  <a:schemeClr val="bg1"/>
                </a:solidFill>
              </a:rPr>
              <a:t>Providing Orientation Training to Direct Support</a:t>
            </a:r>
          </a:p>
          <a:p>
            <a:pPr lvl="0">
              <a:defRPr/>
            </a:pPr>
            <a:r>
              <a:rPr lang="EN-US" sz="2600" dirty="0">
                <a:solidFill>
                  <a:schemeClr val="bg1"/>
                </a:solidFill>
              </a:rPr>
              <a:t>Professionals (DSPs) and Supervisors: </a:t>
            </a:r>
          </a:p>
          <a:p>
            <a:pPr lvl="0">
              <a:defRPr/>
            </a:pPr>
            <a:r>
              <a:rPr lang="EN-US" sz="2600" dirty="0">
                <a:solidFill>
                  <a:schemeClr val="bg1"/>
                </a:solidFill>
              </a:rPr>
              <a:t>Supporting People in their Homes and Communities</a:t>
            </a:r>
          </a:p>
          <a:p>
            <a:pPr lvl="0" algn="ctr">
              <a:spcBef>
                <a:spcPct val="20000"/>
              </a:spcBef>
              <a:defRPr/>
            </a:pPr>
            <a:endParaRPr kumimoji="0" lang="en-US" sz="2800" b="0" i="0" u="none" strike="noStrike" kern="1200" cap="none" spc="0" normalizeH="0" baseline="0" noProof="0" dirty="0">
              <a:ln>
                <a:noFill/>
              </a:ln>
              <a:solidFill>
                <a:schemeClr val="bg1"/>
              </a:solidFill>
              <a:effectLst/>
              <a:uLnTx/>
              <a:uFillTx/>
            </a:endParaRPr>
          </a:p>
        </p:txBody>
      </p:sp>
      <p:sp>
        <p:nvSpPr>
          <p:cNvPr id="3" name="Rectangle 2"/>
          <p:cNvSpPr/>
          <p:nvPr/>
        </p:nvSpPr>
        <p:spPr>
          <a:xfrm>
            <a:off x="2124937" y="5676900"/>
            <a:ext cx="6858000" cy="1077218"/>
          </a:xfrm>
          <a:prstGeom prst="rect">
            <a:avLst/>
          </a:prstGeom>
        </p:spPr>
        <p:txBody>
          <a:bodyPr wrap="square" anchor="t">
            <a:spAutoFit/>
          </a:bodyPr>
          <a:lstStyle/>
          <a:p>
            <a:pPr algn="r"/>
            <a:r>
              <a:rPr lang="EN-US" sz="1600" dirty="0">
                <a:solidFill>
                  <a:schemeClr val="bg1"/>
                </a:solidFill>
              </a:rPr>
              <a:t>Division of Developmental Services </a:t>
            </a:r>
          </a:p>
          <a:p>
            <a:pPr algn="r"/>
            <a:r>
              <a:rPr lang="EN-US" sz="1600" dirty="0">
                <a:solidFill>
                  <a:schemeClr val="bg1"/>
                </a:solidFill>
              </a:rPr>
              <a:t>Department of Behavioral Health and Developmental Services</a:t>
            </a:r>
          </a:p>
          <a:p>
            <a:pPr algn="r"/>
            <a:r>
              <a:rPr lang="EN-US" sz="1600" dirty="0">
                <a:solidFill>
                  <a:schemeClr val="bg1"/>
                </a:solidFill>
              </a:rPr>
              <a:t>July 2016</a:t>
            </a:r>
            <a:endParaRPr lang="en-US" sz="1600" dirty="0">
              <a:solidFill>
                <a:schemeClr val="bg1"/>
              </a:solidFill>
            </a:endParaRPr>
          </a:p>
          <a:p>
            <a:pPr algn="r"/>
            <a:r>
              <a:rPr lang="EN-US" sz="1600" dirty="0">
                <a:solidFill>
                  <a:srgbClr val="FFFFFF"/>
                </a:solidFill>
              </a:rPr>
              <a:t>Effective Date: September 1, 2016</a:t>
            </a:r>
            <a:endParaRPr lang="en-US" sz="1600" dirty="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26" y="1323975"/>
            <a:ext cx="4271776" cy="284607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447800"/>
            <a:ext cx="91325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533399" y="2514600"/>
            <a:ext cx="381000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533399" y="3210907"/>
            <a:ext cx="381000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52449" y="3896468"/>
            <a:ext cx="378883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6" name="Rectangle 5"/>
          <p:cNvSpPr/>
          <p:nvPr/>
        </p:nvSpPr>
        <p:spPr>
          <a:xfrm>
            <a:off x="5257800" y="2472243"/>
            <a:ext cx="30480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Personal informed choice and control are supported.</a:t>
            </a:r>
          </a:p>
        </p:txBody>
      </p:sp>
      <p:sp>
        <p:nvSpPr>
          <p:cNvPr id="8" name="Rectangle 7"/>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1757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130" y="1371600"/>
            <a:ext cx="86372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cs typeface="Arial" panose="020B0604020202020204" pitchFamily="34" charset="0"/>
              </a:rPr>
              <a:t>Virginia’s Person-Centered Principles</a:t>
            </a:r>
          </a:p>
        </p:txBody>
      </p:sp>
      <p:sp>
        <p:nvSpPr>
          <p:cNvPr id="3" name="Rectangle 2"/>
          <p:cNvSpPr/>
          <p:nvPr/>
        </p:nvSpPr>
        <p:spPr>
          <a:xfrm>
            <a:off x="669392" y="3048175"/>
            <a:ext cx="4131208"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4" name="Rectangle 3"/>
          <p:cNvSpPr/>
          <p:nvPr/>
        </p:nvSpPr>
        <p:spPr>
          <a:xfrm>
            <a:off x="669392" y="3808862"/>
            <a:ext cx="4131208"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Self-Direction</a:t>
            </a:r>
          </a:p>
        </p:txBody>
      </p:sp>
      <p:sp>
        <p:nvSpPr>
          <p:cNvPr id="5" name="Rectangle 4"/>
          <p:cNvSpPr/>
          <p:nvPr/>
        </p:nvSpPr>
        <p:spPr>
          <a:xfrm>
            <a:off x="669392" y="4569020"/>
            <a:ext cx="413120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Talents &amp; Contributions</a:t>
            </a:r>
          </a:p>
        </p:txBody>
      </p:sp>
      <p:sp>
        <p:nvSpPr>
          <p:cNvPr id="6" name="Rectangle 5"/>
          <p:cNvSpPr/>
          <p:nvPr/>
        </p:nvSpPr>
        <p:spPr>
          <a:xfrm>
            <a:off x="5181600" y="2280642"/>
            <a:ext cx="2895600" cy="2554545"/>
          </a:xfrm>
          <a:prstGeom prst="rect">
            <a:avLst/>
          </a:prstGeom>
        </p:spPr>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People have opportunities to use their gifts and talents.</a:t>
            </a:r>
          </a:p>
        </p:txBody>
      </p:sp>
      <p:sp>
        <p:nvSpPr>
          <p:cNvPr id="7" name="Rectangle 6"/>
          <p:cNvSpPr/>
          <p:nvPr/>
        </p:nvSpPr>
        <p:spPr>
          <a:xfrm>
            <a:off x="696061" y="2235435"/>
            <a:ext cx="410453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9" name="Rectangle 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797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92713" y="2514600"/>
            <a:ext cx="41076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692712" y="3276600"/>
            <a:ext cx="410766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Community</a:t>
            </a:r>
          </a:p>
        </p:txBody>
      </p:sp>
      <p:sp>
        <p:nvSpPr>
          <p:cNvPr id="5" name="Rectangle 4"/>
          <p:cNvSpPr/>
          <p:nvPr/>
        </p:nvSpPr>
        <p:spPr>
          <a:xfrm>
            <a:off x="692712" y="4068098"/>
            <a:ext cx="4107663"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a:latin typeface="Calibri" panose="020F0502020204030204" pitchFamily="34" charset="0"/>
              </a:rPr>
              <a:t>Self-Direction</a:t>
            </a:r>
          </a:p>
        </p:txBody>
      </p:sp>
      <p:sp>
        <p:nvSpPr>
          <p:cNvPr id="6" name="Rectangle 5"/>
          <p:cNvSpPr/>
          <p:nvPr/>
        </p:nvSpPr>
        <p:spPr>
          <a:xfrm>
            <a:off x="692713" y="4818192"/>
            <a:ext cx="4107663"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3200" dirty="0">
                <a:latin typeface="Calibri" panose="020F0502020204030204" pitchFamily="34" charset="0"/>
              </a:rPr>
              <a:t>Talents &amp; Contributions</a:t>
            </a:r>
          </a:p>
        </p:txBody>
      </p:sp>
      <p:sp>
        <p:nvSpPr>
          <p:cNvPr id="7" name="Rectangle 6"/>
          <p:cNvSpPr/>
          <p:nvPr/>
        </p:nvSpPr>
        <p:spPr>
          <a:xfrm>
            <a:off x="5257800" y="2427952"/>
            <a:ext cx="2819400" cy="3170099"/>
          </a:xfrm>
          <a:prstGeom prst="rect">
            <a:avLst/>
          </a:prstGeom>
        </p:spPr>
        <p:txBody>
          <a:bodyPr wrap="square">
            <a:spAutoFit/>
          </a:bodyPr>
          <a:lstStyle/>
          <a:p>
            <a:pPr>
              <a:lnSpc>
                <a:spcPct val="125000"/>
              </a:lnSpc>
            </a:pPr>
            <a:r>
              <a:rPr lang="en-US" sz="3200" dirty="0">
                <a:latin typeface="Calibri" panose="020F0502020204030204" pitchFamily="34" charset="0"/>
              </a:rPr>
              <a:t>There is a shared responsibility for supports and choices.</a:t>
            </a:r>
          </a:p>
        </p:txBody>
      </p:sp>
      <p:sp>
        <p:nvSpPr>
          <p:cNvPr id="9" name="Rectangle 8"/>
          <p:cNvSpPr/>
          <p:nvPr/>
        </p:nvSpPr>
        <p:spPr>
          <a:xfrm>
            <a:off x="692712" y="5609690"/>
            <a:ext cx="410766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dirty="0">
                <a:latin typeface="Calibri" panose="020F0502020204030204" pitchFamily="34" charset="0"/>
              </a:rPr>
              <a:t>Responsibility</a:t>
            </a:r>
          </a:p>
        </p:txBody>
      </p:sp>
      <p:sp>
        <p:nvSpPr>
          <p:cNvPr id="10" name="Rectangle 9"/>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704898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374040"/>
            <a:ext cx="907208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HCBS (Home and Community Based Services) Waivers</a:t>
            </a:r>
          </a:p>
        </p:txBody>
      </p:sp>
      <p:sp>
        <p:nvSpPr>
          <p:cNvPr id="3" name="Rectangle 2"/>
          <p:cNvSpPr/>
          <p:nvPr/>
        </p:nvSpPr>
        <p:spPr>
          <a:xfrm>
            <a:off x="680401" y="2436018"/>
            <a:ext cx="8229600" cy="3970318"/>
          </a:xfrm>
          <a:prstGeom prst="rect">
            <a:avLst/>
          </a:prstGeom>
        </p:spPr>
        <p:txBody>
          <a:bodyPr wrap="square">
            <a:spAutoFit/>
          </a:bodyPr>
          <a:lstStyle/>
          <a:p>
            <a:endParaRPr lang="en-US" sz="2800" dirty="0"/>
          </a:p>
          <a:p>
            <a:r>
              <a:rPr lang="en-US" sz="2800" dirty="0"/>
              <a:t>1) Building Independence Waiver </a:t>
            </a:r>
          </a:p>
          <a:p>
            <a:r>
              <a:rPr lang="en-US" sz="2800" dirty="0"/>
              <a:t>2) Community Living Waiver</a:t>
            </a:r>
          </a:p>
          <a:p>
            <a:r>
              <a:rPr lang="en-US" sz="2800" dirty="0"/>
              <a:t>3) Family and Individual Supports Waiver</a:t>
            </a:r>
          </a:p>
          <a:p>
            <a:r>
              <a:rPr lang="en-US" sz="2800" dirty="0"/>
              <a:t>4) Alzheimer’s Assisted Living Waiver </a:t>
            </a:r>
          </a:p>
          <a:p>
            <a:r>
              <a:rPr lang="en-US" sz="2800" dirty="0"/>
              <a:t>5) Elderly or Disabled with Consumer </a:t>
            </a:r>
          </a:p>
          <a:p>
            <a:r>
              <a:rPr lang="en-US" sz="2800" dirty="0"/>
              <a:t>	 Direction (“EDCD”) Waiver</a:t>
            </a:r>
          </a:p>
          <a:p>
            <a:r>
              <a:rPr lang="en-US" sz="2800" dirty="0"/>
              <a:t>6) Technology Assisted Waiver (“Tech”)</a:t>
            </a:r>
          </a:p>
          <a:p>
            <a:r>
              <a:rPr lang="en-US" sz="2800" dirty="0"/>
              <a:t> </a:t>
            </a:r>
          </a:p>
        </p:txBody>
      </p:sp>
      <p:sp>
        <p:nvSpPr>
          <p:cNvPr id="4" name="Rectangle 3"/>
          <p:cNvSpPr/>
          <p:nvPr/>
        </p:nvSpPr>
        <p:spPr>
          <a:xfrm>
            <a:off x="6590968" y="633573"/>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22703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76400"/>
            <a:ext cx="8763000" cy="4093428"/>
          </a:xfrm>
          <a:prstGeom prst="rect">
            <a:avLst/>
          </a:prstGeom>
        </p:spPr>
        <p:txBody>
          <a:bodyPr wrap="square">
            <a:spAutoFit/>
          </a:bodyPr>
          <a:lstStyle/>
          <a:p>
            <a:pPr>
              <a:lnSpc>
                <a:spcPct val="125000"/>
              </a:lnSpc>
            </a:pPr>
            <a:r>
              <a:rPr lang="en-US" sz="2600" dirty="0">
                <a:latin typeface="Calibri" panose="020F0502020204030204" pitchFamily="34" charset="0"/>
              </a:rPr>
              <a:t>People want DSPs who…</a:t>
            </a:r>
          </a:p>
          <a:p>
            <a:pPr marL="688975" indent="-401638">
              <a:lnSpc>
                <a:spcPct val="125000"/>
              </a:lnSpc>
              <a:buFont typeface="Arial" panose="020B0604020202020204" pitchFamily="34" charset="0"/>
              <a:buChar char="•"/>
            </a:pPr>
            <a:r>
              <a:rPr lang="en-US" sz="2600" dirty="0">
                <a:latin typeface="Calibri" panose="020F0502020204030204" pitchFamily="34" charset="0"/>
              </a:rPr>
              <a:t>Are respectful and polite</a:t>
            </a:r>
          </a:p>
          <a:p>
            <a:pPr marL="688975" indent="-401638">
              <a:lnSpc>
                <a:spcPct val="125000"/>
              </a:lnSpc>
              <a:buFont typeface="Arial" panose="020B0604020202020204" pitchFamily="34" charset="0"/>
              <a:buChar char="•"/>
            </a:pPr>
            <a:r>
              <a:rPr lang="en-US" sz="2600" dirty="0">
                <a:latin typeface="Calibri" panose="020F0502020204030204" pitchFamily="34" charset="0"/>
              </a:rPr>
              <a:t>Are flexible and creative</a:t>
            </a:r>
          </a:p>
          <a:p>
            <a:pPr marL="688975" indent="-401638">
              <a:lnSpc>
                <a:spcPct val="125000"/>
              </a:lnSpc>
              <a:buFont typeface="Arial" panose="020B0604020202020204" pitchFamily="34" charset="0"/>
              <a:buChar char="•"/>
            </a:pPr>
            <a:r>
              <a:rPr lang="en-US" sz="2600" dirty="0">
                <a:latin typeface="Calibri" panose="020F0502020204030204" pitchFamily="34" charset="0"/>
              </a:rPr>
              <a:t>Respond quickly </a:t>
            </a:r>
          </a:p>
          <a:p>
            <a:pPr marL="688975" indent="-401638">
              <a:lnSpc>
                <a:spcPct val="125000"/>
              </a:lnSpc>
              <a:buFont typeface="Arial" panose="020B0604020202020204" pitchFamily="34" charset="0"/>
              <a:buChar char="•"/>
            </a:pPr>
            <a:r>
              <a:rPr lang="en-US" sz="2600" dirty="0">
                <a:latin typeface="Calibri" panose="020F0502020204030204" pitchFamily="34" charset="0"/>
              </a:rPr>
              <a:t>Keep promises</a:t>
            </a:r>
          </a:p>
          <a:p>
            <a:pPr marL="688975" indent="-401638">
              <a:lnSpc>
                <a:spcPct val="125000"/>
              </a:lnSpc>
              <a:buFont typeface="Arial" panose="020B0604020202020204" pitchFamily="34" charset="0"/>
              <a:buChar char="•"/>
            </a:pPr>
            <a:r>
              <a:rPr lang="en-US" sz="2600" dirty="0">
                <a:latin typeface="Calibri" panose="020F0502020204030204" pitchFamily="34" charset="0"/>
              </a:rPr>
              <a:t>Seek win-win solutions</a:t>
            </a:r>
          </a:p>
          <a:p>
            <a:pPr marL="688975" indent="-401638">
              <a:lnSpc>
                <a:spcPct val="125000"/>
              </a:lnSpc>
              <a:buFont typeface="Arial" panose="020B0604020202020204" pitchFamily="34" charset="0"/>
              <a:buChar char="•"/>
            </a:pPr>
            <a:r>
              <a:rPr lang="en-US" sz="2600" dirty="0">
                <a:latin typeface="Calibri" panose="020F0502020204030204" pitchFamily="34" charset="0"/>
              </a:rPr>
              <a:t>Are honest and person-centered</a:t>
            </a:r>
          </a:p>
          <a:p>
            <a:pPr marL="688975" indent="-401638">
              <a:lnSpc>
                <a:spcPct val="125000"/>
              </a:lnSpc>
              <a:buFont typeface="Arial" panose="020B0604020202020204" pitchFamily="34" charset="0"/>
              <a:buChar char="•"/>
            </a:pPr>
            <a:r>
              <a:rPr lang="en-US" sz="2600" dirty="0">
                <a:latin typeface="Calibri" panose="020F0502020204030204" pitchFamily="34" charset="0"/>
              </a:rPr>
              <a:t>Are good listeners and communicators</a:t>
            </a:r>
          </a:p>
        </p:txBody>
      </p:sp>
      <p:sp>
        <p:nvSpPr>
          <p:cNvPr id="4" name="Rectangle 3"/>
          <p:cNvSpPr/>
          <p:nvPr/>
        </p:nvSpPr>
        <p:spPr>
          <a:xfrm>
            <a:off x="6477000" y="656091"/>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74037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76015" y="1649412"/>
            <a:ext cx="7157663" cy="4168775"/>
            <a:chOff x="995737" y="1649412"/>
            <a:chExt cx="7254875" cy="41687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37" y="1649412"/>
              <a:ext cx="7254875"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362200" y="3630612"/>
              <a:ext cx="0" cy="304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5426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3" y="1329643"/>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Valuable Concepts in Direct Support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2209800"/>
            <a:ext cx="5480405" cy="39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17282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162267"/>
            <a:ext cx="8839200" cy="1077218"/>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a:p>
            <a:pPr algn="ctr"/>
            <a:r>
              <a:rPr lang="en-US" sz="3200" cap="small" dirty="0">
                <a:solidFill>
                  <a:schemeClr val="accent6">
                    <a:lumMod val="75000"/>
                  </a:schemeClr>
                </a:solidFill>
                <a:latin typeface="Calibri" panose="020F0502020204030204" pitchFamily="34" charset="0"/>
              </a:rPr>
              <a:t>Important </a:t>
            </a:r>
            <a:r>
              <a:rPr lang="en-US" sz="3200" b="1" cap="small" dirty="0">
                <a:solidFill>
                  <a:schemeClr val="accent6">
                    <a:lumMod val="75000"/>
                  </a:schemeClr>
                </a:solidFill>
                <a:latin typeface="Calibri" panose="020F0502020204030204" pitchFamily="34" charset="0"/>
              </a:rPr>
              <a:t>TO</a:t>
            </a:r>
            <a:r>
              <a:rPr lang="en-US" sz="3200" cap="small" dirty="0">
                <a:solidFill>
                  <a:schemeClr val="accent6">
                    <a:lumMod val="75000"/>
                  </a:schemeClr>
                </a:solidFill>
                <a:latin typeface="Calibri" panose="020F0502020204030204" pitchFamily="34" charset="0"/>
              </a:rPr>
              <a:t> and Important </a:t>
            </a:r>
            <a:r>
              <a:rPr lang="en-US" sz="3200" b="1" cap="small" dirty="0">
                <a:solidFill>
                  <a:schemeClr val="accent6">
                    <a:lumMod val="75000"/>
                  </a:schemeClr>
                </a:solidFill>
                <a:latin typeface="Calibri" panose="020F0502020204030204" pitchFamily="34" charset="0"/>
              </a:rPr>
              <a:t>FOR</a:t>
            </a:r>
          </a:p>
        </p:txBody>
      </p:sp>
      <p:sp>
        <p:nvSpPr>
          <p:cNvPr id="3" name="Rectangle 2"/>
          <p:cNvSpPr/>
          <p:nvPr/>
        </p:nvSpPr>
        <p:spPr>
          <a:xfrm>
            <a:off x="381000" y="2057400"/>
            <a:ext cx="4876800" cy="555408"/>
          </a:xfrm>
          <a:prstGeom prst="rect">
            <a:avLst/>
          </a:prstGeom>
        </p:spPr>
        <p:txBody>
          <a:bodyPr wrap="square">
            <a:spAutoFit/>
          </a:bodyPr>
          <a:lstStyle/>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sp>
        <p:nvSpPr>
          <p:cNvPr id="5" name="Text Box 2"/>
          <p:cNvSpPr txBox="1">
            <a:spLocks noChangeArrowheads="1"/>
          </p:cNvSpPr>
          <p:nvPr/>
        </p:nvSpPr>
        <p:spPr bwMode="auto">
          <a:xfrm>
            <a:off x="4853611" y="2239485"/>
            <a:ext cx="3581399" cy="3981450"/>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FOR…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that keep a person healthy and safe. They include:</a:t>
            </a:r>
          </a:p>
          <a:p>
            <a:pPr marL="111125" marR="0" lvl="2"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Prevention of illness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Treatment of illness/medical conditions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Promotion of wellness (e.g.: diet,                         exercise)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Issues of safety: in the environment, physical and emotional well-being, including freedom from fear</a:t>
            </a:r>
          </a:p>
          <a:p>
            <a:pPr marR="0" lvl="0" algn="l" defTabSz="914400" rtl="0" eaLnBrk="0" fontAlgn="base" latinLnBrk="0" hangingPunct="0">
              <a:lnSpc>
                <a:spcPct val="100000"/>
              </a:lnSpc>
              <a:spcBef>
                <a:spcPct val="0"/>
              </a:spcBef>
              <a:spcAft>
                <a:spcPct val="0"/>
              </a:spcAft>
              <a:buClr>
                <a:srgbClr val="8496B0"/>
              </a:buClr>
              <a:buSzTx/>
              <a:tabLst/>
            </a:pPr>
            <a:endParaRPr kumimoji="0" lang="en-US" altLang="en-US" sz="800" b="0" i="0" u="none" strike="noStrike" cap="none" normalizeH="0" baseline="0" dirty="0">
              <a:ln>
                <a:noFill/>
              </a:ln>
              <a:solidFill>
                <a:schemeClr val="tx1"/>
              </a:solidFill>
              <a:effectLst/>
              <a:latin typeface="Calibri" panose="020F0502020204030204" pitchFamily="34" charset="0"/>
            </a:endParaRPr>
          </a:p>
          <a:p>
            <a:pPr marL="111125" marR="0" lvl="0" indent="-111125"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They also include what others see as necessary for a person to:</a:t>
            </a:r>
          </a:p>
          <a:p>
            <a:pPr marL="111125" marR="0" lvl="0" indent="-111125" algn="just"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valued and </a:t>
            </a:r>
          </a:p>
          <a:p>
            <a:pPr marL="111125" marR="0" lvl="0" indent="-111125"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Be a contributing member of their community</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Text Box 3"/>
          <p:cNvSpPr txBox="1">
            <a:spLocks noChangeArrowheads="1"/>
          </p:cNvSpPr>
          <p:nvPr/>
        </p:nvSpPr>
        <p:spPr bwMode="auto">
          <a:xfrm>
            <a:off x="381000" y="2239710"/>
            <a:ext cx="3614737" cy="4011613"/>
          </a:xfrm>
          <a:prstGeom prst="rect">
            <a:avLst/>
          </a:prstGeom>
          <a:solidFill>
            <a:srgbClr val="FBD4B4"/>
          </a:solidFill>
          <a:ln w="9525">
            <a:solidFill>
              <a:srgbClr val="BFBFBF"/>
            </a:solidFill>
            <a:miter lim="800000"/>
            <a:headEnd/>
            <a:tailEnd/>
          </a:ln>
          <a:effectLst>
            <a:outerShdw dist="38100" dir="2700000" algn="tl" rotWithShape="0">
              <a:srgbClr val="000000">
                <a:alpha val="39999"/>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3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rPr>
              <a:t>Important 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Calibri" panose="020F0502020204030204" pitchFamily="34" charset="0"/>
              </a:rPr>
              <a:t>…are those things in life which help us to be satisfied, content, comforted, fulfilled, and happy. They include: </a:t>
            </a: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People to be with/ relationships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Status and control</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do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Places to go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Rituals or routines</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Rhythm or pace of life </a:t>
            </a:r>
          </a:p>
          <a:p>
            <a:pPr marL="0" marR="0" lvl="0" indent="0" algn="l" defTabSz="914400" rtl="0" eaLnBrk="0" fontAlgn="base" latinLnBrk="0" hangingPunct="0">
              <a:lnSpc>
                <a:spcPct val="100000"/>
              </a:lnSpc>
              <a:spcBef>
                <a:spcPct val="0"/>
              </a:spcBef>
              <a:spcAft>
                <a:spcPct val="0"/>
              </a:spcAft>
              <a:buClr>
                <a:srgbClr val="8496B0"/>
              </a:buClr>
              <a:buSzTx/>
              <a:buFont typeface="Wingdings" panose="05000000000000000000" pitchFamily="2" charset="2"/>
              <a:buChar char="§"/>
              <a:tabLst/>
            </a:pPr>
            <a:r>
              <a:rPr kumimoji="0" lang="en-US" altLang="en-US" sz="1600" b="0" i="0" u="none" strike="noStrike" cap="none" normalizeH="0" baseline="0" dirty="0">
                <a:ln>
                  <a:noFill/>
                </a:ln>
                <a:solidFill>
                  <a:schemeClr val="tx1"/>
                </a:solidFill>
                <a:effectLst/>
                <a:latin typeface="Calibri" panose="020F0502020204030204" pitchFamily="34" charset="0"/>
              </a:rPr>
              <a:t>Things to have</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950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46" y="1339334"/>
            <a:ext cx="88392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Thinking</a:t>
            </a:r>
          </a:p>
        </p:txBody>
      </p:sp>
      <p:sp>
        <p:nvSpPr>
          <p:cNvPr id="3" name="Rectangle 2"/>
          <p:cNvSpPr/>
          <p:nvPr/>
        </p:nvSpPr>
        <p:spPr>
          <a:xfrm>
            <a:off x="381000" y="2057400"/>
            <a:ext cx="4876800" cy="5093702"/>
          </a:xfrm>
          <a:prstGeom prst="rect">
            <a:avLst/>
          </a:prstGeom>
        </p:spPr>
        <p:txBody>
          <a:bodyPr wrap="square">
            <a:spAutoFit/>
          </a:bodyPr>
          <a:lstStyle/>
          <a:p>
            <a:pPr marL="285750" indent="-285750">
              <a:lnSpc>
                <a:spcPct val="125000"/>
              </a:lnSpc>
              <a:buFont typeface="Arial" panose="020B0604020202020204" pitchFamily="34" charset="0"/>
              <a:buChar char="•"/>
            </a:pPr>
            <a:r>
              <a:rPr lang="en-US" sz="2600" dirty="0">
                <a:latin typeface="Calibri" panose="020F0502020204030204" pitchFamily="34" charset="0"/>
              </a:rPr>
              <a:t>see the person, not the disability</a:t>
            </a:r>
          </a:p>
          <a:p>
            <a:pPr marL="285750" indent="-285750">
              <a:lnSpc>
                <a:spcPct val="125000"/>
              </a:lnSpc>
              <a:buFont typeface="Arial" panose="020B0604020202020204" pitchFamily="34" charset="0"/>
              <a:buChar char="•"/>
            </a:pPr>
            <a:r>
              <a:rPr lang="en-US" sz="2600" dirty="0">
                <a:latin typeface="Calibri" panose="020F0502020204030204" pitchFamily="34" charset="0"/>
              </a:rPr>
              <a:t>listen to and respect the person’s choices and preferences</a:t>
            </a:r>
          </a:p>
          <a:p>
            <a:pPr marL="285750" indent="-285750">
              <a:lnSpc>
                <a:spcPct val="125000"/>
              </a:lnSpc>
              <a:buFont typeface="Arial" panose="020B0604020202020204" pitchFamily="34" charset="0"/>
              <a:buChar char="•"/>
            </a:pPr>
            <a:r>
              <a:rPr lang="en-US" sz="2600" dirty="0">
                <a:latin typeface="Calibri" panose="020F0502020204030204" pitchFamily="34" charset="0"/>
              </a:rPr>
              <a:t>balance what’s important TO someone with what’s important FOR them</a:t>
            </a:r>
          </a:p>
          <a:p>
            <a:pPr marL="285750" indent="-285750">
              <a:lnSpc>
                <a:spcPct val="125000"/>
              </a:lnSpc>
              <a:buFont typeface="Arial" panose="020B0604020202020204" pitchFamily="34" charset="0"/>
              <a:buChar char="•"/>
            </a:pPr>
            <a:r>
              <a:rPr lang="en-US" sz="2600" dirty="0">
                <a:latin typeface="Calibri" panose="020F0502020204030204" pitchFamily="34" charset="0"/>
              </a:rPr>
              <a:t>record what’s learned to improve the support provided</a:t>
            </a:r>
          </a:p>
          <a:p>
            <a:pPr>
              <a:lnSpc>
                <a:spcPct val="125000"/>
              </a:lnSpc>
            </a:pPr>
            <a:r>
              <a:rPr lang="en-US" sz="2600" dirty="0">
                <a:latin typeface="Calibri" panose="020F0502020204030204" pitchFamily="34" charset="0"/>
              </a:rPr>
              <a:t> </a:t>
            </a:r>
          </a:p>
        </p:txBody>
      </p:sp>
      <p:sp>
        <p:nvSpPr>
          <p:cNvPr id="4" name="Rectangle 3"/>
          <p:cNvSpPr/>
          <p:nvPr/>
        </p:nvSpPr>
        <p:spPr>
          <a:xfrm>
            <a:off x="6644312" y="695216"/>
            <a:ext cx="2427781" cy="461665"/>
          </a:xfrm>
          <a:prstGeom prst="rect">
            <a:avLst/>
          </a:prstGeom>
        </p:spPr>
        <p:txBody>
          <a:bodyPr wrap="none">
            <a:spAutoFit/>
          </a:bodyPr>
          <a:lstStyle/>
          <a:p>
            <a:r>
              <a:rPr lang="en-US" sz="2400" dirty="0">
                <a:solidFill>
                  <a:schemeClr val="bg1"/>
                </a:solidFill>
                <a:latin typeface="Calibri" panose="020F0502020204030204" pitchFamily="34" charset="0"/>
              </a:rPr>
              <a:t>Section I: Values…</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482" r="21960"/>
          <a:stretch/>
        </p:blipFill>
        <p:spPr bwMode="auto">
          <a:xfrm>
            <a:off x="6172200" y="2819400"/>
            <a:ext cx="2133601" cy="270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85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a:t>
            </a:r>
          </a:p>
        </p:txBody>
      </p:sp>
      <p:sp>
        <p:nvSpPr>
          <p:cNvPr id="4" name="Rectangle 3"/>
          <p:cNvSpPr/>
          <p:nvPr/>
        </p:nvSpPr>
        <p:spPr>
          <a:xfrm>
            <a:off x="32857" y="1880175"/>
            <a:ext cx="5029200"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honor people’s rituals and routines</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backgrounds and cultures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talking for oneself </a:t>
            </a:r>
          </a:p>
          <a:p>
            <a:pPr marL="627063" indent="-339725">
              <a:lnSpc>
                <a:spcPct val="125000"/>
              </a:lnSpc>
              <a:buFont typeface="Arial" panose="020B0604020202020204" pitchFamily="34" charset="0"/>
              <a:buChar char="•"/>
            </a:pPr>
            <a:r>
              <a:rPr lang="en-US" sz="2600" dirty="0">
                <a:latin typeface="Calibri" panose="020F0502020204030204" pitchFamily="34" charset="0"/>
              </a:rPr>
              <a:t>ask permission when supporting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845" y="2895600"/>
            <a:ext cx="365760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742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199"/>
            <a:ext cx="9144000" cy="9906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Rectangle 1"/>
          <p:cNvSpPr/>
          <p:nvPr/>
        </p:nvSpPr>
        <p:spPr>
          <a:xfrm>
            <a:off x="-48858" y="1524000"/>
            <a:ext cx="9144000" cy="584775"/>
          </a:xfrm>
          <a:prstGeom prst="rect">
            <a:avLst/>
          </a:prstGeom>
        </p:spPr>
        <p:txBody>
          <a:bodyPr wrap="square">
            <a:spAutoFit/>
          </a:bodyPr>
          <a:lstStyle/>
          <a:p>
            <a:pPr algn="ctr"/>
            <a:r>
              <a:rPr lang="en-US" sz="3200" dirty="0">
                <a:latin typeface="Calibri" panose="020F0502020204030204" pitchFamily="34" charset="0"/>
              </a:rPr>
              <a:t>DSP Orientation Manual Sections</a:t>
            </a:r>
          </a:p>
        </p:txBody>
      </p:sp>
      <p:sp>
        <p:nvSpPr>
          <p:cNvPr id="3" name="TextBox 2"/>
          <p:cNvSpPr txBox="1"/>
          <p:nvPr/>
        </p:nvSpPr>
        <p:spPr>
          <a:xfrm>
            <a:off x="457200" y="2514600"/>
            <a:ext cx="8382000" cy="3737626"/>
          </a:xfrm>
          <a:prstGeom prst="rect">
            <a:avLst/>
          </a:prstGeom>
          <a:noFill/>
        </p:spPr>
        <p:txBody>
          <a:bodyPr wrap="square" rtlCol="0">
            <a:spAutoFit/>
          </a:bodyPr>
          <a:lstStyle/>
          <a:p>
            <a:pPr marL="571500" indent="-571500">
              <a:lnSpc>
                <a:spcPct val="135000"/>
              </a:lnSpc>
              <a:buFont typeface="+mj-lt"/>
              <a:buAutoNum type="romanUcPeriod"/>
            </a:pPr>
            <a:r>
              <a:rPr lang="en-US" sz="2600" dirty="0">
                <a:latin typeface="Calibri" panose="020F0502020204030204" pitchFamily="34" charset="0"/>
              </a:rPr>
              <a:t>The Values that Support Life in the Community</a:t>
            </a:r>
          </a:p>
          <a:p>
            <a:pPr marL="571500" indent="-571500">
              <a:lnSpc>
                <a:spcPct val="135000"/>
              </a:lnSpc>
              <a:buFont typeface="+mj-lt"/>
              <a:buAutoNum type="romanUcPeriod"/>
            </a:pPr>
            <a:r>
              <a:rPr lang="en-US" sz="2600" dirty="0">
                <a:latin typeface="Calibri" panose="020F0502020204030204" pitchFamily="34" charset="0"/>
              </a:rPr>
              <a:t>Introduction to Developmental Disabilities</a:t>
            </a:r>
          </a:p>
          <a:p>
            <a:pPr marL="571500" indent="-571500">
              <a:lnSpc>
                <a:spcPct val="135000"/>
              </a:lnSpc>
              <a:buFont typeface="+mj-lt"/>
              <a:buAutoNum type="romanUcPeriod"/>
            </a:pPr>
            <a:r>
              <a:rPr lang="en-US" sz="2600" dirty="0">
                <a:latin typeface="Calibri" panose="020F0502020204030204" pitchFamily="34" charset="0"/>
              </a:rPr>
              <a:t>Waivers for People with Developmental Disabilities</a:t>
            </a:r>
          </a:p>
          <a:p>
            <a:pPr marL="571500" indent="-571500">
              <a:lnSpc>
                <a:spcPct val="135000"/>
              </a:lnSpc>
              <a:buFont typeface="+mj-lt"/>
              <a:buAutoNum type="romanUcPeriod"/>
            </a:pPr>
            <a:r>
              <a:rPr lang="en-US" sz="2600" dirty="0">
                <a:latin typeface="Calibri" panose="020F0502020204030204" pitchFamily="34" charset="0"/>
              </a:rPr>
              <a:t>Communication</a:t>
            </a:r>
          </a:p>
          <a:p>
            <a:pPr marL="571500" indent="-571500">
              <a:lnSpc>
                <a:spcPct val="135000"/>
              </a:lnSpc>
              <a:buFont typeface="+mj-lt"/>
              <a:buAutoNum type="romanUcPeriod"/>
            </a:pPr>
            <a:r>
              <a:rPr lang="en-US" sz="2600" dirty="0">
                <a:latin typeface="Calibri" panose="020F0502020204030204" pitchFamily="34" charset="0"/>
              </a:rPr>
              <a:t>Positive Behavior Supports</a:t>
            </a:r>
          </a:p>
          <a:p>
            <a:pPr marL="571500" indent="-571500">
              <a:lnSpc>
                <a:spcPct val="135000"/>
              </a:lnSpc>
              <a:buFont typeface="+mj-lt"/>
              <a:buAutoNum type="romanUcPeriod"/>
            </a:pPr>
            <a:r>
              <a:rPr lang="en-US" sz="2600" dirty="0">
                <a:latin typeface="Calibri" panose="020F0502020204030204" pitchFamily="34" charset="0"/>
              </a:rPr>
              <a:t>Health and Safety</a:t>
            </a:r>
          </a:p>
          <a:p>
            <a:pPr marL="571500" indent="-571500">
              <a:lnSpc>
                <a:spcPct val="110000"/>
              </a:lnSpc>
              <a:buFont typeface="+mj-lt"/>
              <a:buAutoNum type="romanUcPeriod"/>
            </a:pPr>
            <a:endParaRPr lang="en-US" sz="2600" dirty="0">
              <a:latin typeface="Calibri" panose="020F0502020204030204" pitchFamily="34" charset="0"/>
            </a:endParaRPr>
          </a:p>
        </p:txBody>
      </p:sp>
    </p:spTree>
    <p:extLst>
      <p:ext uri="{BB962C8B-B14F-4D97-AF65-F5344CB8AC3E}">
        <p14:creationId xmlns:p14="http://schemas.microsoft.com/office/powerpoint/2010/main" val="1036262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249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5137"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Respect and Language</a:t>
            </a:r>
          </a:p>
        </p:txBody>
      </p:sp>
      <p:sp>
        <p:nvSpPr>
          <p:cNvPr id="4" name="Rectangle 3"/>
          <p:cNvSpPr/>
          <p:nvPr/>
        </p:nvSpPr>
        <p:spPr>
          <a:xfrm>
            <a:off x="32856" y="1880175"/>
            <a:ext cx="5758343" cy="3593291"/>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use person first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use everyday language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their tone of voice</a:t>
            </a:r>
          </a:p>
          <a:p>
            <a:pPr marL="627063" indent="-339725">
              <a:lnSpc>
                <a:spcPct val="125000"/>
              </a:lnSpc>
              <a:buFont typeface="Arial" panose="020B0604020202020204" pitchFamily="34" charset="0"/>
              <a:buChar char="•"/>
            </a:pPr>
            <a:r>
              <a:rPr lang="en-US" sz="2600" dirty="0">
                <a:latin typeface="Calibri" panose="020F0502020204030204" pitchFamily="34" charset="0"/>
              </a:rPr>
              <a:t>don’t use jargon and labels</a:t>
            </a:r>
          </a:p>
          <a:p>
            <a:pPr marL="627063" indent="-339725">
              <a:lnSpc>
                <a:spcPct val="125000"/>
              </a:lnSpc>
              <a:buFont typeface="Arial" panose="020B0604020202020204" pitchFamily="34" charset="0"/>
              <a:buChar char="•"/>
            </a:pPr>
            <a:r>
              <a:rPr lang="en-US" sz="2600" dirty="0">
                <a:latin typeface="Calibri" panose="020F0502020204030204" pitchFamily="34" charset="0"/>
              </a:rPr>
              <a:t>remember that their attitudes and interactions influence others</a:t>
            </a:r>
          </a:p>
        </p:txBody>
      </p:sp>
      <p:pic>
        <p:nvPicPr>
          <p:cNvPr id="2050" name="Picture 2" descr="http://www.didistutter.org/uploads/2/3/8/5/23858598/7416766_ori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819400"/>
            <a:ext cx="3093718"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12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3564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Person-Centered Planning</a:t>
            </a:r>
          </a:p>
        </p:txBody>
      </p:sp>
      <p:sp>
        <p:nvSpPr>
          <p:cNvPr id="4" name="Rectangle 3"/>
          <p:cNvSpPr/>
          <p:nvPr/>
        </p:nvSpPr>
        <p:spPr>
          <a:xfrm>
            <a:off x="240586" y="2018872"/>
            <a:ext cx="8562575" cy="3093154"/>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801688" indent="-401638">
              <a:lnSpc>
                <a:spcPct val="125000"/>
              </a:lnSpc>
              <a:buFont typeface="Arial" panose="020B0604020202020204" pitchFamily="34" charset="0"/>
              <a:buChar char="•"/>
            </a:pPr>
            <a:r>
              <a:rPr lang="en-US" sz="2600" dirty="0">
                <a:latin typeface="Calibri" panose="020F0502020204030204" pitchFamily="34" charset="0"/>
              </a:rPr>
              <a:t>plan WITH the person using a team approach </a:t>
            </a:r>
          </a:p>
          <a:p>
            <a:pPr marL="801688" indent="-401638">
              <a:lnSpc>
                <a:spcPct val="125000"/>
              </a:lnSpc>
              <a:buFont typeface="Arial" panose="020B0604020202020204" pitchFamily="34" charset="0"/>
              <a:buChar char="•"/>
            </a:pPr>
            <a:r>
              <a:rPr lang="en-US" sz="2600" dirty="0">
                <a:latin typeface="Calibri" panose="020F0502020204030204" pitchFamily="34" charset="0"/>
              </a:rPr>
              <a:t>listen and contribute</a:t>
            </a:r>
          </a:p>
          <a:p>
            <a:pPr marL="801688" indent="-401638">
              <a:lnSpc>
                <a:spcPct val="125000"/>
              </a:lnSpc>
              <a:buFont typeface="Arial" panose="020B0604020202020204" pitchFamily="34" charset="0"/>
              <a:buChar char="•"/>
            </a:pPr>
            <a:r>
              <a:rPr lang="en-US" sz="2600" dirty="0">
                <a:latin typeface="Calibri" panose="020F0502020204030204" pitchFamily="34" charset="0"/>
              </a:rPr>
              <a:t>continue listening and learning to improve the supports and the person’s plan </a:t>
            </a:r>
          </a:p>
          <a:p>
            <a:pPr>
              <a:lnSpc>
                <a:spcPct val="125000"/>
              </a:lnSpc>
            </a:pPr>
            <a:r>
              <a:rPr lang="en-US" sz="2600" dirty="0">
                <a:latin typeface="Calibri" panose="020F0502020204030204" pitchFamily="34" charset="0"/>
              </a:rPr>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3"/>
          <a:stretch/>
        </p:blipFill>
        <p:spPr bwMode="auto">
          <a:xfrm>
            <a:off x="2362200" y="4591603"/>
            <a:ext cx="4800600" cy="20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67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8826"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415862"/>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Dignity of Risk</a:t>
            </a:r>
          </a:p>
        </p:txBody>
      </p:sp>
      <p:sp>
        <p:nvSpPr>
          <p:cNvPr id="4" name="Rectangle 3"/>
          <p:cNvSpPr/>
          <p:nvPr/>
        </p:nvSpPr>
        <p:spPr>
          <a:xfrm>
            <a:off x="267128" y="2286000"/>
            <a:ext cx="8738007" cy="2593018"/>
          </a:xfrm>
          <a:prstGeom prst="rect">
            <a:avLst/>
          </a:prstGeom>
        </p:spPr>
        <p:txBody>
          <a:bodyPr wrap="square">
            <a:spAutoFit/>
          </a:bodyPr>
          <a:lstStyle/>
          <a:p>
            <a:pPr>
              <a:lnSpc>
                <a:spcPct val="125000"/>
              </a:lnSpc>
            </a:pPr>
            <a:r>
              <a:rPr lang="en-US" sz="2600" dirty="0">
                <a:latin typeface="Calibri" panose="020F0502020204030204" pitchFamily="34" charset="0"/>
              </a:rPr>
              <a:t>DSPs need to be able to:</a:t>
            </a:r>
          </a:p>
          <a:p>
            <a:pPr marL="739775" indent="-339725">
              <a:lnSpc>
                <a:spcPct val="125000"/>
              </a:lnSpc>
              <a:buFont typeface="Arial" panose="020B0604020202020204" pitchFamily="34" charset="0"/>
              <a:buChar char="•"/>
            </a:pPr>
            <a:r>
              <a:rPr lang="en-US" sz="2600" dirty="0">
                <a:latin typeface="Calibri" panose="020F0502020204030204" pitchFamily="34" charset="0"/>
              </a:rPr>
              <a:t>assure typical experiences in life</a:t>
            </a:r>
          </a:p>
          <a:p>
            <a:pPr marL="739775" indent="-339725">
              <a:lnSpc>
                <a:spcPct val="125000"/>
              </a:lnSpc>
              <a:buFont typeface="Arial" panose="020B0604020202020204" pitchFamily="34" charset="0"/>
              <a:buChar char="•"/>
            </a:pPr>
            <a:r>
              <a:rPr lang="en-US" sz="2600" dirty="0">
                <a:latin typeface="Calibri" panose="020F0502020204030204" pitchFamily="34" charset="0"/>
              </a:rPr>
              <a:t>support informed decisions</a:t>
            </a:r>
          </a:p>
          <a:p>
            <a:pPr marL="739775" indent="-339725">
              <a:lnSpc>
                <a:spcPct val="125000"/>
              </a:lnSpc>
              <a:buFont typeface="Arial" panose="020B0604020202020204" pitchFamily="34" charset="0"/>
              <a:buChar char="•"/>
            </a:pPr>
            <a:r>
              <a:rPr lang="en-US" sz="2600" dirty="0">
                <a:latin typeface="Calibri" panose="020F0502020204030204" pitchFamily="34" charset="0"/>
              </a:rPr>
              <a:t>understand your role</a:t>
            </a:r>
          </a:p>
          <a:p>
            <a:pPr marL="739775" indent="-339725">
              <a:lnSpc>
                <a:spcPct val="125000"/>
              </a:lnSpc>
              <a:buFont typeface="Arial" panose="020B0604020202020204" pitchFamily="34" charset="0"/>
              <a:buChar char="•"/>
            </a:pPr>
            <a:r>
              <a:rPr lang="en-US" sz="2600" dirty="0">
                <a:latin typeface="Calibri" panose="020F0502020204030204" pitchFamily="34" charset="0"/>
              </a:rPr>
              <a:t>safely support risk</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78225"/>
            <a:ext cx="2895600" cy="433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94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987" y="1256208"/>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49189" y="1880175"/>
            <a:ext cx="5147311"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support people to be involved in their community</a:t>
            </a:r>
          </a:p>
          <a:p>
            <a:pPr marL="627063" indent="-287338">
              <a:lnSpc>
                <a:spcPct val="125000"/>
              </a:lnSpc>
              <a:buFont typeface="Arial" panose="020B0604020202020204" pitchFamily="34" charset="0"/>
              <a:buChar char="•"/>
            </a:pPr>
            <a:r>
              <a:rPr lang="en-US" sz="2600" dirty="0">
                <a:latin typeface="Calibri" panose="020F0502020204030204" pitchFamily="34" charset="0"/>
              </a:rPr>
              <a:t>encourage independence and participation </a:t>
            </a:r>
          </a:p>
          <a:p>
            <a:pPr marL="627063" indent="-287338">
              <a:lnSpc>
                <a:spcPct val="125000"/>
              </a:lnSpc>
              <a:buFont typeface="Arial" panose="020B0604020202020204" pitchFamily="34" charset="0"/>
              <a:buChar char="•"/>
            </a:pPr>
            <a:r>
              <a:rPr lang="en-US" sz="2600" dirty="0">
                <a:latin typeface="Calibri" panose="020F0502020204030204" pitchFamily="34" charset="0"/>
              </a:rPr>
              <a:t>find community opportunities and resources  for the person to  connect with friends, neighbors and other community members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299" y="31242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05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5435"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4677" y="1232256"/>
            <a:ext cx="899321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Community Connections</a:t>
            </a:r>
          </a:p>
        </p:txBody>
      </p:sp>
      <p:sp>
        <p:nvSpPr>
          <p:cNvPr id="4" name="Rectangle 3"/>
          <p:cNvSpPr/>
          <p:nvPr/>
        </p:nvSpPr>
        <p:spPr>
          <a:xfrm>
            <a:off x="223191" y="1752600"/>
            <a:ext cx="8732040" cy="4939814"/>
          </a:xfrm>
          <a:prstGeom prst="rect">
            <a:avLst/>
          </a:prstGeom>
        </p:spPr>
        <p:txBody>
          <a:bodyPr wrap="square">
            <a:spAutoFit/>
          </a:bodyPr>
          <a:lstStyle/>
          <a:p>
            <a:r>
              <a:rPr lang="en-US" sz="2100" b="1" i="1" dirty="0"/>
              <a:t>Community presence</a:t>
            </a:r>
            <a:r>
              <a:rPr lang="en-US" sz="2100" dirty="0"/>
              <a:t> may include doing things in the community on a regular basis and being recognized by others who attend, but not really interacting with others. If a person is not there, they are not missed.</a:t>
            </a:r>
          </a:p>
          <a:p>
            <a:r>
              <a:rPr lang="en-US" sz="2100" dirty="0"/>
              <a:t> </a:t>
            </a:r>
          </a:p>
          <a:p>
            <a:r>
              <a:rPr lang="en-US" sz="2100" b="1" i="1" dirty="0"/>
              <a:t>Community participation</a:t>
            </a:r>
            <a:r>
              <a:rPr lang="en-US" sz="2100" dirty="0"/>
              <a:t> may include doing things in the community on a regular basis, knowing several people by name and having conversations with them about personal lives. The person does things at the event that others depend on and they would be missed if they were not there on a particular day. </a:t>
            </a:r>
          </a:p>
          <a:p>
            <a:r>
              <a:rPr lang="en-US" sz="2100" dirty="0"/>
              <a:t> </a:t>
            </a:r>
          </a:p>
          <a:p>
            <a:r>
              <a:rPr lang="en-US" sz="2100" b="1" i="1" dirty="0"/>
              <a:t>Community connection</a:t>
            </a:r>
            <a:r>
              <a:rPr lang="en-US" sz="2100" dirty="0"/>
              <a:t> may include a person being included in social gatherings outside of the primary connection, others recognizing and appreciating their contributions, and forming friendships that extend beyond the reason they are gathered. When a person is not there they are missed and people ask about them.</a:t>
            </a:r>
          </a:p>
        </p:txBody>
      </p:sp>
    </p:spTree>
    <p:extLst>
      <p:ext uri="{BB962C8B-B14F-4D97-AF65-F5344CB8AC3E}">
        <p14:creationId xmlns:p14="http://schemas.microsoft.com/office/powerpoint/2010/main" val="2068022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1053" y="72604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 y="1371600"/>
            <a:ext cx="904280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Natural Supports</a:t>
            </a:r>
          </a:p>
        </p:txBody>
      </p:sp>
      <p:sp>
        <p:nvSpPr>
          <p:cNvPr id="4" name="Rectangle 3"/>
          <p:cNvSpPr/>
          <p:nvPr/>
        </p:nvSpPr>
        <p:spPr>
          <a:xfrm>
            <a:off x="232923" y="2286000"/>
            <a:ext cx="4567677"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27063" indent="-339725">
              <a:lnSpc>
                <a:spcPct val="125000"/>
              </a:lnSpc>
              <a:buFont typeface="Arial" panose="020B0604020202020204" pitchFamily="34" charset="0"/>
              <a:buChar char="•"/>
            </a:pPr>
            <a:r>
              <a:rPr lang="en-US" sz="2600" dirty="0">
                <a:latin typeface="Calibri" panose="020F0502020204030204" pitchFamily="34" charset="0"/>
              </a:rPr>
              <a:t>learn who people want to be around</a:t>
            </a:r>
          </a:p>
          <a:p>
            <a:pPr marL="627063" indent="-339725">
              <a:lnSpc>
                <a:spcPct val="125000"/>
              </a:lnSpc>
              <a:buFont typeface="Arial" panose="020B0604020202020204" pitchFamily="34" charset="0"/>
              <a:buChar char="•"/>
            </a:pPr>
            <a:r>
              <a:rPr lang="en-US" sz="2600" dirty="0">
                <a:latin typeface="Calibri" panose="020F0502020204030204" pitchFamily="34" charset="0"/>
              </a:rPr>
              <a:t>connect people by interest not disabilities </a:t>
            </a:r>
          </a:p>
          <a:p>
            <a:pPr marL="627063" indent="-339725">
              <a:lnSpc>
                <a:spcPct val="125000"/>
              </a:lnSpc>
              <a:buFont typeface="Arial" panose="020B0604020202020204" pitchFamily="34" charset="0"/>
              <a:buChar char="•"/>
            </a:pPr>
            <a:r>
              <a:rPr lang="en-US" sz="2600" dirty="0">
                <a:latin typeface="Calibri" panose="020F0502020204030204" pitchFamily="34" charset="0"/>
              </a:rPr>
              <a:t>help locate and nurture unpaid relationships</a:t>
            </a:r>
          </a:p>
          <a:p>
            <a:pPr>
              <a:lnSpc>
                <a:spcPct val="125000"/>
              </a:lnSpc>
            </a:pPr>
            <a:endParaRPr lang="en-US" sz="2600" dirty="0">
              <a:latin typeface="Calibri" panose="020F050202020403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379" y="2667000"/>
            <a:ext cx="43236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3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19990"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372960"/>
            <a:ext cx="914400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Work</a:t>
            </a:r>
          </a:p>
        </p:txBody>
      </p:sp>
      <p:sp>
        <p:nvSpPr>
          <p:cNvPr id="4" name="Rectangle 3"/>
          <p:cNvSpPr/>
          <p:nvPr/>
        </p:nvSpPr>
        <p:spPr>
          <a:xfrm>
            <a:off x="382984" y="1991141"/>
            <a:ext cx="4176016" cy="4093428"/>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talk to people about work</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the benefits of work</a:t>
            </a:r>
          </a:p>
          <a:p>
            <a:pPr marL="627063" indent="-339725">
              <a:lnSpc>
                <a:spcPct val="125000"/>
              </a:lnSpc>
              <a:buFont typeface="Arial" panose="020B0604020202020204" pitchFamily="34" charset="0"/>
              <a:buChar char="•"/>
            </a:pPr>
            <a:r>
              <a:rPr lang="en-US" sz="2600" dirty="0">
                <a:latin typeface="Calibri" panose="020F0502020204030204" pitchFamily="34" charset="0"/>
              </a:rPr>
              <a:t>focus on Employment First!</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90800"/>
            <a:ext cx="31242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2613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4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2569" y="1369605"/>
            <a:ext cx="9141431"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Alternatives to Isolating Programs</a:t>
            </a:r>
          </a:p>
        </p:txBody>
      </p:sp>
      <p:sp>
        <p:nvSpPr>
          <p:cNvPr id="5" name="Rectangle 4"/>
          <p:cNvSpPr/>
          <p:nvPr/>
        </p:nvSpPr>
        <p:spPr>
          <a:xfrm>
            <a:off x="364733" y="2234403"/>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should be able to: </a:t>
            </a:r>
          </a:p>
          <a:p>
            <a:pPr marL="688975" indent="-349250">
              <a:lnSpc>
                <a:spcPct val="125000"/>
              </a:lnSpc>
              <a:buFont typeface="Arial" panose="020B0604020202020204" pitchFamily="34" charset="0"/>
              <a:buChar char="•"/>
            </a:pPr>
            <a:r>
              <a:rPr lang="en-US" sz="2600" dirty="0">
                <a:latin typeface="Calibri" panose="020F0502020204030204" pitchFamily="34" charset="0"/>
              </a:rPr>
              <a:t>focus on community, avoiding separation or special groups</a:t>
            </a:r>
          </a:p>
          <a:p>
            <a:pPr marL="688975" indent="-349250">
              <a:lnSpc>
                <a:spcPct val="125000"/>
              </a:lnSpc>
              <a:buFont typeface="Arial" panose="020B0604020202020204" pitchFamily="34" charset="0"/>
              <a:buChar char="•"/>
            </a:pPr>
            <a:r>
              <a:rPr lang="en-US" sz="2600" dirty="0">
                <a:latin typeface="Calibri" panose="020F0502020204030204" pitchFamily="34" charset="0"/>
              </a:rPr>
              <a:t>support the person’s ability to contribute</a:t>
            </a:r>
          </a:p>
          <a:p>
            <a:pPr marL="688975" indent="-349250">
              <a:lnSpc>
                <a:spcPct val="125000"/>
              </a:lnSpc>
              <a:buFont typeface="Arial" panose="020B0604020202020204" pitchFamily="34" charset="0"/>
              <a:buChar char="•"/>
            </a:pPr>
            <a:r>
              <a:rPr lang="en-US" sz="2600" dirty="0">
                <a:latin typeface="Calibri" panose="020F0502020204030204" pitchFamily="34" charset="0"/>
              </a:rPr>
              <a:t>encourage finding meaningful work</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524" t="7926" r="6127"/>
          <a:stretch/>
        </p:blipFill>
        <p:spPr>
          <a:xfrm>
            <a:off x="4829361" y="2882488"/>
            <a:ext cx="3857440" cy="2800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52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8"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Choice &amp; Decision Making</a:t>
            </a:r>
          </a:p>
        </p:txBody>
      </p:sp>
      <p:sp>
        <p:nvSpPr>
          <p:cNvPr id="3" name="Rectangle 2"/>
          <p:cNvSpPr/>
          <p:nvPr/>
        </p:nvSpPr>
        <p:spPr>
          <a:xfrm>
            <a:off x="6596851"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4" name="Rectangle 3"/>
          <p:cNvSpPr/>
          <p:nvPr/>
        </p:nvSpPr>
        <p:spPr>
          <a:xfrm>
            <a:off x="304800" y="2209800"/>
            <a:ext cx="4114800" cy="3593291"/>
          </a:xfrm>
          <a:prstGeom prst="rect">
            <a:avLst/>
          </a:prstGeom>
        </p:spPr>
        <p:txBody>
          <a:bodyPr wrap="square">
            <a:spAutoFit/>
          </a:bodyPr>
          <a:lstStyle/>
          <a:p>
            <a:pPr>
              <a:lnSpc>
                <a:spcPct val="125000"/>
              </a:lnSpc>
            </a:pPr>
            <a:r>
              <a:rPr lang="en-US" sz="2600" dirty="0">
                <a:latin typeface="Calibri" panose="020F0502020204030204" pitchFamily="34" charset="0"/>
              </a:rPr>
              <a:t>DSPs … </a:t>
            </a:r>
          </a:p>
          <a:p>
            <a:pPr marL="627063" indent="-339725">
              <a:lnSpc>
                <a:spcPct val="125000"/>
              </a:lnSpc>
              <a:buFont typeface="Arial" panose="020B0604020202020204" pitchFamily="34" charset="0"/>
              <a:buChar char="•"/>
            </a:pPr>
            <a:r>
              <a:rPr lang="en-US" sz="2600" dirty="0">
                <a:latin typeface="Calibri" panose="020F0502020204030204" pitchFamily="34" charset="0"/>
              </a:rPr>
              <a:t>listen to preferences as choices</a:t>
            </a:r>
          </a:p>
          <a:p>
            <a:pPr marL="627063" indent="-339725">
              <a:lnSpc>
                <a:spcPct val="125000"/>
              </a:lnSpc>
              <a:buFont typeface="Arial" panose="020B0604020202020204" pitchFamily="34" charset="0"/>
              <a:buChar char="•"/>
            </a:pPr>
            <a:r>
              <a:rPr lang="en-US" sz="2600" dirty="0">
                <a:latin typeface="Calibri" panose="020F0502020204030204" pitchFamily="34" charset="0"/>
              </a:rPr>
              <a:t>encourage and honor choices big and small</a:t>
            </a:r>
          </a:p>
          <a:p>
            <a:pPr marL="627063" indent="-339725">
              <a:lnSpc>
                <a:spcPct val="125000"/>
              </a:lnSpc>
              <a:buFont typeface="Arial" panose="020B0604020202020204" pitchFamily="34" charset="0"/>
              <a:buChar char="•"/>
            </a:pPr>
            <a:r>
              <a:rPr lang="en-US" sz="2600" dirty="0">
                <a:latin typeface="Calibri" panose="020F0502020204030204" pitchFamily="34" charset="0"/>
              </a:rPr>
              <a:t>help the person consult with others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2210"/>
          <a:stretch/>
        </p:blipFill>
        <p:spPr>
          <a:xfrm>
            <a:off x="4563602" y="2949791"/>
            <a:ext cx="4013771" cy="2186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751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0274" y="1295400"/>
            <a:ext cx="9133726"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Individual Rights</a:t>
            </a:r>
          </a:p>
        </p:txBody>
      </p:sp>
      <p:sp>
        <p:nvSpPr>
          <p:cNvPr id="4" name="Rectangle 3"/>
          <p:cNvSpPr/>
          <p:nvPr/>
        </p:nvSpPr>
        <p:spPr>
          <a:xfrm>
            <a:off x="458285" y="1981200"/>
            <a:ext cx="4570915"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understand human rights policies and consult  with a supervisor when there are concerns</a:t>
            </a:r>
          </a:p>
          <a:p>
            <a:pPr marL="627063" indent="-339725">
              <a:lnSpc>
                <a:spcPct val="125000"/>
              </a:lnSpc>
              <a:buFont typeface="Arial" panose="020B0604020202020204" pitchFamily="34" charset="0"/>
              <a:buChar char="•"/>
            </a:pPr>
            <a:r>
              <a:rPr lang="en-US" sz="2600" dirty="0">
                <a:latin typeface="Calibri" panose="020F0502020204030204" pitchFamily="34" charset="0"/>
              </a:rPr>
              <a:t> report concerns of abuse or neglect</a:t>
            </a:r>
          </a:p>
          <a:p>
            <a:pPr marL="627063" indent="-339725">
              <a:lnSpc>
                <a:spcPct val="125000"/>
              </a:lnSpc>
              <a:buFont typeface="Arial" panose="020B0604020202020204" pitchFamily="34" charset="0"/>
              <a:buChar char="•"/>
            </a:pPr>
            <a:r>
              <a:rPr lang="en-US" sz="2600" dirty="0">
                <a:latin typeface="Calibri" panose="020F0502020204030204" pitchFamily="34" charset="0"/>
              </a:rPr>
              <a:t> include others in decisions involving risk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251" y="2133601"/>
            <a:ext cx="2689771"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99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381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 Values that Support Life in the Community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209800"/>
            <a:ext cx="3048000" cy="40614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70470" y="6172200"/>
            <a:ext cx="1295400" cy="369332"/>
          </a:xfrm>
          <a:prstGeom prst="rect">
            <a:avLst/>
          </a:prstGeom>
          <a:noFill/>
        </p:spPr>
        <p:txBody>
          <a:bodyPr wrap="square" rtlCol="0">
            <a:spAutoFit/>
          </a:bodyPr>
          <a:lstStyle/>
          <a:p>
            <a:pPr algn="r"/>
            <a:r>
              <a:rPr lang="en-US" dirty="0"/>
              <a:t>Slide 3</a:t>
            </a:r>
          </a:p>
        </p:txBody>
      </p:sp>
    </p:spTree>
    <p:extLst>
      <p:ext uri="{BB962C8B-B14F-4D97-AF65-F5344CB8AC3E}">
        <p14:creationId xmlns:p14="http://schemas.microsoft.com/office/powerpoint/2010/main" val="299761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50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11130" y="1309843"/>
            <a:ext cx="913287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Confidentiality</a:t>
            </a:r>
          </a:p>
        </p:txBody>
      </p:sp>
      <p:sp>
        <p:nvSpPr>
          <p:cNvPr id="4" name="Rectangle 3"/>
          <p:cNvSpPr/>
          <p:nvPr/>
        </p:nvSpPr>
        <p:spPr>
          <a:xfrm>
            <a:off x="457198" y="2209800"/>
            <a:ext cx="4572001"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401638">
              <a:lnSpc>
                <a:spcPct val="125000"/>
              </a:lnSpc>
              <a:buFont typeface="Arial" panose="020B0604020202020204" pitchFamily="34" charset="0"/>
              <a:buChar char="•"/>
            </a:pPr>
            <a:r>
              <a:rPr lang="en-US" sz="2600" dirty="0">
                <a:latin typeface="Calibri" panose="020F0502020204030204" pitchFamily="34" charset="0"/>
              </a:rPr>
              <a:t>are aware of privacy rights</a:t>
            </a:r>
          </a:p>
          <a:p>
            <a:pPr marL="627063" indent="-401638">
              <a:lnSpc>
                <a:spcPct val="125000"/>
              </a:lnSpc>
              <a:buFont typeface="Arial" panose="020B0604020202020204" pitchFamily="34" charset="0"/>
              <a:buChar char="•"/>
            </a:pPr>
            <a:r>
              <a:rPr lang="en-US" sz="2600" dirty="0">
                <a:latin typeface="Calibri" panose="020F0502020204030204" pitchFamily="34" charset="0"/>
              </a:rPr>
              <a:t>do not discuss individuals’ personal information without permission </a:t>
            </a:r>
          </a:p>
          <a:p>
            <a:pPr marL="627063" indent="-401638">
              <a:lnSpc>
                <a:spcPct val="125000"/>
              </a:lnSpc>
              <a:buFont typeface="Arial" panose="020B0604020202020204" pitchFamily="34" charset="0"/>
              <a:buChar char="•"/>
            </a:pPr>
            <a:r>
              <a:rPr lang="en-US" sz="2600" dirty="0">
                <a:latin typeface="Calibri" panose="020F0502020204030204" pitchFamily="34" charset="0"/>
              </a:rPr>
              <a:t>are sensitive to how individuals are introduced in the community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41" y="2666999"/>
            <a:ext cx="3344945" cy="2983691"/>
          </a:xfrm>
          <a:prstGeom prst="rect">
            <a:avLst/>
          </a:prstGeom>
        </p:spPr>
      </p:pic>
    </p:spTree>
    <p:extLst>
      <p:ext uri="{BB962C8B-B14F-4D97-AF65-F5344CB8AC3E}">
        <p14:creationId xmlns:p14="http://schemas.microsoft.com/office/powerpoint/2010/main" val="137922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 Introduction to Developmental Disabilities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507" y="2534778"/>
            <a:ext cx="2667000" cy="401116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805057" y="6176614"/>
            <a:ext cx="1066800" cy="369332"/>
          </a:xfrm>
          <a:prstGeom prst="rect">
            <a:avLst/>
          </a:prstGeom>
          <a:noFill/>
        </p:spPr>
        <p:txBody>
          <a:bodyPr wrap="square" rtlCol="0">
            <a:spAutoFit/>
          </a:bodyPr>
          <a:lstStyle/>
          <a:p>
            <a:pPr algn="r"/>
            <a:r>
              <a:rPr lang="en-US" dirty="0"/>
              <a:t>Slide 31</a:t>
            </a:r>
          </a:p>
        </p:txBody>
      </p:sp>
    </p:spTree>
    <p:extLst>
      <p:ext uri="{BB962C8B-B14F-4D97-AF65-F5344CB8AC3E}">
        <p14:creationId xmlns:p14="http://schemas.microsoft.com/office/powerpoint/2010/main" val="1985418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Section II: Introduction DD</a:t>
            </a:r>
          </a:p>
        </p:txBody>
      </p:sp>
      <p:sp>
        <p:nvSpPr>
          <p:cNvPr id="5" name="Rectangle 4"/>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6" name="Picture 2"/>
          <p:cNvPicPr>
            <a:picLocks noChangeAspect="1" noChangeArrowheads="1"/>
          </p:cNvPicPr>
          <p:nvPr/>
        </p:nvPicPr>
        <p:blipFill>
          <a:blip r:embed="rId3" cstate="print"/>
          <a:srcRect/>
          <a:stretch>
            <a:fillRect/>
          </a:stretch>
        </p:blipFill>
        <p:spPr bwMode="auto">
          <a:xfrm>
            <a:off x="381000" y="2133600"/>
            <a:ext cx="8282569" cy="3919537"/>
          </a:xfrm>
          <a:prstGeom prst="rect">
            <a:avLst/>
          </a:prstGeom>
          <a:noFill/>
          <a:ln w="9525">
            <a:noFill/>
            <a:miter lim="800000"/>
            <a:headEnd/>
            <a:tailEnd/>
          </a:ln>
        </p:spPr>
      </p:pic>
    </p:spTree>
    <p:extLst>
      <p:ext uri="{BB962C8B-B14F-4D97-AF65-F5344CB8AC3E}">
        <p14:creationId xmlns:p14="http://schemas.microsoft.com/office/powerpoint/2010/main" val="2489947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Defining Intellectual Disability</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154886" cy="4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4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0965"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5" name="Rectangle 4"/>
          <p:cNvSpPr/>
          <p:nvPr/>
        </p:nvSpPr>
        <p:spPr>
          <a:xfrm>
            <a:off x="0" y="131866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More about DD</a:t>
            </a:r>
          </a:p>
        </p:txBody>
      </p:sp>
      <p:sp>
        <p:nvSpPr>
          <p:cNvPr id="7" name="TextBox 6"/>
          <p:cNvSpPr txBox="1"/>
          <p:nvPr/>
        </p:nvSpPr>
        <p:spPr>
          <a:xfrm>
            <a:off x="1333500" y="2667000"/>
            <a:ext cx="6477000" cy="3539430"/>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Includes people with autism, cerebral palsy, and other mental or neurological conditions</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be only physical</a:t>
            </a:r>
          </a:p>
          <a:p>
            <a:pPr marL="457200" indent="-457200">
              <a:buClr>
                <a:schemeClr val="accent6">
                  <a:lumMod val="75000"/>
                </a:schemeClr>
              </a:buClr>
              <a:buFont typeface="Wingdings" panose="05000000000000000000" pitchFamily="2" charset="2"/>
              <a:buChar char="§"/>
            </a:pPr>
            <a:endParaRPr lang="en-US" sz="2800" dirty="0">
              <a:latin typeface="Calibri" panose="020F0502020204030204" pitchFamily="34" charset="0"/>
            </a:endParaRPr>
          </a:p>
          <a:p>
            <a:pPr marL="457200" indent="-457200">
              <a:buClr>
                <a:schemeClr val="accent6">
                  <a:lumMod val="75000"/>
                </a:schemeClr>
              </a:buClr>
              <a:buFont typeface="Wingdings" panose="05000000000000000000" pitchFamily="2" charset="2"/>
              <a:buChar char="§"/>
            </a:pPr>
            <a:r>
              <a:rPr lang="en-US" sz="2800" dirty="0">
                <a:latin typeface="Calibri" panose="020F0502020204030204" pitchFamily="34" charset="0"/>
              </a:rPr>
              <a:t>May or may not have an intellectual disability</a:t>
            </a:r>
          </a:p>
        </p:txBody>
      </p:sp>
    </p:spTree>
    <p:extLst>
      <p:ext uri="{BB962C8B-B14F-4D97-AF65-F5344CB8AC3E}">
        <p14:creationId xmlns:p14="http://schemas.microsoft.com/office/powerpoint/2010/main" val="1097355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5968" y="304800"/>
            <a:ext cx="2584746"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228599" y="1600200"/>
            <a:ext cx="8847277" cy="584775"/>
          </a:xfrm>
          <a:prstGeom prst="rect">
            <a:avLst/>
          </a:prstGeom>
        </p:spPr>
        <p:txBody>
          <a:bodyPr wrap="square">
            <a:spAutoFit/>
          </a:bodyPr>
          <a:lstStyle/>
          <a:p>
            <a:r>
              <a:rPr lang="en-US" sz="3200" dirty="0">
                <a:latin typeface="Calibri" panose="020F0502020204030204" pitchFamily="34" charset="0"/>
              </a:rPr>
              <a:t>Some causes of intellectual disability</a:t>
            </a:r>
          </a:p>
        </p:txBody>
      </p:sp>
      <p:sp>
        <p:nvSpPr>
          <p:cNvPr id="4" name="Rectangle 3"/>
          <p:cNvSpPr/>
          <p:nvPr/>
        </p:nvSpPr>
        <p:spPr>
          <a:xfrm>
            <a:off x="685800" y="2286000"/>
            <a:ext cx="4184725" cy="2785378"/>
          </a:xfrm>
          <a:prstGeom prst="rect">
            <a:avLst/>
          </a:prstGeom>
        </p:spPr>
        <p:txBody>
          <a:bodyPr wrap="square">
            <a:spAutoFit/>
          </a:bodyPr>
          <a:lstStyle/>
          <a:p>
            <a:pPr marL="285750" indent="-285750">
              <a:lnSpc>
                <a:spcPct val="125000"/>
              </a:lnSpc>
              <a:buFont typeface="Arial" panose="020B0604020202020204" pitchFamily="34" charset="0"/>
              <a:buChar char="•"/>
            </a:pPr>
            <a:r>
              <a:rPr lang="en-US" sz="2800" dirty="0">
                <a:latin typeface="Calibri" panose="020F0502020204030204" pitchFamily="34" charset="0"/>
              </a:rPr>
              <a:t>Genetics</a:t>
            </a:r>
          </a:p>
          <a:p>
            <a:pPr marL="285750" indent="-285750">
              <a:lnSpc>
                <a:spcPct val="125000"/>
              </a:lnSpc>
              <a:buFont typeface="Arial" panose="020B0604020202020204" pitchFamily="34" charset="0"/>
              <a:buChar char="•"/>
            </a:pPr>
            <a:r>
              <a:rPr lang="en-US" sz="2800" dirty="0">
                <a:latin typeface="Calibri" panose="020F0502020204030204" pitchFamily="34" charset="0"/>
              </a:rPr>
              <a:t>Other physical causes</a:t>
            </a:r>
          </a:p>
          <a:p>
            <a:pPr marL="285750" indent="-285750">
              <a:lnSpc>
                <a:spcPct val="125000"/>
              </a:lnSpc>
              <a:buFont typeface="Arial" panose="020B0604020202020204" pitchFamily="34" charset="0"/>
              <a:buChar char="•"/>
            </a:pPr>
            <a:r>
              <a:rPr lang="en-US" sz="2800" dirty="0">
                <a:latin typeface="Calibri" panose="020F0502020204030204" pitchFamily="34" charset="0"/>
              </a:rPr>
              <a:t>Social and environmental factors</a:t>
            </a:r>
          </a:p>
          <a:p>
            <a:pPr marL="285750" indent="-285750">
              <a:lnSpc>
                <a:spcPct val="125000"/>
              </a:lnSpc>
              <a:buFont typeface="Arial" panose="020B0604020202020204" pitchFamily="34" charset="0"/>
              <a:buChar char="•"/>
            </a:pPr>
            <a:r>
              <a:rPr lang="en-US" sz="2800" dirty="0">
                <a:latin typeface="Calibri" panose="020F0502020204030204" pitchFamily="34" charset="0"/>
              </a:rPr>
              <a:t>Unknown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895600"/>
            <a:ext cx="3619500" cy="241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78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53" t="6686" r="5281" b="13988"/>
          <a:stretch/>
        </p:blipFill>
        <p:spPr>
          <a:xfrm>
            <a:off x="5791200" y="1746891"/>
            <a:ext cx="1600200" cy="1459615"/>
          </a:xfrm>
          <a:prstGeom prst="rect">
            <a:avLst/>
          </a:prstGeom>
        </p:spPr>
      </p:pic>
      <p:sp>
        <p:nvSpPr>
          <p:cNvPr id="2" name="Rectangle 1"/>
          <p:cNvSpPr/>
          <p:nvPr/>
        </p:nvSpPr>
        <p:spPr>
          <a:xfrm>
            <a:off x="6443225" y="342468"/>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45400"/>
            <a:ext cx="5029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143000" y="3579623"/>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all alike and all require the same supports. </a:t>
            </a:r>
          </a:p>
        </p:txBody>
      </p:sp>
    </p:spTree>
    <p:extLst>
      <p:ext uri="{BB962C8B-B14F-4D97-AF65-F5344CB8AC3E}">
        <p14:creationId xmlns:p14="http://schemas.microsoft.com/office/powerpoint/2010/main" val="483845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36412"/>
            <a:ext cx="5791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3" name="Rectangle 2"/>
          <p:cNvSpPr/>
          <p:nvPr/>
        </p:nvSpPr>
        <p:spPr>
          <a:xfrm>
            <a:off x="1236792" y="3581400"/>
            <a:ext cx="6400800" cy="1323439"/>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are ill or sick. </a:t>
            </a:r>
          </a:p>
        </p:txBody>
      </p:sp>
      <p:sp>
        <p:nvSpPr>
          <p:cNvPr id="4" name="Rectangle 3"/>
          <p:cNvSpPr/>
          <p:nvPr/>
        </p:nvSpPr>
        <p:spPr>
          <a:xfrm>
            <a:off x="6522720"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1921316"/>
            <a:ext cx="1576205" cy="14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81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6" y="304800"/>
            <a:ext cx="2515817"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II: </a:t>
            </a:r>
          </a:p>
          <a:p>
            <a:pPr algn="r"/>
            <a:r>
              <a:rPr lang="en-US" sz="2400" dirty="0">
                <a:solidFill>
                  <a:schemeClr val="bg1"/>
                </a:solidFill>
                <a:latin typeface="Calibri" panose="020F0502020204030204" pitchFamily="34" charset="0"/>
              </a:rPr>
              <a:t>Introduction to DD</a:t>
            </a:r>
          </a:p>
        </p:txBody>
      </p:sp>
      <p:sp>
        <p:nvSpPr>
          <p:cNvPr id="3" name="Rectangle 2"/>
          <p:cNvSpPr/>
          <p:nvPr/>
        </p:nvSpPr>
        <p:spPr>
          <a:xfrm>
            <a:off x="228600" y="1522958"/>
            <a:ext cx="8077199" cy="584775"/>
          </a:xfrm>
          <a:prstGeom prst="rect">
            <a:avLst/>
          </a:prstGeom>
        </p:spPr>
        <p:txBody>
          <a:bodyPr wrap="square">
            <a:spAutoFit/>
          </a:bodyPr>
          <a:lstStyle/>
          <a:p>
            <a:r>
              <a:rPr lang="en-US" sz="3200" cap="small" dirty="0">
                <a:solidFill>
                  <a:schemeClr val="accent6">
                    <a:lumMod val="75000"/>
                  </a:schemeClr>
                </a:solidFill>
                <a:latin typeface="Calibri" panose="020F0502020204030204" pitchFamily="34" charset="0"/>
              </a:rPr>
              <a:t>Myths and Misconceptions</a:t>
            </a:r>
          </a:p>
        </p:txBody>
      </p:sp>
      <p:sp>
        <p:nvSpPr>
          <p:cNvPr id="4" name="Rectangle 3"/>
          <p:cNvSpPr/>
          <p:nvPr/>
        </p:nvSpPr>
        <p:spPr>
          <a:xfrm>
            <a:off x="1474342" y="3276600"/>
            <a:ext cx="6629400" cy="1938992"/>
          </a:xfrm>
          <a:prstGeom prst="rect">
            <a:avLst/>
          </a:prstGeom>
        </p:spPr>
        <p:txBody>
          <a:bodyPr wrap="square">
            <a:spAutoFit/>
          </a:bodyPr>
          <a:lstStyle/>
          <a:p>
            <a:pPr>
              <a:lnSpc>
                <a:spcPct val="125000"/>
              </a:lnSpc>
            </a:pPr>
            <a:r>
              <a:rPr lang="en-US" sz="3200" dirty="0">
                <a:latin typeface="Calibri" panose="020F0502020204030204" pitchFamily="34" charset="0"/>
              </a:rPr>
              <a:t>People with developmental disabilities need specialized services to meet all of their needs.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675" y="1752600"/>
            <a:ext cx="1514475" cy="13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49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7243" y="304800"/>
            <a:ext cx="3848157"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II:</a:t>
            </a:r>
          </a:p>
          <a:p>
            <a:pPr algn="r"/>
            <a:r>
              <a:rPr lang="en-US" sz="2400" dirty="0">
                <a:solidFill>
                  <a:schemeClr val="bg1"/>
                </a:solidFill>
                <a:latin typeface="Calibri" panose="020F0502020204030204" pitchFamily="34" charset="0"/>
              </a:rPr>
              <a:t> Introduction to DD</a:t>
            </a:r>
          </a:p>
        </p:txBody>
      </p:sp>
      <p:sp>
        <p:nvSpPr>
          <p:cNvPr id="3" name="Rectangle 2"/>
          <p:cNvSpPr/>
          <p:nvPr/>
        </p:nvSpPr>
        <p:spPr>
          <a:xfrm>
            <a:off x="457200" y="1740896"/>
            <a:ext cx="4724400"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see the person not the disability </a:t>
            </a:r>
          </a:p>
          <a:p>
            <a:pPr marL="574675" indent="-287338">
              <a:lnSpc>
                <a:spcPct val="125000"/>
              </a:lnSpc>
              <a:buFont typeface="Arial" panose="020B0604020202020204" pitchFamily="34" charset="0"/>
              <a:buChar char="•"/>
            </a:pPr>
            <a:r>
              <a:rPr lang="en-US" sz="2600" dirty="0">
                <a:latin typeface="Calibri" panose="020F0502020204030204" pitchFamily="34" charset="0"/>
              </a:rPr>
              <a:t>are creative, taking each person’s wishes seriously</a:t>
            </a:r>
          </a:p>
          <a:p>
            <a:pPr marL="574675" indent="-287338">
              <a:lnSpc>
                <a:spcPct val="125000"/>
              </a:lnSpc>
              <a:buFont typeface="Arial" panose="020B0604020202020204" pitchFamily="34" charset="0"/>
              <a:buChar char="•"/>
            </a:pPr>
            <a:r>
              <a:rPr lang="en-US" sz="2600" dirty="0">
                <a:latin typeface="Calibri" panose="020F0502020204030204" pitchFamily="34" charset="0"/>
              </a:rPr>
              <a:t>are positive and don’t let history get in the way</a:t>
            </a:r>
          </a:p>
          <a:p>
            <a:pPr marL="574675" indent="-287338">
              <a:lnSpc>
                <a:spcPct val="125000"/>
              </a:lnSpc>
              <a:buFont typeface="Arial" panose="020B0604020202020204" pitchFamily="34" charset="0"/>
              <a:buChar char="•"/>
            </a:pPr>
            <a:r>
              <a:rPr lang="en-US" sz="2600" dirty="0">
                <a:latin typeface="Calibri" panose="020F0502020204030204" pitchFamily="34" charset="0"/>
              </a:rPr>
              <a:t>are a model for others</a:t>
            </a:r>
          </a:p>
          <a:p>
            <a:pPr>
              <a:lnSpc>
                <a:spcPct val="125000"/>
              </a:lnSpc>
            </a:pPr>
            <a:r>
              <a:rPr lang="en-US" sz="2600" dirty="0">
                <a:latin typeface="Calibri" panose="020F0502020204030204" pitchFamily="34"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95" y="1903650"/>
            <a:ext cx="2973252" cy="4268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961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85800"/>
            <a:ext cx="4495800"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 Values…</a:t>
            </a:r>
          </a:p>
        </p:txBody>
      </p:sp>
      <p:sp>
        <p:nvSpPr>
          <p:cNvPr id="3" name="Rectangle 2"/>
          <p:cNvSpPr/>
          <p:nvPr/>
        </p:nvSpPr>
        <p:spPr>
          <a:xfrm>
            <a:off x="0" y="1295400"/>
            <a:ext cx="9144000" cy="127419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20000"/>
              </a:lnSpc>
            </a:pPr>
            <a:r>
              <a:rPr lang="en-US" sz="3200" cap="small" dirty="0">
                <a:solidFill>
                  <a:schemeClr val="accent6">
                    <a:lumMod val="75000"/>
                  </a:schemeClr>
                </a:solidFill>
                <a:latin typeface="Calibri" panose="020F0502020204030204" pitchFamily="34" charset="0"/>
              </a:rPr>
              <a:t>Virginia’s Vision and Principles of </a:t>
            </a:r>
          </a:p>
          <a:p>
            <a:pPr algn="ctr">
              <a:lnSpc>
                <a:spcPct val="120000"/>
              </a:lnSpc>
            </a:pPr>
            <a:r>
              <a:rPr lang="en-US" sz="3200" cap="small" dirty="0">
                <a:solidFill>
                  <a:schemeClr val="accent6">
                    <a:lumMod val="75000"/>
                  </a:schemeClr>
                </a:solidFill>
                <a:latin typeface="Calibri" panose="020F0502020204030204" pitchFamily="34" charset="0"/>
              </a:rPr>
              <a:t>Person-Centered Practices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015" y="2895600"/>
            <a:ext cx="45720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01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54" y="1201220"/>
            <a:ext cx="9172254" cy="565678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1077218"/>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III: Waivers for People with </a:t>
            </a:r>
          </a:p>
          <a:p>
            <a:pPr algn="ctr"/>
            <a:r>
              <a:rPr lang="en-US" sz="3200" cap="small" dirty="0">
                <a:solidFill>
                  <a:schemeClr val="tx2">
                    <a:lumMod val="75000"/>
                  </a:schemeClr>
                </a:solidFill>
                <a:latin typeface="Calibri" panose="020F0502020204030204" pitchFamily="34" charset="0"/>
              </a:rPr>
              <a:t>Developmental Disabilities</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12315"/>
            <a:ext cx="5378726" cy="3550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12326" y="6167496"/>
            <a:ext cx="1326874" cy="369332"/>
          </a:xfrm>
          <a:prstGeom prst="rect">
            <a:avLst/>
          </a:prstGeom>
          <a:noFill/>
        </p:spPr>
        <p:txBody>
          <a:bodyPr wrap="square" rtlCol="0">
            <a:spAutoFit/>
          </a:bodyPr>
          <a:lstStyle/>
          <a:p>
            <a:pPr algn="r"/>
            <a:r>
              <a:rPr lang="en-US" dirty="0"/>
              <a:t>Slide 40</a:t>
            </a:r>
          </a:p>
        </p:txBody>
      </p:sp>
    </p:spTree>
    <p:extLst>
      <p:ext uri="{BB962C8B-B14F-4D97-AF65-F5344CB8AC3E}">
        <p14:creationId xmlns:p14="http://schemas.microsoft.com/office/powerpoint/2010/main" val="2264154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286000"/>
            <a:ext cx="4724399" cy="3862596"/>
          </a:xfrm>
          <a:prstGeom prst="rect">
            <a:avLst/>
          </a:prstGeom>
        </p:spPr>
        <p:txBody>
          <a:bodyPr wrap="square">
            <a:spAutoFit/>
          </a:bodyPr>
          <a:lstStyle/>
          <a:p>
            <a:pPr>
              <a:lnSpc>
                <a:spcPct val="125000"/>
              </a:lnSpc>
            </a:pPr>
            <a:r>
              <a:rPr lang="en-US" sz="2800" dirty="0">
                <a:latin typeface="Calibri" panose="020F0502020204030204" pitchFamily="34" charset="0"/>
              </a:rPr>
              <a:t>Built upon </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supports</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Person-centered approach</a:t>
            </a:r>
          </a:p>
          <a:p>
            <a:pPr marL="744537"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Individual choices, outcomes, and needs</a:t>
            </a:r>
          </a:p>
          <a:p>
            <a:pPr marL="285750" indent="-285750">
              <a:lnSpc>
                <a:spcPct val="125000"/>
              </a:lnSpc>
              <a:buFont typeface="Arial" panose="020B0604020202020204" pitchFamily="34" charset="0"/>
              <a:buChar char="•"/>
            </a:pPr>
            <a:endParaRPr lang="en-US" sz="2800" dirty="0">
              <a:latin typeface="Calibri" panose="020F0502020204030204" pitchFamily="34" charset="0"/>
            </a:endParaRPr>
          </a:p>
        </p:txBody>
      </p:sp>
      <p:sp>
        <p:nvSpPr>
          <p:cNvPr id="4" name="Rectangle 3"/>
          <p:cNvSpPr/>
          <p:nvPr/>
        </p:nvSpPr>
        <p:spPr>
          <a:xfrm>
            <a:off x="4267200" y="457200"/>
            <a:ext cx="4724400"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86000"/>
            <a:ext cx="3175000" cy="3009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Virginia’s Waivers</a:t>
            </a:r>
          </a:p>
        </p:txBody>
      </p:sp>
    </p:spTree>
    <p:extLst>
      <p:ext uri="{BB962C8B-B14F-4D97-AF65-F5344CB8AC3E}">
        <p14:creationId xmlns:p14="http://schemas.microsoft.com/office/powerpoint/2010/main" val="42970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66682"/>
            <a:ext cx="4572000" cy="2785378"/>
          </a:xfrm>
          <a:prstGeom prst="rect">
            <a:avLst/>
          </a:prstGeom>
        </p:spPr>
        <p:txBody>
          <a:bodyPr>
            <a:spAutoFit/>
          </a:bodyPr>
          <a:lstStyle/>
          <a:p>
            <a:pPr>
              <a:lnSpc>
                <a:spcPct val="125000"/>
              </a:lnSpc>
            </a:pPr>
            <a:r>
              <a:rPr lang="en-US" sz="2800" dirty="0">
                <a:latin typeface="Calibri" panose="020F0502020204030204" pitchFamily="34" charset="0"/>
              </a:rPr>
              <a:t>Can be  </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Consumer-directed</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Agency-directed </a:t>
            </a:r>
          </a:p>
          <a:p>
            <a:pPr marL="287338" algn="ctr">
              <a:lnSpc>
                <a:spcPct val="125000"/>
              </a:lnSpc>
              <a:buClr>
                <a:schemeClr val="accent6">
                  <a:lumMod val="75000"/>
                </a:schemeClr>
              </a:buClr>
            </a:pPr>
            <a:r>
              <a:rPr lang="en-US" sz="2800" dirty="0">
                <a:latin typeface="Calibri" panose="020F0502020204030204" pitchFamily="34" charset="0"/>
              </a:rPr>
              <a:t>OR</a:t>
            </a:r>
          </a:p>
          <a:p>
            <a:pPr marL="744538" indent="-4572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 combination of both</a:t>
            </a:r>
          </a:p>
        </p:txBody>
      </p:sp>
      <p:sp>
        <p:nvSpPr>
          <p:cNvPr id="4" name="Rectangle 3"/>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10000"/>
            <a:ext cx="4191000" cy="248412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Waiver Services</a:t>
            </a:r>
          </a:p>
        </p:txBody>
      </p:sp>
    </p:spTree>
    <p:extLst>
      <p:ext uri="{BB962C8B-B14F-4D97-AF65-F5344CB8AC3E}">
        <p14:creationId xmlns:p14="http://schemas.microsoft.com/office/powerpoint/2010/main" val="291117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457200"/>
            <a:ext cx="4334448" cy="707886"/>
          </a:xfrm>
          <a:prstGeom prst="rect">
            <a:avLst/>
          </a:prstGeom>
        </p:spPr>
        <p:txBody>
          <a:bodyPr wrap="square">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3076" name="Picture 4" descr="http://drawsuccess.com/wp-content/uploads/2010/11/Flexibility-Adaptability-to-Change-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819400"/>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2438400"/>
            <a:ext cx="4953000" cy="3385542"/>
          </a:xfrm>
          <a:prstGeom prst="rect">
            <a:avLst/>
          </a:prstGeom>
          <a:noFill/>
        </p:spPr>
        <p:txBody>
          <a:bodyPr wrap="square" rtlCol="0">
            <a:spAutoFit/>
          </a:bodyPr>
          <a:lstStyle/>
          <a:p>
            <a:pPr marL="457200" indent="-457200">
              <a:buClr>
                <a:schemeClr val="accent6">
                  <a:lumMod val="75000"/>
                </a:schemeClr>
              </a:buClr>
              <a:buFont typeface="Wingdings" panose="05000000000000000000" pitchFamily="2" charset="2"/>
              <a:buChar char="§"/>
            </a:pPr>
            <a:r>
              <a:rPr lang="en-US" sz="2800" dirty="0"/>
              <a:t>More targeted and flexible services</a:t>
            </a:r>
          </a:p>
          <a:p>
            <a:pPr marL="457200" indent="-457200">
              <a:buClr>
                <a:schemeClr val="accent6">
                  <a:lumMod val="75000"/>
                </a:schemeClr>
              </a:buClr>
              <a:buFont typeface="Wingdings" panose="05000000000000000000" pitchFamily="2" charset="2"/>
              <a:buChar char="§"/>
            </a:pPr>
            <a:r>
              <a:rPr lang="en-US" sz="2800" dirty="0"/>
              <a:t>More choices and opportunities</a:t>
            </a:r>
          </a:p>
          <a:p>
            <a:pPr marL="457200" indent="-457200">
              <a:buClr>
                <a:schemeClr val="accent6">
                  <a:lumMod val="75000"/>
                </a:schemeClr>
              </a:buClr>
              <a:buFont typeface="Wingdings" panose="05000000000000000000" pitchFamily="2" charset="2"/>
              <a:buChar char="§"/>
            </a:pPr>
            <a:r>
              <a:rPr lang="en-US" sz="2800" dirty="0"/>
              <a:t>Greater consistency, equity, and quality</a:t>
            </a:r>
          </a:p>
          <a:p>
            <a:pPr marL="457200" indent="-457200">
              <a:buClr>
                <a:schemeClr val="accent6">
                  <a:lumMod val="75000"/>
                </a:schemeClr>
              </a:buClr>
              <a:buFont typeface="Wingdings" panose="05000000000000000000" pitchFamily="2" charset="2"/>
              <a:buChar char="§"/>
            </a:pPr>
            <a:r>
              <a:rPr lang="en-US" sz="2800" dirty="0"/>
              <a:t>Increase flexibility</a:t>
            </a:r>
          </a:p>
          <a:p>
            <a:endParaRPr lang="en-US" dirty="0"/>
          </a:p>
        </p:txBody>
      </p:sp>
      <p:sp>
        <p:nvSpPr>
          <p:cNvPr id="6" name="Rectangle 5"/>
          <p:cNvSpPr/>
          <p:nvPr/>
        </p:nvSpPr>
        <p:spPr>
          <a:xfrm>
            <a:off x="228600" y="1446527"/>
            <a:ext cx="80771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Re-Designed Waivers</a:t>
            </a:r>
          </a:p>
        </p:txBody>
      </p:sp>
    </p:spTree>
    <p:extLst>
      <p:ext uri="{BB962C8B-B14F-4D97-AF65-F5344CB8AC3E}">
        <p14:creationId xmlns:p14="http://schemas.microsoft.com/office/powerpoint/2010/main" val="1924885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5088"/>
            <a:ext cx="9144000" cy="64633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17475" algn="ctr"/>
            <a:r>
              <a:rPr lang="en-US" sz="3600" cap="small" dirty="0">
                <a:solidFill>
                  <a:schemeClr val="accent6">
                    <a:lumMod val="75000"/>
                  </a:schemeClr>
                </a:solidFill>
                <a:latin typeface="Calibri" panose="020F0502020204030204" pitchFamily="34" charset="0"/>
              </a:rPr>
              <a:t>Three Waivers support people with DD</a:t>
            </a:r>
          </a:p>
        </p:txBody>
      </p:sp>
      <p:sp>
        <p:nvSpPr>
          <p:cNvPr id="2" name="Rectangle 1"/>
          <p:cNvSpPr/>
          <p:nvPr/>
        </p:nvSpPr>
        <p:spPr>
          <a:xfrm>
            <a:off x="4648200" y="457200"/>
            <a:ext cx="4343400" cy="677108"/>
          </a:xfrm>
          <a:prstGeom prst="rect">
            <a:avLst/>
          </a:prstGeom>
        </p:spPr>
        <p:txBody>
          <a:bodyPr wrap="square">
            <a:spAutoFit/>
          </a:bodyPr>
          <a:lstStyle/>
          <a:p>
            <a:pPr algn="r"/>
            <a:r>
              <a:rPr lang="en-US" dirty="0">
                <a:solidFill>
                  <a:schemeClr val="bg1"/>
                </a:solidFill>
                <a:latin typeface="Calibri" panose="020F0502020204030204" pitchFamily="34" charset="0"/>
              </a:rPr>
              <a:t>Section III: </a:t>
            </a:r>
            <a:r>
              <a:rPr lang="en-US" sz="2000" dirty="0">
                <a:solidFill>
                  <a:schemeClr val="bg1"/>
                </a:solidFill>
                <a:latin typeface="Calibri" panose="020F0502020204030204" pitchFamily="34" charset="0"/>
              </a:rPr>
              <a:t>Waivers</a:t>
            </a:r>
            <a:r>
              <a:rPr lang="en-US" dirty="0">
                <a:solidFill>
                  <a:schemeClr val="bg1"/>
                </a:solidFill>
                <a:latin typeface="Calibri" panose="020F0502020204030204" pitchFamily="34" charset="0"/>
              </a:rPr>
              <a:t> for People with Developmental Disabilities</a:t>
            </a:r>
          </a:p>
        </p:txBody>
      </p:sp>
      <p:sp>
        <p:nvSpPr>
          <p:cNvPr id="11" name="Rectangle 10"/>
          <p:cNvSpPr/>
          <p:nvPr/>
        </p:nvSpPr>
        <p:spPr>
          <a:xfrm>
            <a:off x="838200" y="251460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p:cNvSpPr/>
          <p:nvPr/>
        </p:nvSpPr>
        <p:spPr>
          <a:xfrm>
            <a:off x="855821" y="3437991"/>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p:cNvSpPr/>
          <p:nvPr/>
        </p:nvSpPr>
        <p:spPr>
          <a:xfrm>
            <a:off x="855821" y="4404720"/>
            <a:ext cx="269558" cy="269557"/>
          </a:xfrm>
          <a:prstGeom prst="rect">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Box 13"/>
          <p:cNvSpPr txBox="1"/>
          <p:nvPr/>
        </p:nvSpPr>
        <p:spPr>
          <a:xfrm>
            <a:off x="1447800" y="2362200"/>
            <a:ext cx="6477000" cy="584775"/>
          </a:xfrm>
          <a:prstGeom prst="rect">
            <a:avLst/>
          </a:prstGeom>
          <a:noFill/>
        </p:spPr>
        <p:txBody>
          <a:bodyPr wrap="square" rtlCol="0">
            <a:spAutoFit/>
          </a:bodyPr>
          <a:lstStyle/>
          <a:p>
            <a:r>
              <a:rPr lang="en-US" sz="3200" dirty="0">
                <a:latin typeface="Calibri" panose="020F0502020204030204" pitchFamily="34" charset="0"/>
              </a:rPr>
              <a:t>Community Living Waiver</a:t>
            </a:r>
          </a:p>
        </p:txBody>
      </p:sp>
      <p:sp>
        <p:nvSpPr>
          <p:cNvPr id="15" name="TextBox 14"/>
          <p:cNvSpPr txBox="1"/>
          <p:nvPr/>
        </p:nvSpPr>
        <p:spPr>
          <a:xfrm>
            <a:off x="1447800" y="3280381"/>
            <a:ext cx="7391400" cy="584775"/>
          </a:xfrm>
          <a:prstGeom prst="rect">
            <a:avLst/>
          </a:prstGeom>
          <a:noFill/>
        </p:spPr>
        <p:txBody>
          <a:bodyPr wrap="square" rtlCol="0">
            <a:spAutoFit/>
          </a:bodyPr>
          <a:lstStyle/>
          <a:p>
            <a:r>
              <a:rPr lang="en-US" sz="3200" dirty="0">
                <a:latin typeface="Calibri" panose="020F0502020204030204" pitchFamily="34" charset="0"/>
              </a:rPr>
              <a:t>Family and Individual Supports Waiver</a:t>
            </a:r>
          </a:p>
        </p:txBody>
      </p:sp>
      <p:sp>
        <p:nvSpPr>
          <p:cNvPr id="16" name="TextBox 15"/>
          <p:cNvSpPr txBox="1"/>
          <p:nvPr/>
        </p:nvSpPr>
        <p:spPr>
          <a:xfrm>
            <a:off x="1463040" y="4247110"/>
            <a:ext cx="6477000" cy="584775"/>
          </a:xfrm>
          <a:prstGeom prst="rect">
            <a:avLst/>
          </a:prstGeom>
          <a:noFill/>
        </p:spPr>
        <p:txBody>
          <a:bodyPr wrap="square" rtlCol="0">
            <a:spAutoFit/>
          </a:bodyPr>
          <a:lstStyle/>
          <a:p>
            <a:r>
              <a:rPr lang="en-US" sz="3200" dirty="0">
                <a:latin typeface="Calibri" panose="020F0502020204030204" pitchFamily="34" charset="0"/>
              </a:rPr>
              <a:t>Building Independence Waiver</a:t>
            </a:r>
          </a:p>
        </p:txBody>
      </p:sp>
    </p:spTree>
    <p:extLst>
      <p:ext uri="{BB962C8B-B14F-4D97-AF65-F5344CB8AC3E}">
        <p14:creationId xmlns:p14="http://schemas.microsoft.com/office/powerpoint/2010/main" val="262575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Community Living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usodep.blogs.govdelivery.com/files/2013/04/Couple-with-Down-Syndrome.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348817"/>
            <a:ext cx="4800600" cy="3747183"/>
          </a:xfrm>
          <a:prstGeom prst="rect">
            <a:avLst/>
          </a:prstGeom>
          <a:noFill/>
          <a:ln>
            <a:noFill/>
          </a:ln>
        </p:spPr>
      </p:pic>
    </p:spTree>
    <p:extLst>
      <p:ext uri="{BB962C8B-B14F-4D97-AF65-F5344CB8AC3E}">
        <p14:creationId xmlns:p14="http://schemas.microsoft.com/office/powerpoint/2010/main" val="349620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Family and Individual Supports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www.acrhomes.com/wp-content/uploads/2010/02/Kady-Savannah.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315289"/>
            <a:ext cx="5867400" cy="3856911"/>
          </a:xfrm>
          <a:prstGeom prst="rect">
            <a:avLst/>
          </a:prstGeom>
          <a:noFill/>
          <a:ln>
            <a:noFill/>
          </a:ln>
        </p:spPr>
      </p:pic>
    </p:spTree>
    <p:extLst>
      <p:ext uri="{BB962C8B-B14F-4D97-AF65-F5344CB8AC3E}">
        <p14:creationId xmlns:p14="http://schemas.microsoft.com/office/powerpoint/2010/main" val="1766044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Building Independence Waiver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5" name="Picture 4" descr="http://leapinfo.info/images/chris.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6838" y="2351865"/>
            <a:ext cx="4370324" cy="3352800"/>
          </a:xfrm>
          <a:prstGeom prst="rect">
            <a:avLst/>
          </a:prstGeom>
          <a:noFill/>
          <a:ln>
            <a:noFill/>
          </a:ln>
        </p:spPr>
      </p:pic>
    </p:spTree>
    <p:extLst>
      <p:ext uri="{BB962C8B-B14F-4D97-AF65-F5344CB8AC3E}">
        <p14:creationId xmlns:p14="http://schemas.microsoft.com/office/powerpoint/2010/main" val="1990347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Waiver Service Categories </a:t>
            </a:r>
          </a:p>
        </p:txBody>
      </p:sp>
      <p:sp>
        <p:nvSpPr>
          <p:cNvPr id="4" name="Rectangle 3"/>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
        <p:nvSpPr>
          <p:cNvPr id="2" name="TextBox 1"/>
          <p:cNvSpPr txBox="1"/>
          <p:nvPr/>
        </p:nvSpPr>
        <p:spPr>
          <a:xfrm>
            <a:off x="609600" y="2514600"/>
            <a:ext cx="8382000" cy="3970318"/>
          </a:xfrm>
          <a:prstGeom prst="rect">
            <a:avLst/>
          </a:prstGeom>
          <a:noFill/>
        </p:spPr>
        <p:txBody>
          <a:bodyPr wrap="square" rtlCol="0">
            <a:spAutoFit/>
          </a:bodyPr>
          <a:lstStyle/>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Employment and Alternate Day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Self-directed and Agency-directed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Residential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Crisis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Medical and Behavioral Support Options</a:t>
            </a:r>
          </a:p>
          <a:p>
            <a:pPr marL="285750" lvl="0" indent="-285750">
              <a:buClr>
                <a:schemeClr val="accent6">
                  <a:lumMod val="75000"/>
                </a:schemeClr>
              </a:buClr>
              <a:buFont typeface="Wingdings" panose="05000000000000000000" pitchFamily="2" charset="2"/>
              <a:buChar char="§"/>
            </a:pPr>
            <a:r>
              <a:rPr lang="en-US" sz="3600" dirty="0">
                <a:latin typeface="Calibri" panose="020F0502020204030204" pitchFamily="34" charset="0"/>
              </a:rPr>
              <a:t>Additional Options</a:t>
            </a:r>
          </a:p>
          <a:p>
            <a:br>
              <a:rPr lang="en-US" dirty="0"/>
            </a:br>
            <a:endParaRPr lang="en-US" dirty="0"/>
          </a:p>
        </p:txBody>
      </p:sp>
    </p:spTree>
    <p:extLst>
      <p:ext uri="{BB962C8B-B14F-4D97-AF65-F5344CB8AC3E}">
        <p14:creationId xmlns:p14="http://schemas.microsoft.com/office/powerpoint/2010/main" val="4163593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315289"/>
            <a:ext cx="4876800" cy="5016758"/>
          </a:xfrm>
          <a:prstGeom prst="rect">
            <a:avLst/>
          </a:prstGeom>
        </p:spPr>
        <p:txBody>
          <a:bodyPr wrap="square">
            <a:spAutoFit/>
          </a:bodyPr>
          <a:lstStyle/>
          <a:p>
            <a:pPr marL="342900" lvl="0" indent="-342900">
              <a:buFont typeface="Wingdings" panose="05000000000000000000" pitchFamily="2" charset="2"/>
              <a:buChar char="§"/>
            </a:pPr>
            <a:r>
              <a:rPr lang="en-US" sz="2400" dirty="0">
                <a:latin typeface="Calibri" panose="020F0502020204030204" pitchFamily="34" charset="0"/>
              </a:rPr>
              <a:t>Have a diagnosis of developmental disability,</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Meet Medicaid financial eligibility,</a:t>
            </a:r>
          </a:p>
          <a:p>
            <a:r>
              <a:rPr lang="en-US" sz="2400" dirty="0">
                <a:latin typeface="Calibri" panose="020F0502020204030204" pitchFamily="34" charset="0"/>
              </a:rPr>
              <a:t> </a:t>
            </a:r>
          </a:p>
          <a:p>
            <a:pPr marL="342900" lvl="0" indent="-342900">
              <a:buFont typeface="Wingdings" panose="05000000000000000000" pitchFamily="2" charset="2"/>
              <a:buChar char="§"/>
            </a:pPr>
            <a:r>
              <a:rPr lang="en-US" sz="2400" dirty="0">
                <a:latin typeface="Calibri" panose="020F0502020204030204" pitchFamily="34" charset="0"/>
              </a:rPr>
              <a:t>Meet the Level of Care Criteria as determined by the Virginia Individual DD Eligibility Survey (VIDES), and </a:t>
            </a:r>
          </a:p>
          <a:p>
            <a:pPr marL="342900" indent="-342900">
              <a:buFont typeface="Wingdings" panose="05000000000000000000" pitchFamily="2" charset="2"/>
              <a:buChar char="§"/>
            </a:pPr>
            <a:endParaRPr lang="en-US" sz="2400" dirty="0">
              <a:latin typeface="Calibri" panose="020F0502020204030204" pitchFamily="34" charset="0"/>
            </a:endParaRPr>
          </a:p>
          <a:p>
            <a:pPr marL="342900" lvl="0" indent="-342900">
              <a:buFont typeface="Wingdings" panose="05000000000000000000" pitchFamily="2" charset="2"/>
              <a:buChar char="§"/>
            </a:pPr>
            <a:r>
              <a:rPr lang="en-US" sz="2400" dirty="0">
                <a:latin typeface="Calibri" panose="020F0502020204030204" pitchFamily="34" charset="0"/>
              </a:rPr>
              <a:t>Accept services within 30 days.</a:t>
            </a:r>
          </a:p>
          <a:p>
            <a:pPr marL="339725"/>
            <a:br>
              <a:rPr lang="en-US" sz="2800" dirty="0">
                <a:latin typeface="Calibri" panose="020F0502020204030204" pitchFamily="34" charset="0"/>
              </a:rPr>
            </a:br>
            <a:endParaRPr lang="en-US" sz="2800" dirty="0">
              <a:latin typeface="Calibri" panose="020F0502020204030204" pitchFamily="34" charset="0"/>
            </a:endParaRPr>
          </a:p>
        </p:txBody>
      </p:sp>
      <p:sp>
        <p:nvSpPr>
          <p:cNvPr id="4" name="Rectangle 3"/>
          <p:cNvSpPr/>
          <p:nvPr/>
        </p:nvSpPr>
        <p:spPr>
          <a:xfrm>
            <a:off x="4296886"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314" y="2819400"/>
            <a:ext cx="3600886" cy="260371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14478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Eligibility for Waiver Services</a:t>
            </a:r>
          </a:p>
        </p:txBody>
      </p:sp>
    </p:spTree>
    <p:extLst>
      <p:ext uri="{BB962C8B-B14F-4D97-AF65-F5344CB8AC3E}">
        <p14:creationId xmlns:p14="http://schemas.microsoft.com/office/powerpoint/2010/main" val="1958050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 y="1371600"/>
            <a:ext cx="92964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Vision for Virginia</a:t>
            </a:r>
          </a:p>
        </p:txBody>
      </p:sp>
      <p:sp>
        <p:nvSpPr>
          <p:cNvPr id="3" name="Rectangle 2"/>
          <p:cNvSpPr/>
          <p:nvPr/>
        </p:nvSpPr>
        <p:spPr>
          <a:xfrm>
            <a:off x="1055370" y="2209800"/>
            <a:ext cx="6945630" cy="2785378"/>
          </a:xfrm>
          <a:prstGeom prst="rect">
            <a:avLst/>
          </a:prstGeom>
        </p:spPr>
        <p:txBody>
          <a:bodyPr wrap="square">
            <a:spAutoFit/>
          </a:bodyPr>
          <a:lstStyle/>
          <a:p>
            <a:pPr>
              <a:lnSpc>
                <a:spcPct val="125000"/>
              </a:lnSpc>
            </a:pPr>
            <a:r>
              <a:rPr lang="en-US" sz="2800" dirty="0">
                <a:latin typeface="Calibri" panose="020F0502020204030204" pitchFamily="34" charset="0"/>
              </a:rPr>
              <a:t>We see a Virginia where people of all ages and abilities have the supports needed to enjoy the rights of life, liberty, and pursuit of happiness and the opportunity to have a good life.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799">
            <a:off x="3049095" y="4250564"/>
            <a:ext cx="3233686" cy="2635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209" y="5106114"/>
            <a:ext cx="1420487" cy="989886"/>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164938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54" y="1676400"/>
            <a:ext cx="6131335" cy="441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1642418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44" y="1295400"/>
            <a:ext cx="9144000" cy="107721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200" cap="small" dirty="0">
                <a:solidFill>
                  <a:schemeClr val="accent6">
                    <a:lumMod val="75000"/>
                  </a:schemeClr>
                </a:solidFill>
                <a:latin typeface="Calibri" panose="020F0502020204030204" pitchFamily="34" charset="0"/>
              </a:rPr>
              <a:t>Services are offered by the Support Coordinator </a:t>
            </a:r>
          </a:p>
          <a:p>
            <a:pPr algn="ctr"/>
            <a:r>
              <a:rPr lang="en-US" sz="3200" cap="small" dirty="0">
                <a:solidFill>
                  <a:schemeClr val="accent6">
                    <a:lumMod val="75000"/>
                  </a:schemeClr>
                </a:solidFill>
                <a:latin typeface="Calibri" panose="020F0502020204030204" pitchFamily="34" charset="0"/>
              </a:rPr>
              <a:t>and authorized by DDS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783" y="2642795"/>
            <a:ext cx="3808434" cy="353422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4572000" y="452426"/>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280545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45915"/>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Assessment and Personal Profile</a:t>
            </a:r>
          </a:p>
        </p:txBody>
      </p:sp>
      <p:sp>
        <p:nvSpPr>
          <p:cNvPr id="4" name="Rectangle 3"/>
          <p:cNvSpPr/>
          <p:nvPr/>
        </p:nvSpPr>
        <p:spPr>
          <a:xfrm>
            <a:off x="383226" y="1956375"/>
            <a:ext cx="4798373"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about what the individual wants in his or her “good life”</a:t>
            </a:r>
          </a:p>
          <a:p>
            <a:pPr marL="627063" indent="-339725">
              <a:lnSpc>
                <a:spcPct val="125000"/>
              </a:lnSpc>
              <a:buFont typeface="Arial" panose="020B0604020202020204" pitchFamily="34" charset="0"/>
              <a:buChar char="•"/>
            </a:pPr>
            <a:r>
              <a:rPr lang="en-US" sz="2600" dirty="0">
                <a:latin typeface="Calibri" panose="020F0502020204030204" pitchFamily="34" charset="0"/>
              </a:rPr>
              <a:t>consider what’s working and not working in 8 life areas</a:t>
            </a:r>
          </a:p>
          <a:p>
            <a:pPr marL="627063" indent="-339725">
              <a:lnSpc>
                <a:spcPct val="125000"/>
              </a:lnSpc>
              <a:buFont typeface="Arial" panose="020B0604020202020204" pitchFamily="34" charset="0"/>
              <a:buChar char="•"/>
            </a:pPr>
            <a:r>
              <a:rPr lang="en-US" sz="2600" dirty="0">
                <a:latin typeface="Calibri" panose="020F0502020204030204" pitchFamily="34" charset="0"/>
              </a:rPr>
              <a:t>contribute in many ways through conversations and written notes</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382437"/>
            <a:ext cx="2937734" cy="3077626"/>
          </a:xfrm>
          <a:prstGeom prst="rect">
            <a:avLst/>
          </a:prstGeom>
        </p:spPr>
      </p:pic>
    </p:spTree>
    <p:extLst>
      <p:ext uri="{BB962C8B-B14F-4D97-AF65-F5344CB8AC3E}">
        <p14:creationId xmlns:p14="http://schemas.microsoft.com/office/powerpoint/2010/main" val="278334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11528"/>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Supports Intensity Scale (SIS) </a:t>
            </a:r>
          </a:p>
        </p:txBody>
      </p:sp>
      <p:sp>
        <p:nvSpPr>
          <p:cNvPr id="4" name="Rectangle 3"/>
          <p:cNvSpPr/>
          <p:nvPr/>
        </p:nvSpPr>
        <p:spPr>
          <a:xfrm>
            <a:off x="381000" y="2514600"/>
            <a:ext cx="48768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have valuable information for SIS interviews</a:t>
            </a:r>
          </a:p>
          <a:p>
            <a:pPr marL="627063" indent="-339725">
              <a:lnSpc>
                <a:spcPct val="125000"/>
              </a:lnSpc>
              <a:buFont typeface="Arial" panose="020B0604020202020204" pitchFamily="34" charset="0"/>
              <a:buChar char="•"/>
            </a:pPr>
            <a:r>
              <a:rPr lang="en-US" sz="2600" dirty="0">
                <a:latin typeface="Calibri" panose="020F0502020204030204" pitchFamily="34" charset="0"/>
              </a:rPr>
              <a:t>offer information based on knowing the person</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91" y="2514600"/>
            <a:ext cx="28234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79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86" y="1432594"/>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Planning Team</a:t>
            </a:r>
          </a:p>
        </p:txBody>
      </p:sp>
      <p:sp>
        <p:nvSpPr>
          <p:cNvPr id="4" name="Rectangle 3"/>
          <p:cNvSpPr/>
          <p:nvPr/>
        </p:nvSpPr>
        <p:spPr>
          <a:xfrm>
            <a:off x="533400" y="2286000"/>
            <a:ext cx="4953000" cy="3093154"/>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help the individual plan the meeting</a:t>
            </a:r>
          </a:p>
          <a:p>
            <a:pPr marL="627063" indent="-339725">
              <a:lnSpc>
                <a:spcPct val="125000"/>
              </a:lnSpc>
              <a:buFont typeface="Arial" panose="020B0604020202020204" pitchFamily="34" charset="0"/>
              <a:buChar char="•"/>
            </a:pPr>
            <a:r>
              <a:rPr lang="en-US" sz="2600" dirty="0">
                <a:latin typeface="Calibri" panose="020F0502020204030204" pitchFamily="34" charset="0"/>
              </a:rPr>
              <a:t>might attend with the person</a:t>
            </a:r>
          </a:p>
          <a:p>
            <a:pPr marL="627063" indent="-339725">
              <a:lnSpc>
                <a:spcPct val="125000"/>
              </a:lnSpc>
              <a:buFont typeface="Arial" panose="020B0604020202020204" pitchFamily="34" charset="0"/>
              <a:buChar char="•"/>
            </a:pPr>
            <a:r>
              <a:rPr lang="en-US" sz="2600" dirty="0">
                <a:latin typeface="Calibri" panose="020F0502020204030204" pitchFamily="34" charset="0"/>
              </a:rPr>
              <a:t>share information with permission</a:t>
            </a:r>
          </a:p>
        </p:txBody>
      </p:sp>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635954"/>
            <a:ext cx="2743200" cy="2743200"/>
          </a:xfrm>
          <a:prstGeom prst="rect">
            <a:avLst/>
          </a:prstGeom>
        </p:spPr>
      </p:pic>
    </p:spTree>
    <p:extLst>
      <p:ext uri="{BB962C8B-B14F-4D97-AF65-F5344CB8AC3E}">
        <p14:creationId xmlns:p14="http://schemas.microsoft.com/office/powerpoint/2010/main" val="1735322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2267"/>
            <a:ext cx="9144000"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Plan for Supports</a:t>
            </a:r>
          </a:p>
        </p:txBody>
      </p:sp>
      <p:sp>
        <p:nvSpPr>
          <p:cNvPr id="4" name="Rectangle 3"/>
          <p:cNvSpPr/>
          <p:nvPr/>
        </p:nvSpPr>
        <p:spPr>
          <a:xfrm>
            <a:off x="420925" y="2133600"/>
            <a:ext cx="4608275"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outcomes, activities and instructions in the Plan for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follow the instructions as described in the Plan</a:t>
            </a:r>
          </a:p>
          <a:p>
            <a:pPr marL="627063" indent="-339725">
              <a:lnSpc>
                <a:spcPct val="125000"/>
              </a:lnSpc>
              <a:buFont typeface="Arial" panose="020B0604020202020204" pitchFamily="34" charset="0"/>
              <a:buChar char="•"/>
            </a:pPr>
            <a:r>
              <a:rPr lang="en-US" sz="2600" dirty="0">
                <a:latin typeface="Calibri" panose="020F0502020204030204" pitchFamily="34" charset="0"/>
              </a:rPr>
              <a:t>know how to respond to change</a:t>
            </a:r>
          </a:p>
        </p:txBody>
      </p:sp>
      <p:sp>
        <p:nvSpPr>
          <p:cNvPr id="5" name="Rectangle 4"/>
          <p:cNvSpPr/>
          <p:nvPr/>
        </p:nvSpPr>
        <p:spPr>
          <a:xfrm>
            <a:off x="43434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8399"/>
            <a:ext cx="2845510" cy="3794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6249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3999" cy="646331"/>
          </a:xfrm>
          <a:prstGeom prst="rect">
            <a:avLst/>
          </a:prstGeom>
        </p:spPr>
        <p:txBody>
          <a:bodyPr wrap="square">
            <a:spAutoFit/>
          </a:bodyPr>
          <a:lstStyle/>
          <a:p>
            <a:pPr algn="ctr"/>
            <a:r>
              <a:rPr lang="en-US" sz="3600" cap="small" dirty="0">
                <a:solidFill>
                  <a:schemeClr val="accent6">
                    <a:lumMod val="75000"/>
                  </a:schemeClr>
                </a:solidFill>
                <a:latin typeface="Calibri" panose="020F0502020204030204" pitchFamily="34" charset="0"/>
              </a:rPr>
              <a:t>PC Reviews and Documentation</a:t>
            </a:r>
          </a:p>
        </p:txBody>
      </p:sp>
      <p:sp>
        <p:nvSpPr>
          <p:cNvPr id="3" name="Rectangle 2"/>
          <p:cNvSpPr/>
          <p:nvPr/>
        </p:nvSpPr>
        <p:spPr>
          <a:xfrm>
            <a:off x="533400" y="2057400"/>
            <a:ext cx="4724400" cy="5093702"/>
          </a:xfrm>
          <a:prstGeom prst="rect">
            <a:avLst/>
          </a:prstGeom>
        </p:spPr>
        <p:txBody>
          <a:bodyPr wrap="square">
            <a:spAutoFit/>
          </a:bodyPr>
          <a:lstStyle/>
          <a:p>
            <a:pPr>
              <a:lnSpc>
                <a:spcPct val="125000"/>
              </a:lnSpc>
            </a:pPr>
            <a:r>
              <a:rPr lang="en-US" sz="2600" dirty="0">
                <a:latin typeface="Calibri" panose="020F0502020204030204" pitchFamily="34" charset="0"/>
              </a:rPr>
              <a:t>DSPs write notes…</a:t>
            </a:r>
          </a:p>
          <a:p>
            <a:pPr marL="285750" indent="-285750">
              <a:lnSpc>
                <a:spcPct val="125000"/>
              </a:lnSpc>
              <a:buFont typeface="Arial" panose="020B0604020202020204" pitchFamily="34" charset="0"/>
              <a:buChar char="•"/>
            </a:pPr>
            <a:r>
              <a:rPr lang="en-US" sz="2600" dirty="0">
                <a:latin typeface="Calibri" panose="020F0502020204030204" pitchFamily="34" charset="0"/>
              </a:rPr>
              <a:t>that convey vital information needed for Person-Centered Reviews</a:t>
            </a:r>
          </a:p>
          <a:p>
            <a:pPr marL="285750" indent="-285750">
              <a:lnSpc>
                <a:spcPct val="125000"/>
              </a:lnSpc>
              <a:buFont typeface="Arial" panose="020B0604020202020204" pitchFamily="34" charset="0"/>
              <a:buChar char="•"/>
            </a:pPr>
            <a:r>
              <a:rPr lang="en-US" sz="2600" dirty="0">
                <a:latin typeface="Calibri" panose="020F0502020204030204" pitchFamily="34" charset="0"/>
              </a:rPr>
              <a:t>complete checklists to record that support activities were provided and that relate to outcomes and describe supports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449182"/>
            <a:ext cx="3504534" cy="3504534"/>
          </a:xfrm>
          <a:prstGeom prst="rect">
            <a:avLst/>
          </a:prstGeom>
        </p:spPr>
      </p:pic>
      <p:sp>
        <p:nvSpPr>
          <p:cNvPr id="5" name="Rectangle 4"/>
          <p:cNvSpPr/>
          <p:nvPr/>
        </p:nvSpPr>
        <p:spPr>
          <a:xfrm>
            <a:off x="4419600" y="457200"/>
            <a:ext cx="4572000" cy="707886"/>
          </a:xfrm>
          <a:prstGeom prst="rect">
            <a:avLst/>
          </a:prstGeom>
        </p:spPr>
        <p:txBody>
          <a:bodyPr>
            <a:spAutoFit/>
          </a:bodyPr>
          <a:lstStyle/>
          <a:p>
            <a:pPr algn="r"/>
            <a:r>
              <a:rPr lang="en-US" sz="2000" dirty="0">
                <a:solidFill>
                  <a:schemeClr val="bg1"/>
                </a:solidFill>
                <a:latin typeface="Calibri" panose="020F0502020204030204" pitchFamily="34" charset="0"/>
              </a:rPr>
              <a:t>Section III: Waivers for People with Developmental Disabilities</a:t>
            </a:r>
          </a:p>
        </p:txBody>
      </p:sp>
    </p:spTree>
    <p:extLst>
      <p:ext uri="{BB962C8B-B14F-4D97-AF65-F5344CB8AC3E}">
        <p14:creationId xmlns:p14="http://schemas.microsoft.com/office/powerpoint/2010/main" val="806789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19200"/>
            <a:ext cx="9144000" cy="563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4478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IV: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59971"/>
            <a:ext cx="5656146" cy="278282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TextBox 2"/>
          <p:cNvSpPr txBox="1"/>
          <p:nvPr/>
        </p:nvSpPr>
        <p:spPr>
          <a:xfrm>
            <a:off x="7894055" y="6150450"/>
            <a:ext cx="1066800" cy="381000"/>
          </a:xfrm>
          <a:prstGeom prst="rect">
            <a:avLst/>
          </a:prstGeom>
          <a:noFill/>
        </p:spPr>
        <p:txBody>
          <a:bodyPr wrap="square" rtlCol="0">
            <a:spAutoFit/>
          </a:bodyPr>
          <a:lstStyle/>
          <a:p>
            <a:r>
              <a:rPr lang="en-US" dirty="0"/>
              <a:t>Slide 57</a:t>
            </a:r>
          </a:p>
        </p:txBody>
      </p:sp>
    </p:spTree>
    <p:extLst>
      <p:ext uri="{BB962C8B-B14F-4D97-AF65-F5344CB8AC3E}">
        <p14:creationId xmlns:p14="http://schemas.microsoft.com/office/powerpoint/2010/main" val="2907460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People Communicate in a Variety of Ways</a:t>
            </a:r>
          </a:p>
        </p:txBody>
      </p:sp>
      <p:sp>
        <p:nvSpPr>
          <p:cNvPr id="8" name="Rectangle 7"/>
          <p:cNvSpPr/>
          <p:nvPr/>
        </p:nvSpPr>
        <p:spPr>
          <a:xfrm>
            <a:off x="1295400" y="2438400"/>
            <a:ext cx="4038599" cy="3293209"/>
          </a:xfrm>
          <a:prstGeom prst="rect">
            <a:avLst/>
          </a:prstGeom>
        </p:spPr>
        <p:txBody>
          <a:bodyPr wrap="square">
            <a:spAutoFit/>
          </a:bodyPr>
          <a:lstStyle/>
          <a:p>
            <a:pPr>
              <a:buClr>
                <a:schemeClr val="accent6">
                  <a:lumMod val="75000"/>
                </a:schemeClr>
              </a:buClr>
            </a:pPr>
            <a:r>
              <a:rPr lang="en-US" sz="2600" dirty="0">
                <a:solidFill>
                  <a:schemeClr val="tx2">
                    <a:lumMod val="75000"/>
                  </a:schemeClr>
                </a:solidFill>
                <a:latin typeface="Calibri" panose="020F0502020204030204" pitchFamily="34" charset="0"/>
              </a:rPr>
              <a:t>Some ways include: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Speaking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Writing</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Gestures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Body language</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Signs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Behaviors</a:t>
            </a:r>
          </a:p>
          <a:p>
            <a:pPr marL="457200" indent="-457200">
              <a:buClr>
                <a:schemeClr val="accent6">
                  <a:lumMod val="75000"/>
                </a:schemeClr>
              </a:buClr>
              <a:buFont typeface="Wingdings" panose="05000000000000000000" pitchFamily="2" charset="2"/>
              <a:buChar char="§"/>
            </a:pPr>
            <a:r>
              <a:rPr lang="en-US" sz="2600" dirty="0">
                <a:solidFill>
                  <a:schemeClr val="tx2">
                    <a:lumMod val="75000"/>
                  </a:schemeClr>
                </a:solidFill>
                <a:latin typeface="Calibri" panose="020F0502020204030204" pitchFamily="34" charset="0"/>
              </a:rPr>
              <a:t>Actions</a:t>
            </a:r>
          </a:p>
        </p:txBody>
      </p:sp>
      <p:pic>
        <p:nvPicPr>
          <p:cNvPr id="9" name="Picture 8" descr="http://www.bild.org.uk/EasysiteWeb/getresource.axd?AssetID=5533&amp;type=custom&amp;servicetype=Inline&amp;customSizeId=12">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61864" y="2743200"/>
            <a:ext cx="4480560" cy="3237865"/>
          </a:xfrm>
          <a:prstGeom prst="rect">
            <a:avLst/>
          </a:prstGeom>
          <a:noFill/>
          <a:ln>
            <a:noFill/>
          </a:ln>
        </p:spPr>
      </p:pic>
    </p:spTree>
    <p:extLst>
      <p:ext uri="{BB962C8B-B14F-4D97-AF65-F5344CB8AC3E}">
        <p14:creationId xmlns:p14="http://schemas.microsoft.com/office/powerpoint/2010/main" val="1336021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4190"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Two Types of Communication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461" y="2133600"/>
            <a:ext cx="3581400" cy="437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94904" y="5106923"/>
            <a:ext cx="148886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Expressive</a:t>
            </a:r>
          </a:p>
        </p:txBody>
      </p:sp>
      <p:sp>
        <p:nvSpPr>
          <p:cNvPr id="5" name="Rectangle 4"/>
          <p:cNvSpPr/>
          <p:nvPr/>
        </p:nvSpPr>
        <p:spPr>
          <a:xfrm>
            <a:off x="5116033" y="5106922"/>
            <a:ext cx="1407629" cy="461665"/>
          </a:xfrm>
          <a:prstGeom prst="rect">
            <a:avLst/>
          </a:prstGeom>
        </p:spPr>
        <p:txBody>
          <a:bodyPr wrap="none">
            <a:spAutoFit/>
          </a:bodyPr>
          <a:lstStyle/>
          <a:p>
            <a:r>
              <a:rPr lang="en-US" sz="2400" dirty="0">
                <a:solidFill>
                  <a:schemeClr val="accent1">
                    <a:lumMod val="75000"/>
                  </a:schemeClr>
                </a:solidFill>
                <a:latin typeface="Calibri" panose="020F0502020204030204" pitchFamily="34" charset="0"/>
              </a:rPr>
              <a:t>Receptive</a:t>
            </a:r>
          </a:p>
        </p:txBody>
      </p:sp>
      <p:sp>
        <p:nvSpPr>
          <p:cNvPr id="7" name="Right Arrow 6"/>
          <p:cNvSpPr/>
          <p:nvPr/>
        </p:nvSpPr>
        <p:spPr>
          <a:xfrm>
            <a:off x="3905077" y="5146817"/>
            <a:ext cx="1124123" cy="43425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4977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19063"/>
            <a:r>
              <a:rPr lang="en-US" sz="2800" dirty="0">
                <a:solidFill>
                  <a:schemeClr val="tx2">
                    <a:lumMod val="75000"/>
                  </a:schemeClr>
                </a:solidFill>
                <a:latin typeface="Calibri" panose="020F0502020204030204" pitchFamily="34" charset="0"/>
              </a:rPr>
              <a:t>Having a good life means different things to different people.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322" y="2441850"/>
            <a:ext cx="1593638" cy="79681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861" y="2308027"/>
            <a:ext cx="1828800" cy="92437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70" t="7306" r="1" b="13660"/>
          <a:stretch/>
        </p:blipFill>
        <p:spPr>
          <a:xfrm>
            <a:off x="6777194" y="3655525"/>
            <a:ext cx="1883638" cy="75831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3989" y="3826551"/>
            <a:ext cx="3136745" cy="51756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25655" b="15461"/>
          <a:stretch/>
        </p:blipFill>
        <p:spPr>
          <a:xfrm>
            <a:off x="6400800" y="5194309"/>
            <a:ext cx="1981200" cy="58990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3008" t="35681" r="13656" b="36548"/>
          <a:stretch/>
        </p:blipFill>
        <p:spPr>
          <a:xfrm>
            <a:off x="1091901" y="3780947"/>
            <a:ext cx="1329971" cy="50363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5216107"/>
            <a:ext cx="1334475" cy="413499"/>
          </a:xfrm>
          <a:prstGeom prst="rect">
            <a:avLst/>
          </a:prstGeom>
        </p:spPr>
      </p:pic>
      <p:grpSp>
        <p:nvGrpSpPr>
          <p:cNvPr id="5121" name="Group 5120"/>
          <p:cNvGrpSpPr/>
          <p:nvPr/>
        </p:nvGrpSpPr>
        <p:grpSpPr>
          <a:xfrm>
            <a:off x="3238500" y="5052528"/>
            <a:ext cx="2667000" cy="1068752"/>
            <a:chOff x="-2590800" y="5094994"/>
            <a:chExt cx="2292043" cy="940120"/>
          </a:xfrm>
        </p:grpSpPr>
        <p:grpSp>
          <p:nvGrpSpPr>
            <p:cNvPr id="5120" name="Group 5119"/>
            <p:cNvGrpSpPr/>
            <p:nvPr/>
          </p:nvGrpSpPr>
          <p:grpSpPr>
            <a:xfrm>
              <a:off x="-2590800" y="5094994"/>
              <a:ext cx="2292043" cy="940120"/>
              <a:chOff x="-2514600" y="4120573"/>
              <a:chExt cx="2292043" cy="940120"/>
            </a:xfrm>
          </p:grpSpPr>
          <p:pic>
            <p:nvPicPr>
              <p:cNvPr id="5123"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60213"/>
              <a:stretch/>
            </p:blipFill>
            <p:spPr bwMode="auto">
              <a:xfrm>
                <a:off x="-2514600" y="4212586"/>
                <a:ext cx="2292043" cy="84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1981200" y="4120573"/>
                <a:ext cx="1162050" cy="5160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131570" y="5421851"/>
              <a:ext cx="129540" cy="217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67213" y="5479165"/>
              <a:ext cx="152400" cy="89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44694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571" y="609600"/>
            <a:ext cx="4005829" cy="461665"/>
          </a:xfrm>
          <a:prstGeom prst="rect">
            <a:avLst/>
          </a:prstGeom>
        </p:spPr>
        <p:txBody>
          <a:bodyPr wrap="squar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509195" y="1600200"/>
            <a:ext cx="8229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287338">
              <a:lnSpc>
                <a:spcPct val="125000"/>
              </a:lnSpc>
              <a:buFont typeface="Arial" panose="020B0604020202020204" pitchFamily="34" charset="0"/>
              <a:buChar char="•"/>
            </a:pPr>
            <a:r>
              <a:rPr lang="en-US" sz="2600" dirty="0">
                <a:latin typeface="Calibri" panose="020F0502020204030204" pitchFamily="34" charset="0"/>
              </a:rPr>
              <a:t>Don’t assume that not speaking means not understanding</a:t>
            </a:r>
          </a:p>
          <a:p>
            <a:pPr marL="574675" indent="-287338">
              <a:lnSpc>
                <a:spcPct val="125000"/>
              </a:lnSpc>
              <a:buFont typeface="Arial" panose="020B0604020202020204" pitchFamily="34" charset="0"/>
              <a:buChar char="•"/>
            </a:pPr>
            <a:r>
              <a:rPr lang="en-US" sz="2600" dirty="0">
                <a:latin typeface="Calibri" panose="020F0502020204030204" pitchFamily="34" charset="0"/>
              </a:rPr>
              <a:t>Listen to what people say with their words and their actions</a:t>
            </a:r>
          </a:p>
          <a:p>
            <a:pPr marL="574675" indent="-287338">
              <a:lnSpc>
                <a:spcPct val="125000"/>
              </a:lnSpc>
            </a:pPr>
            <a:endParaRPr lang="en-US" sz="26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3745" y="4343400"/>
            <a:ext cx="40005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82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8438" y="693506"/>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600200"/>
            <a:ext cx="6705600" cy="3093154"/>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574675" indent="-349250">
              <a:lnSpc>
                <a:spcPct val="125000"/>
              </a:lnSpc>
              <a:buFont typeface="Arial" panose="020B0604020202020204" pitchFamily="34" charset="0"/>
              <a:buChar char="•"/>
            </a:pPr>
            <a:r>
              <a:rPr lang="en-US" sz="2600" dirty="0">
                <a:latin typeface="Calibri" panose="020F0502020204030204" pitchFamily="34" charset="0"/>
              </a:rPr>
              <a:t>Take the time to understand what someone is saying through his actions</a:t>
            </a:r>
          </a:p>
          <a:p>
            <a:pPr marL="574675" indent="-349250">
              <a:lnSpc>
                <a:spcPct val="125000"/>
              </a:lnSpc>
              <a:buFont typeface="Arial" panose="020B0604020202020204" pitchFamily="34" charset="0"/>
              <a:buChar char="•"/>
            </a:pPr>
            <a:r>
              <a:rPr lang="en-US" sz="2600" dirty="0">
                <a:latin typeface="Calibri" panose="020F0502020204030204" pitchFamily="34" charset="0"/>
              </a:rPr>
              <a:t>Model  age-appropriate and positive communication</a:t>
            </a:r>
          </a:p>
          <a:p>
            <a:pPr marL="574675" indent="-3492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descr="http://ncmh.info/wp-content/uploads/2015/05/ld-header-2015-1024x449.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4303059"/>
            <a:ext cx="5181600" cy="2209800"/>
          </a:xfrm>
          <a:prstGeom prst="rect">
            <a:avLst/>
          </a:prstGeom>
          <a:noFill/>
          <a:ln>
            <a:noFill/>
          </a:ln>
        </p:spPr>
      </p:pic>
    </p:spTree>
    <p:extLst>
      <p:ext uri="{BB962C8B-B14F-4D97-AF65-F5344CB8AC3E}">
        <p14:creationId xmlns:p14="http://schemas.microsoft.com/office/powerpoint/2010/main" val="1037593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4638" y="685800"/>
            <a:ext cx="3545779"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IV: Communication</a:t>
            </a:r>
          </a:p>
        </p:txBody>
      </p:sp>
      <p:sp>
        <p:nvSpPr>
          <p:cNvPr id="3" name="Rectangle 2"/>
          <p:cNvSpPr/>
          <p:nvPr/>
        </p:nvSpPr>
        <p:spPr>
          <a:xfrm>
            <a:off x="304800" y="1740932"/>
            <a:ext cx="4343400" cy="4093428"/>
          </a:xfrm>
          <a:prstGeom prst="rect">
            <a:avLst/>
          </a:prstGeom>
        </p:spPr>
        <p:txBody>
          <a:bodyPr wrap="square">
            <a:spAutoFit/>
          </a:bodyPr>
          <a:lstStyle/>
          <a:p>
            <a:pPr>
              <a:lnSpc>
                <a:spcPct val="125000"/>
              </a:lnSpc>
            </a:pPr>
            <a:r>
              <a:rPr lang="en-US" sz="2600" dirty="0">
                <a:latin typeface="Calibri" panose="020F0502020204030204" pitchFamily="34" charset="0"/>
              </a:rPr>
              <a:t>DSPs… </a:t>
            </a:r>
          </a:p>
          <a:p>
            <a:pPr marL="627063" indent="-339725">
              <a:lnSpc>
                <a:spcPct val="125000"/>
              </a:lnSpc>
              <a:buFont typeface="Arial" panose="020B0604020202020204" pitchFamily="34" charset="0"/>
              <a:buChar char="•"/>
            </a:pPr>
            <a:r>
              <a:rPr lang="en-US" sz="2600" dirty="0">
                <a:latin typeface="Calibri" panose="020F0502020204030204" pitchFamily="34" charset="0"/>
              </a:rPr>
              <a:t>Respect that everyone needs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that behaviors are ways to communicate</a:t>
            </a:r>
          </a:p>
          <a:p>
            <a:pPr marL="627063" indent="-339725">
              <a:lnSpc>
                <a:spcPct val="125000"/>
              </a:lnSpc>
              <a:buFont typeface="Arial" panose="020B0604020202020204" pitchFamily="34" charset="0"/>
              <a:buChar char="•"/>
            </a:pPr>
            <a:r>
              <a:rPr lang="en-US" sz="2600" dirty="0">
                <a:latin typeface="Calibri" panose="020F0502020204030204" pitchFamily="34" charset="0"/>
              </a:rPr>
              <a:t>Help find ways for people to express themselves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5" t="5355" r="11836" b="6059"/>
          <a:stretch/>
        </p:blipFill>
        <p:spPr>
          <a:xfrm>
            <a:off x="4876800" y="2514600"/>
            <a:ext cx="3793864" cy="2728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5592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19200"/>
            <a:ext cx="9144000" cy="563880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1295400" y="1447800"/>
            <a:ext cx="6204840" cy="584775"/>
          </a:xfrm>
          <a:prstGeom prst="rect">
            <a:avLst/>
          </a:prstGeom>
        </p:spPr>
        <p:txBody>
          <a:bodyPr wrap="none">
            <a:spAutoFit/>
          </a:bodyPr>
          <a:lstStyle/>
          <a:p>
            <a:r>
              <a:rPr lang="en-US" sz="3200" cap="small" dirty="0">
                <a:solidFill>
                  <a:schemeClr val="tx2">
                    <a:lumMod val="75000"/>
                  </a:schemeClr>
                </a:solidFill>
                <a:latin typeface="Calibri" panose="020F0502020204030204" pitchFamily="34" charset="0"/>
              </a:rPr>
              <a:t>Section V: Positive Behavior Supports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294" y="2505546"/>
            <a:ext cx="5229788" cy="345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5200" y="6155871"/>
            <a:ext cx="1527918" cy="381000"/>
          </a:xfrm>
          <a:prstGeom prst="rect">
            <a:avLst/>
          </a:prstGeom>
          <a:noFill/>
        </p:spPr>
        <p:txBody>
          <a:bodyPr wrap="square" rtlCol="0">
            <a:spAutoFit/>
          </a:bodyPr>
          <a:lstStyle/>
          <a:p>
            <a:pPr algn="r"/>
            <a:r>
              <a:rPr lang="en-US" dirty="0"/>
              <a:t>Slide 63</a:t>
            </a:r>
          </a:p>
        </p:txBody>
      </p:sp>
    </p:spTree>
    <p:extLst>
      <p:ext uri="{BB962C8B-B14F-4D97-AF65-F5344CB8AC3E}">
        <p14:creationId xmlns:p14="http://schemas.microsoft.com/office/powerpoint/2010/main" val="2735255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2500" y="361308"/>
            <a:ext cx="3583160"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a:t>
            </a:r>
          </a:p>
          <a:p>
            <a:pPr algn="r"/>
            <a:r>
              <a:rPr lang="en-US" sz="2400" dirty="0">
                <a:solidFill>
                  <a:schemeClr val="bg1"/>
                </a:solidFill>
                <a:latin typeface="Calibri" panose="020F0502020204030204" pitchFamily="34" charset="0"/>
              </a:rPr>
              <a:t> Positive Behavior Supports</a:t>
            </a:r>
          </a:p>
        </p:txBody>
      </p:sp>
      <p:sp>
        <p:nvSpPr>
          <p:cNvPr id="3" name="Rectangle 2"/>
          <p:cNvSpPr/>
          <p:nvPr/>
        </p:nvSpPr>
        <p:spPr>
          <a:xfrm>
            <a:off x="-2510" y="5978402"/>
            <a:ext cx="8104093" cy="830997"/>
          </a:xfrm>
          <a:prstGeom prst="rect">
            <a:avLst/>
          </a:prstGeom>
        </p:spPr>
        <p:txBody>
          <a:bodyPr wrap="square">
            <a:spAutoFit/>
          </a:bodyPr>
          <a:lstStyle/>
          <a:p>
            <a:pPr algn="ctr"/>
            <a:r>
              <a:rPr lang="en-US" sz="2000" dirty="0">
                <a:latin typeface="Calibri" panose="020F0502020204030204" pitchFamily="34" charset="0"/>
              </a:rPr>
              <a:t>PBS is the preferred DBHDS approach to supporting  individuals with behavioral concerns</a:t>
            </a:r>
            <a:r>
              <a:rPr lang="en-US" sz="2800" dirty="0">
                <a:latin typeface="Calibri" panose="020F0502020204030204" pitchFamily="34" charset="0"/>
              </a:rPr>
              <a:t>. </a:t>
            </a:r>
          </a:p>
        </p:txBody>
      </p:sp>
      <p:sp>
        <p:nvSpPr>
          <p:cNvPr id="4" name="Rectangle 3"/>
          <p:cNvSpPr/>
          <p:nvPr/>
        </p:nvSpPr>
        <p:spPr>
          <a:xfrm>
            <a:off x="457200" y="2385111"/>
            <a:ext cx="4459837" cy="3593291"/>
          </a:xfrm>
          <a:prstGeom prst="rect">
            <a:avLst/>
          </a:prstGeom>
        </p:spPr>
        <p:txBody>
          <a:bodyPr wrap="square">
            <a:spAutoFit/>
          </a:bodyPr>
          <a:lstStyle/>
          <a:p>
            <a:pPr>
              <a:lnSpc>
                <a:spcPct val="125000"/>
              </a:lnSpc>
            </a:pPr>
            <a:r>
              <a:rPr lang="en-US" sz="2600" dirty="0">
                <a:latin typeface="Calibri" panose="020F0502020204030204" pitchFamily="34" charset="0"/>
              </a:rPr>
              <a:t>…a person-centered approach</a:t>
            </a:r>
          </a:p>
          <a:p>
            <a:pPr>
              <a:lnSpc>
                <a:spcPct val="125000"/>
              </a:lnSpc>
            </a:pPr>
            <a:r>
              <a:rPr lang="en-US" sz="2600" dirty="0">
                <a:latin typeface="Calibri" panose="020F0502020204030204" pitchFamily="34" charset="0"/>
              </a:rPr>
              <a:t>and focuses on:</a:t>
            </a:r>
          </a:p>
          <a:p>
            <a:pPr marL="627063" indent="-339725">
              <a:lnSpc>
                <a:spcPct val="125000"/>
              </a:lnSpc>
              <a:buFont typeface="Arial" panose="020B0604020202020204" pitchFamily="34" charset="0"/>
              <a:buChar char="•"/>
            </a:pPr>
            <a:r>
              <a:rPr lang="en-US" sz="2600" dirty="0">
                <a:latin typeface="Calibri" panose="020F0502020204030204" pitchFamily="34" charset="0"/>
              </a:rPr>
              <a:t>Changing the surroundings and supports</a:t>
            </a:r>
          </a:p>
          <a:p>
            <a:pPr marL="627063" indent="-339725">
              <a:lnSpc>
                <a:spcPct val="125000"/>
              </a:lnSpc>
              <a:buFont typeface="Arial" panose="020B0604020202020204" pitchFamily="34" charset="0"/>
              <a:buChar char="•"/>
            </a:pPr>
            <a:r>
              <a:rPr lang="en-US" sz="2600" dirty="0">
                <a:latin typeface="Calibri" panose="020F0502020204030204" pitchFamily="34" charset="0"/>
              </a:rPr>
              <a:t>Teaching new skills that increase choice/control</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37" y="3048000"/>
            <a:ext cx="4027487" cy="3147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is…</a:t>
            </a:r>
          </a:p>
        </p:txBody>
      </p:sp>
    </p:spTree>
    <p:extLst>
      <p:ext uri="{BB962C8B-B14F-4D97-AF65-F5344CB8AC3E}">
        <p14:creationId xmlns:p14="http://schemas.microsoft.com/office/powerpoint/2010/main" val="2882750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304800"/>
            <a:ext cx="3740598"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287954" y="2209800"/>
            <a:ext cx="8541198" cy="4093428"/>
          </a:xfrm>
          <a:prstGeom prst="rect">
            <a:avLst/>
          </a:prstGeom>
        </p:spPr>
        <p:txBody>
          <a:bodyPr wrap="square">
            <a:spAutoFit/>
          </a:bodyPr>
          <a:lstStyle/>
          <a:p>
            <a:pPr>
              <a:lnSpc>
                <a:spcPct val="125000"/>
              </a:lnSpc>
            </a:pPr>
            <a:r>
              <a:rPr lang="en-US" sz="2600" dirty="0">
                <a:latin typeface="Calibri" panose="020F0502020204030204" pitchFamily="34" charset="0"/>
              </a:rPr>
              <a:t>…four basic values:</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the rights of ALL citizens </a:t>
            </a:r>
          </a:p>
          <a:p>
            <a:pPr marL="574675" indent="-287338">
              <a:lnSpc>
                <a:spcPct val="125000"/>
              </a:lnSpc>
              <a:buFont typeface="Arial" panose="020B0604020202020204" pitchFamily="34" charset="0"/>
              <a:buChar char="•"/>
            </a:pPr>
            <a:r>
              <a:rPr lang="en-US" sz="2600" dirty="0">
                <a:latin typeface="Calibri" panose="020F0502020204030204" pitchFamily="34" charset="0"/>
              </a:rPr>
              <a:t>Respect for personal choice and control</a:t>
            </a:r>
          </a:p>
          <a:p>
            <a:pPr marL="574675" indent="-287338">
              <a:lnSpc>
                <a:spcPct val="125000"/>
              </a:lnSpc>
              <a:buFont typeface="Arial" panose="020B0604020202020204" pitchFamily="34" charset="0"/>
              <a:buChar char="•"/>
            </a:pPr>
            <a:r>
              <a:rPr lang="en-US" sz="2600" dirty="0">
                <a:latin typeface="Calibri" panose="020F0502020204030204" pitchFamily="34" charset="0"/>
              </a:rPr>
              <a:t>Dignified treatment of people </a:t>
            </a:r>
          </a:p>
          <a:p>
            <a:pPr marL="574675" indent="-287338">
              <a:lnSpc>
                <a:spcPct val="125000"/>
              </a:lnSpc>
              <a:buFont typeface="Arial" panose="020B0604020202020204" pitchFamily="34" charset="0"/>
              <a:buChar char="•"/>
            </a:pPr>
            <a:r>
              <a:rPr lang="en-US" sz="2600" dirty="0">
                <a:latin typeface="Calibri" panose="020F0502020204030204" pitchFamily="34" charset="0"/>
              </a:rPr>
              <a:t>Assurance that people with disabilities are not abused and neglected</a:t>
            </a:r>
          </a:p>
          <a:p>
            <a:pPr>
              <a:lnSpc>
                <a:spcPct val="125000"/>
              </a:lnSpc>
            </a:pPr>
            <a:br>
              <a:rPr lang="en-US" sz="2600" dirty="0">
                <a:latin typeface="Calibri" panose="020F0502020204030204" pitchFamily="34" charset="0"/>
              </a:rPr>
            </a:b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228" y="5007698"/>
            <a:ext cx="4055471" cy="1685939"/>
          </a:xfrm>
          <a:prstGeom prst="rect">
            <a:avLst/>
          </a:prstGeom>
        </p:spPr>
      </p:pic>
      <p:sp>
        <p:nvSpPr>
          <p:cNvPr id="6" name="Rectangle 5"/>
          <p:cNvSpPr/>
          <p:nvPr/>
        </p:nvSpPr>
        <p:spPr>
          <a:xfrm>
            <a:off x="-26894" y="1460550"/>
            <a:ext cx="9170894"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PBS has…</a:t>
            </a:r>
          </a:p>
        </p:txBody>
      </p:sp>
    </p:spTree>
    <p:extLst>
      <p:ext uri="{BB962C8B-B14F-4D97-AF65-F5344CB8AC3E}">
        <p14:creationId xmlns:p14="http://schemas.microsoft.com/office/powerpoint/2010/main" val="1689940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3296" y="381000"/>
            <a:ext cx="3514232" cy="830997"/>
          </a:xfrm>
          <a:prstGeom prst="rect">
            <a:avLst/>
          </a:prstGeom>
        </p:spPr>
        <p:txBody>
          <a:bodyPr wrap="none">
            <a:spAutoFit/>
          </a:bodyPr>
          <a:lstStyle/>
          <a:p>
            <a:pPr algn="r"/>
            <a:r>
              <a:rPr lang="en-US" sz="2400" dirty="0">
                <a:solidFill>
                  <a:schemeClr val="bg1"/>
                </a:solidFill>
                <a:latin typeface="Calibri" panose="020F0502020204030204" pitchFamily="34" charset="0"/>
              </a:rPr>
              <a:t>Section V: </a:t>
            </a:r>
          </a:p>
          <a:p>
            <a:pPr algn="r"/>
            <a:r>
              <a:rPr lang="en-US" sz="2400" dirty="0">
                <a:solidFill>
                  <a:schemeClr val="bg1"/>
                </a:solidFill>
                <a:latin typeface="Calibri" panose="020F0502020204030204" pitchFamily="34" charset="0"/>
              </a:rPr>
              <a:t>Positive Behavior Supports</a:t>
            </a:r>
          </a:p>
        </p:txBody>
      </p:sp>
      <p:sp>
        <p:nvSpPr>
          <p:cNvPr id="3" name="Rectangle 2"/>
          <p:cNvSpPr/>
          <p:nvPr/>
        </p:nvSpPr>
        <p:spPr>
          <a:xfrm>
            <a:off x="304800" y="1752600"/>
            <a:ext cx="48768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287338">
              <a:lnSpc>
                <a:spcPct val="125000"/>
              </a:lnSpc>
              <a:buFont typeface="Arial" panose="020B0604020202020204" pitchFamily="34" charset="0"/>
              <a:buChar char="•"/>
            </a:pPr>
            <a:r>
              <a:rPr lang="en-US" sz="2600" dirty="0">
                <a:latin typeface="Calibri" panose="020F0502020204030204" pitchFamily="34" charset="0"/>
              </a:rPr>
              <a:t>Follow PBS plans</a:t>
            </a:r>
          </a:p>
          <a:p>
            <a:pPr marL="627063" indent="-287338">
              <a:lnSpc>
                <a:spcPct val="125000"/>
              </a:lnSpc>
              <a:buFont typeface="Arial" panose="020B0604020202020204" pitchFamily="34" charset="0"/>
              <a:buChar char="•"/>
            </a:pPr>
            <a:r>
              <a:rPr lang="en-US" sz="2600" dirty="0">
                <a:latin typeface="Calibri" panose="020F0502020204030204" pitchFamily="34" charset="0"/>
              </a:rPr>
              <a:t>See all behavior as communication</a:t>
            </a:r>
          </a:p>
          <a:p>
            <a:pPr marL="627063" indent="-287338">
              <a:lnSpc>
                <a:spcPct val="125000"/>
              </a:lnSpc>
              <a:buFont typeface="Arial" panose="020B0604020202020204" pitchFamily="34" charset="0"/>
              <a:buChar char="•"/>
            </a:pPr>
            <a:r>
              <a:rPr lang="en-US" sz="2600" dirty="0">
                <a:latin typeface="Calibri" panose="020F0502020204030204" pitchFamily="34" charset="0"/>
              </a:rPr>
              <a:t>Seek ways to increase choice and control</a:t>
            </a:r>
          </a:p>
          <a:p>
            <a:pPr marL="627063" indent="-287338">
              <a:lnSpc>
                <a:spcPct val="125000"/>
              </a:lnSpc>
              <a:buFont typeface="Arial" panose="020B0604020202020204" pitchFamily="34" charset="0"/>
              <a:buChar char="•"/>
            </a:pPr>
            <a:r>
              <a:rPr lang="en-US" sz="2600" dirty="0">
                <a:latin typeface="Calibri" panose="020F0502020204030204" pitchFamily="34" charset="0"/>
              </a:rPr>
              <a:t>Teach new, positive ways of meeting needs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342" y="2590800"/>
            <a:ext cx="3066132" cy="2822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675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43000"/>
            <a:ext cx="9144000" cy="5715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Rectangle 1"/>
          <p:cNvSpPr/>
          <p:nvPr/>
        </p:nvSpPr>
        <p:spPr>
          <a:xfrm>
            <a:off x="0" y="1371600"/>
            <a:ext cx="9144000" cy="584775"/>
          </a:xfrm>
          <a:prstGeom prst="rect">
            <a:avLst/>
          </a:prstGeom>
        </p:spPr>
        <p:txBody>
          <a:bodyPr wrap="square">
            <a:spAutoFit/>
          </a:bodyPr>
          <a:lstStyle/>
          <a:p>
            <a:pPr algn="ctr"/>
            <a:r>
              <a:rPr lang="en-US" sz="3200" cap="small" dirty="0">
                <a:solidFill>
                  <a:schemeClr val="tx2">
                    <a:lumMod val="75000"/>
                  </a:schemeClr>
                </a:solidFill>
                <a:latin typeface="Calibri" panose="020F0502020204030204" pitchFamily="34" charset="0"/>
              </a:rPr>
              <a:t>Section VI: Health and Safety</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419" y="2514600"/>
            <a:ext cx="5139162" cy="3383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78486" y="6172200"/>
            <a:ext cx="1371600" cy="381000"/>
          </a:xfrm>
          <a:prstGeom prst="rect">
            <a:avLst/>
          </a:prstGeom>
          <a:noFill/>
        </p:spPr>
        <p:txBody>
          <a:bodyPr wrap="square" rtlCol="0">
            <a:spAutoFit/>
          </a:bodyPr>
          <a:lstStyle/>
          <a:p>
            <a:pPr algn="r"/>
            <a:r>
              <a:rPr lang="en-US" dirty="0"/>
              <a:t>Slide 67</a:t>
            </a:r>
          </a:p>
        </p:txBody>
      </p:sp>
    </p:spTree>
    <p:extLst>
      <p:ext uri="{BB962C8B-B14F-4D97-AF65-F5344CB8AC3E}">
        <p14:creationId xmlns:p14="http://schemas.microsoft.com/office/powerpoint/2010/main" val="2075740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548825"/>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Health and Safety Considerations</a:t>
            </a:r>
          </a:p>
        </p:txBody>
      </p:sp>
      <p:sp>
        <p:nvSpPr>
          <p:cNvPr id="4" name="Rectangle 3"/>
          <p:cNvSpPr/>
          <p:nvPr/>
        </p:nvSpPr>
        <p:spPr>
          <a:xfrm>
            <a:off x="381000" y="2438400"/>
            <a:ext cx="4572000" cy="3862596"/>
          </a:xfrm>
          <a:prstGeom prst="rect">
            <a:avLst/>
          </a:prstGeom>
        </p:spPr>
        <p:txBody>
          <a:bodyPr wrap="square">
            <a:spAutoFit/>
          </a:bodyPr>
          <a:lstStyle/>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Review all agency policies and procedures for health and safety</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Additional training will be available</a:t>
            </a:r>
          </a:p>
          <a:p>
            <a:pPr marL="342900" indent="-342900">
              <a:lnSpc>
                <a:spcPct val="125000"/>
              </a:lnSpc>
              <a:buClr>
                <a:schemeClr val="accent6">
                  <a:lumMod val="75000"/>
                </a:schemeClr>
              </a:buClr>
              <a:buFont typeface="Wingdings" panose="05000000000000000000" pitchFamily="2" charset="2"/>
              <a:buChar char="§"/>
            </a:pPr>
            <a:r>
              <a:rPr lang="en-US" sz="2800" dirty="0">
                <a:latin typeface="Calibri" panose="020F0502020204030204" pitchFamily="34" charset="0"/>
              </a:rPr>
              <a:t>Balance of Important TO and Important FOR </a:t>
            </a:r>
          </a:p>
        </p:txBody>
      </p:sp>
      <p:pic>
        <p:nvPicPr>
          <p:cNvPr id="5" name="Picture 4" descr="https://wmich.edu/sites/default/files/styles/720p/public/images/u57/2015/connections-3.jpg?itok=LrpI3teO">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705100"/>
            <a:ext cx="4038599" cy="2400300"/>
          </a:xfrm>
          <a:prstGeom prst="rect">
            <a:avLst/>
          </a:prstGeom>
          <a:noFill/>
          <a:ln>
            <a:noFill/>
          </a:ln>
        </p:spPr>
      </p:pic>
    </p:spTree>
    <p:extLst>
      <p:ext uri="{BB962C8B-B14F-4D97-AF65-F5344CB8AC3E}">
        <p14:creationId xmlns:p14="http://schemas.microsoft.com/office/powerpoint/2010/main" val="207655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726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66063" y="1448763"/>
            <a:ext cx="8794678"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Maintaining Good Health through Good Nutrition </a:t>
            </a:r>
          </a:p>
        </p:txBody>
      </p:sp>
      <p:sp>
        <p:nvSpPr>
          <p:cNvPr id="4" name="Rectangle 3"/>
          <p:cNvSpPr/>
          <p:nvPr/>
        </p:nvSpPr>
        <p:spPr>
          <a:xfrm>
            <a:off x="293495" y="2180137"/>
            <a:ext cx="4790536" cy="2400657"/>
          </a:xfrm>
          <a:prstGeom prst="rect">
            <a:avLst/>
          </a:prstGeom>
        </p:spPr>
        <p:txBody>
          <a:bodyPr wrap="square">
            <a:spAutoFit/>
          </a:bodyPr>
          <a:lstStyle/>
          <a:p>
            <a:pPr marL="574675" indent="-349250">
              <a:lnSpc>
                <a:spcPct val="125000"/>
              </a:lnSpc>
              <a:buFont typeface="Arial" panose="020B0604020202020204" pitchFamily="34" charset="0"/>
              <a:buChar char="•"/>
            </a:pPr>
            <a:r>
              <a:rPr lang="en-US" sz="2400" dirty="0">
                <a:latin typeface="Calibri" panose="020F0502020204030204" pitchFamily="34" charset="0"/>
              </a:rPr>
              <a:t>All people need good nutrition</a:t>
            </a:r>
          </a:p>
          <a:p>
            <a:pPr marL="574675" indent="-349250">
              <a:lnSpc>
                <a:spcPct val="125000"/>
              </a:lnSpc>
              <a:buFont typeface="Arial" panose="020B0604020202020204" pitchFamily="34" charset="0"/>
              <a:buChar char="•"/>
            </a:pPr>
            <a:r>
              <a:rPr lang="en-US" sz="2400" dirty="0">
                <a:latin typeface="Calibri" panose="020F0502020204030204" pitchFamily="34" charset="0"/>
              </a:rPr>
              <a:t>Special diets help with difficulty chewing or medical conditions</a:t>
            </a:r>
          </a:p>
          <a:p>
            <a:pPr marL="574675" indent="-349250">
              <a:lnSpc>
                <a:spcPct val="125000"/>
              </a:lnSpc>
              <a:buFont typeface="Arial" panose="020B0604020202020204" pitchFamily="34" charset="0"/>
              <a:buChar char="•"/>
            </a:pPr>
            <a:r>
              <a:rPr lang="en-US" sz="2400" dirty="0">
                <a:latin typeface="Calibri" panose="020F0502020204030204" pitchFamily="34" charset="0"/>
              </a:rPr>
              <a:t>As people age nutrition becomes even more important!</a:t>
            </a:r>
          </a:p>
        </p:txBody>
      </p:sp>
      <p:sp>
        <p:nvSpPr>
          <p:cNvPr id="5" name="Rectangle 4"/>
          <p:cNvSpPr/>
          <p:nvPr/>
        </p:nvSpPr>
        <p:spPr>
          <a:xfrm>
            <a:off x="381000" y="4708061"/>
            <a:ext cx="8763000" cy="1515800"/>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574675" indent="-349250">
              <a:lnSpc>
                <a:spcPct val="125000"/>
              </a:lnSpc>
              <a:buFont typeface="Arial" panose="020B0604020202020204" pitchFamily="34" charset="0"/>
              <a:buChar char="•"/>
            </a:pPr>
            <a:r>
              <a:rPr lang="en-US" sz="2400" dirty="0">
                <a:latin typeface="Calibri" panose="020F0502020204030204" pitchFamily="34" charset="0"/>
              </a:rPr>
              <a:t>Resist the temptation to use food as a reward or for reinforcement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555862"/>
            <a:ext cx="3613228" cy="2152199"/>
          </a:xfrm>
          <a:prstGeom prst="rect">
            <a:avLst/>
          </a:prstGeom>
        </p:spPr>
      </p:pic>
    </p:spTree>
    <p:extLst>
      <p:ext uri="{BB962C8B-B14F-4D97-AF65-F5344CB8AC3E}">
        <p14:creationId xmlns:p14="http://schemas.microsoft.com/office/powerpoint/2010/main" val="73297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47800"/>
            <a:ext cx="8382000" cy="1212640"/>
          </a:xfrm>
          <a:prstGeom prst="rect">
            <a:avLst/>
          </a:prstGeom>
        </p:spPr>
        <p:txBody>
          <a:bodyPr wrap="square">
            <a:spAutoFit/>
          </a:bodyPr>
          <a:lstStyle/>
          <a:p>
            <a:pPr>
              <a:lnSpc>
                <a:spcPct val="130000"/>
              </a:lnSpc>
            </a:pPr>
            <a:r>
              <a:rPr lang="en-US" sz="2800" dirty="0">
                <a:latin typeface="Calibri" panose="020F0502020204030204" pitchFamily="34" charset="0"/>
              </a:rPr>
              <a:t>We believe a good life is best led by the person following these person-centered principles.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013934"/>
            <a:ext cx="4572000" cy="304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2940109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702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The Food Plate</a:t>
            </a:r>
          </a:p>
        </p:txBody>
      </p:sp>
      <p:sp>
        <p:nvSpPr>
          <p:cNvPr id="4" name="Rectangle 3"/>
          <p:cNvSpPr/>
          <p:nvPr/>
        </p:nvSpPr>
        <p:spPr>
          <a:xfrm>
            <a:off x="379056" y="2176260"/>
            <a:ext cx="5488344" cy="3970318"/>
          </a:xfrm>
          <a:prstGeom prst="rect">
            <a:avLst/>
          </a:prstGeom>
        </p:spPr>
        <p:txBody>
          <a:bodyPr wrap="square">
            <a:spAutoFit/>
          </a:bodyPr>
          <a:lstStyle/>
          <a:p>
            <a:pPr>
              <a:lnSpc>
                <a:spcPct val="125000"/>
              </a:lnSpc>
            </a:pPr>
            <a:r>
              <a:rPr lang="en-US" sz="2400" u="sng" dirty="0">
                <a:latin typeface="Calibri" panose="020F0502020204030204" pitchFamily="34" charset="0"/>
              </a:rPr>
              <a:t>Recommendations from </a:t>
            </a:r>
            <a:r>
              <a:rPr lang="en-US" sz="2400" i="1" u="sng" dirty="0">
                <a:latin typeface="Calibri" panose="020F0502020204030204" pitchFamily="34" charset="0"/>
              </a:rPr>
              <a:t>Choose My Plate</a:t>
            </a:r>
            <a:r>
              <a:rPr lang="en-US" sz="2400" u="sng" dirty="0">
                <a:latin typeface="Calibri" panose="020F0502020204030204" pitchFamily="34" charset="0"/>
              </a:rPr>
              <a:t>:</a:t>
            </a:r>
          </a:p>
          <a:p>
            <a:pPr>
              <a:lnSpc>
                <a:spcPct val="125000"/>
              </a:lnSpc>
            </a:pPr>
            <a:endParaRPr lang="en-US" sz="2400" u="sng" dirty="0">
              <a:latin typeface="Calibri" panose="020F0502020204030204" pitchFamily="34" charset="0"/>
            </a:endParaRP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Focuses on variety, amount, and nutrition from all five food groups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Includes foods and beverages with less saturated fat, sodium, and added sugars</a:t>
            </a:r>
          </a:p>
          <a:p>
            <a:pPr marL="682625" lvl="2" indent="-280988">
              <a:buClr>
                <a:schemeClr val="accent6">
                  <a:lumMod val="75000"/>
                </a:schemeClr>
              </a:buClr>
              <a:buFont typeface="Wingdings" panose="05000000000000000000" pitchFamily="2" charset="2"/>
              <a:buChar char="§"/>
            </a:pPr>
            <a:r>
              <a:rPr lang="en-US" sz="2400" dirty="0">
                <a:latin typeface="Calibri" panose="020F0502020204030204" pitchFamily="34" charset="0"/>
              </a:rPr>
              <a:t>Eating the right amount of calories based on age, sex, height, weight, and physical activity level</a:t>
            </a:r>
          </a:p>
        </p:txBody>
      </p:sp>
      <p:pic>
        <p:nvPicPr>
          <p:cNvPr id="1026" name="Picture 2" descr="MyPlate magenta logo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742" y="2743200"/>
            <a:ext cx="3561118" cy="323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560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1152"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28600" y="1676400"/>
            <a:ext cx="4774058" cy="5593839"/>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the importance of good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people need support with personal care in different ways</a:t>
            </a:r>
          </a:p>
          <a:p>
            <a:pPr marL="285750" indent="-285750">
              <a:lnSpc>
                <a:spcPct val="125000"/>
              </a:lnSpc>
              <a:buFont typeface="Arial" panose="020B0604020202020204" pitchFamily="34" charset="0"/>
              <a:buChar char="•"/>
            </a:pPr>
            <a:r>
              <a:rPr lang="en-US" sz="2600" dirty="0">
                <a:latin typeface="Calibri" panose="020F0502020204030204" pitchFamily="34" charset="0"/>
              </a:rPr>
              <a:t>Respect peoples’ privacy with personal hygiene</a:t>
            </a:r>
          </a:p>
          <a:p>
            <a:pPr marL="285750" indent="-285750">
              <a:lnSpc>
                <a:spcPct val="125000"/>
              </a:lnSpc>
              <a:buFont typeface="Arial" panose="020B0604020202020204" pitchFamily="34" charset="0"/>
              <a:buChar char="•"/>
            </a:pPr>
            <a:r>
              <a:rPr lang="en-US" sz="2600" dirty="0">
                <a:latin typeface="Calibri" panose="020F0502020204030204" pitchFamily="34" charset="0"/>
              </a:rPr>
              <a:t>Support good hygiene for value in the community</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sp>
        <p:nvSpPr>
          <p:cNvPr id="4" name="Rectangle 3"/>
          <p:cNvSpPr/>
          <p:nvPr/>
        </p:nvSpPr>
        <p:spPr>
          <a:xfrm>
            <a:off x="538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Personal Hygiene</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133017" y="3121404"/>
            <a:ext cx="3889375" cy="2703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0649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15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20619"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304800" y="2298581"/>
            <a:ext cx="6629400" cy="259301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7063" indent="-339725">
              <a:lnSpc>
                <a:spcPct val="125000"/>
              </a:lnSpc>
              <a:buFont typeface="Arial" panose="020B0604020202020204" pitchFamily="34" charset="0"/>
              <a:buChar char="•"/>
            </a:pPr>
            <a:r>
              <a:rPr lang="en-US" sz="2600" dirty="0">
                <a:latin typeface="Calibri" panose="020F0502020204030204" pitchFamily="34" charset="0"/>
              </a:rPr>
              <a:t>Know the connection between clean teeth and health</a:t>
            </a:r>
          </a:p>
          <a:p>
            <a:pPr marL="627063" indent="-339725">
              <a:lnSpc>
                <a:spcPct val="125000"/>
              </a:lnSpc>
              <a:buFont typeface="Arial" panose="020B0604020202020204" pitchFamily="34" charset="0"/>
              <a:buChar char="•"/>
            </a:pPr>
            <a:r>
              <a:rPr lang="en-US" sz="2600" dirty="0">
                <a:latin typeface="Calibri" panose="020F0502020204030204" pitchFamily="34" charset="0"/>
              </a:rPr>
              <a:t>Watch for any signs of illness and/or changes in routines or abilities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734" y="4343400"/>
            <a:ext cx="1146810" cy="1066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367" y="2286000"/>
            <a:ext cx="1663177" cy="1524000"/>
          </a:xfrm>
          <a:prstGeom prst="rect">
            <a:avLst/>
          </a:prstGeom>
        </p:spPr>
      </p:pic>
    </p:spTree>
    <p:extLst>
      <p:ext uri="{BB962C8B-B14F-4D97-AF65-F5344CB8AC3E}">
        <p14:creationId xmlns:p14="http://schemas.microsoft.com/office/powerpoint/2010/main" val="26831064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1" y="685800"/>
            <a:ext cx="3581400" cy="830997"/>
          </a:xfrm>
          <a:prstGeom prst="rect">
            <a:avLst/>
          </a:prstGeom>
        </p:spPr>
        <p:txBody>
          <a:bodyPr wrap="squar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Regular Medical and Dental Care</a:t>
            </a:r>
          </a:p>
        </p:txBody>
      </p:sp>
      <p:sp>
        <p:nvSpPr>
          <p:cNvPr id="4" name="Rectangle 3"/>
          <p:cNvSpPr/>
          <p:nvPr/>
        </p:nvSpPr>
        <p:spPr>
          <a:xfrm>
            <a:off x="457200" y="2154793"/>
            <a:ext cx="4495800" cy="4516621"/>
          </a:xfrm>
          <a:prstGeom prst="rect">
            <a:avLst/>
          </a:prstGeom>
        </p:spPr>
        <p:txBody>
          <a:bodyPr wrap="square">
            <a:spAutoFit/>
          </a:bodyPr>
          <a:lstStyle/>
          <a:p>
            <a:pPr>
              <a:lnSpc>
                <a:spcPct val="125000"/>
              </a:lnSpc>
            </a:pPr>
            <a:r>
              <a:rPr lang="en-US" sz="2400" dirty="0">
                <a:latin typeface="Calibri" panose="020F0502020204030204" pitchFamily="34" charset="0"/>
              </a:rPr>
              <a:t>DSPs…</a:t>
            </a:r>
          </a:p>
          <a:p>
            <a:pPr marL="574675" indent="-287338">
              <a:lnSpc>
                <a:spcPct val="125000"/>
              </a:lnSpc>
              <a:buFont typeface="Arial" panose="020B0604020202020204" pitchFamily="34" charset="0"/>
              <a:buChar char="•"/>
            </a:pPr>
            <a:r>
              <a:rPr lang="en-US" sz="2600" dirty="0">
                <a:latin typeface="Calibri" panose="020F0502020204030204" pitchFamily="34" charset="0"/>
              </a:rPr>
              <a:t>Keep scheduled dental and medical appointments and know how  to respond in emergencies</a:t>
            </a:r>
          </a:p>
          <a:p>
            <a:pPr marL="574675" indent="-287338">
              <a:lnSpc>
                <a:spcPct val="125000"/>
              </a:lnSpc>
              <a:buFont typeface="Arial" panose="020B0604020202020204" pitchFamily="34" charset="0"/>
              <a:buChar char="•"/>
            </a:pPr>
            <a:r>
              <a:rPr lang="en-US" sz="2600" dirty="0">
                <a:latin typeface="Calibri" panose="020F0502020204030204" pitchFamily="34" charset="0"/>
              </a:rPr>
              <a:t>Report and record any dental or medical concerns immediately </a:t>
            </a:r>
          </a:p>
          <a:p>
            <a:pPr>
              <a:lnSpc>
                <a:spcPct val="125000"/>
              </a:lnSpc>
            </a:pPr>
            <a:endParaRPr lang="en-US" sz="2400"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599" y="3087993"/>
            <a:ext cx="3368211" cy="2378799"/>
          </a:xfrm>
          <a:prstGeom prst="rect">
            <a:avLst/>
          </a:prstGeom>
          <a:ln>
            <a:noFill/>
          </a:ln>
          <a:effectLst>
            <a:softEdge rad="112500"/>
          </a:effectLst>
        </p:spPr>
      </p:pic>
    </p:spTree>
    <p:extLst>
      <p:ext uri="{BB962C8B-B14F-4D97-AF65-F5344CB8AC3E}">
        <p14:creationId xmlns:p14="http://schemas.microsoft.com/office/powerpoint/2010/main" val="1334116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Medication and Side Effects</a:t>
            </a:r>
          </a:p>
        </p:txBody>
      </p:sp>
      <p:sp>
        <p:nvSpPr>
          <p:cNvPr id="4" name="Rectangle 3"/>
          <p:cNvSpPr/>
          <p:nvPr/>
        </p:nvSpPr>
        <p:spPr>
          <a:xfrm>
            <a:off x="903886" y="1998524"/>
            <a:ext cx="7336228" cy="830997"/>
          </a:xfrm>
          <a:prstGeom prst="rect">
            <a:avLst/>
          </a:prstGeom>
        </p:spPr>
        <p:txBody>
          <a:bodyPr wrap="square">
            <a:spAutoFit/>
          </a:bodyPr>
          <a:lstStyle/>
          <a:p>
            <a:r>
              <a:rPr lang="en-US" sz="2400" b="1" dirty="0">
                <a:latin typeface="Calibri" panose="020F0502020204030204" pitchFamily="34" charset="0"/>
              </a:rPr>
              <a:t>Complete all training and testing in required Medication Administration Procedures (MAR) </a:t>
            </a:r>
          </a:p>
        </p:txBody>
      </p:sp>
      <p:sp>
        <p:nvSpPr>
          <p:cNvPr id="5" name="Rectangle 4"/>
          <p:cNvSpPr/>
          <p:nvPr/>
        </p:nvSpPr>
        <p:spPr>
          <a:xfrm>
            <a:off x="381000" y="2971800"/>
            <a:ext cx="7985760" cy="2785378"/>
          </a:xfrm>
          <a:prstGeom prst="rect">
            <a:avLst/>
          </a:prstGeom>
        </p:spPr>
        <p:txBody>
          <a:bodyPr wrap="square">
            <a:spAutoFit/>
          </a:bodyPr>
          <a:lstStyle/>
          <a:p>
            <a:pPr marL="627063" indent="-339725">
              <a:lnSpc>
                <a:spcPct val="125000"/>
              </a:lnSpc>
              <a:buFont typeface="Arial" panose="020B0604020202020204" pitchFamily="34" charset="0"/>
              <a:buChar char="•"/>
            </a:pPr>
            <a:r>
              <a:rPr lang="en-US" sz="2800" dirty="0">
                <a:latin typeface="Calibri" panose="020F0502020204030204" pitchFamily="34" charset="0"/>
              </a:rPr>
              <a:t>Some people with DD take multiple medications</a:t>
            </a:r>
          </a:p>
          <a:p>
            <a:pPr marL="627063" indent="-339725">
              <a:lnSpc>
                <a:spcPct val="125000"/>
              </a:lnSpc>
              <a:buFont typeface="Arial" panose="020B0604020202020204" pitchFamily="34" charset="0"/>
              <a:buChar char="•"/>
            </a:pPr>
            <a:r>
              <a:rPr lang="en-US" sz="2800" dirty="0">
                <a:latin typeface="Calibri" panose="020F0502020204030204" pitchFamily="34" charset="0"/>
              </a:rPr>
              <a:t>Know the possible side effects of medication</a:t>
            </a:r>
          </a:p>
          <a:p>
            <a:pPr marL="627063" indent="-339725">
              <a:lnSpc>
                <a:spcPct val="125000"/>
              </a:lnSpc>
              <a:buFont typeface="Arial" panose="020B0604020202020204" pitchFamily="34" charset="0"/>
              <a:buChar char="•"/>
            </a:pPr>
            <a:r>
              <a:rPr lang="en-US" sz="2800" dirty="0">
                <a:latin typeface="Calibri" panose="020F0502020204030204" pitchFamily="34" charset="0"/>
              </a:rPr>
              <a:t>Give the right medication, to the right person, in the right dose, by the right route and at the right time!</a:t>
            </a:r>
          </a:p>
        </p:txBody>
      </p:sp>
      <p:sp>
        <p:nvSpPr>
          <p:cNvPr id="6" name="Rectangle 5"/>
          <p:cNvSpPr/>
          <p:nvPr/>
        </p:nvSpPr>
        <p:spPr>
          <a:xfrm>
            <a:off x="74407" y="5757178"/>
            <a:ext cx="9067800" cy="461665"/>
          </a:xfrm>
          <a:prstGeom prst="rect">
            <a:avLst/>
          </a:prstGeom>
        </p:spPr>
        <p:txBody>
          <a:bodyPr wrap="square">
            <a:spAutoFit/>
          </a:bodyPr>
          <a:lstStyle/>
          <a:p>
            <a:pPr algn="ctr"/>
            <a:r>
              <a:rPr lang="en-US" sz="2400" dirty="0">
                <a:latin typeface="Calibri" panose="020F0502020204030204" pitchFamily="34" charset="0"/>
              </a:rPr>
              <a:t>Learn about each person’s medication protocols!</a:t>
            </a:r>
          </a:p>
        </p:txBody>
      </p:sp>
    </p:spTree>
    <p:extLst>
      <p:ext uri="{BB962C8B-B14F-4D97-AF65-F5344CB8AC3E}">
        <p14:creationId xmlns:p14="http://schemas.microsoft.com/office/powerpoint/2010/main" val="40413445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Emergency Care</a:t>
            </a:r>
          </a:p>
        </p:txBody>
      </p:sp>
      <p:sp>
        <p:nvSpPr>
          <p:cNvPr id="4" name="Rectangle 3"/>
          <p:cNvSpPr/>
          <p:nvPr/>
        </p:nvSpPr>
        <p:spPr>
          <a:xfrm>
            <a:off x="990600" y="2032432"/>
            <a:ext cx="8991600" cy="523220"/>
          </a:xfrm>
          <a:prstGeom prst="rect">
            <a:avLst/>
          </a:prstGeom>
        </p:spPr>
        <p:txBody>
          <a:bodyPr wrap="square">
            <a:spAutoFit/>
          </a:bodyPr>
          <a:lstStyle/>
          <a:p>
            <a:r>
              <a:rPr lang="en-US" sz="2700" dirty="0">
                <a:latin typeface="Calibri" panose="020F0502020204030204" pitchFamily="34" charset="0"/>
              </a:rPr>
              <a:t>DSPs</a:t>
            </a:r>
          </a:p>
        </p:txBody>
      </p:sp>
      <p:sp>
        <p:nvSpPr>
          <p:cNvPr id="5" name="Rectangle 4"/>
          <p:cNvSpPr/>
          <p:nvPr/>
        </p:nvSpPr>
        <p:spPr>
          <a:xfrm>
            <a:off x="1295400" y="2869163"/>
            <a:ext cx="7985760" cy="1311128"/>
          </a:xfrm>
          <a:prstGeom prst="rect">
            <a:avLst/>
          </a:prstGeom>
        </p:spPr>
        <p:txBody>
          <a:bodyPr wrap="square">
            <a:spAutoFit/>
          </a:bodyPr>
          <a:lstStyle/>
          <a:p>
            <a:pPr marL="461963" indent="-461963">
              <a:lnSpc>
                <a:spcPct val="110000"/>
              </a:lnSpc>
              <a:buFont typeface="Arial" panose="020B0604020202020204" pitchFamily="34" charset="0"/>
              <a:buChar char="•"/>
            </a:pPr>
            <a:r>
              <a:rPr lang="en-US" sz="2400" dirty="0">
                <a:latin typeface="Calibri" panose="020F0502020204030204" pitchFamily="34" charset="0"/>
              </a:rPr>
              <a:t>Receive additional training in First Aid and CPR</a:t>
            </a:r>
          </a:p>
          <a:p>
            <a:pPr marL="461963" indent="-461963">
              <a:lnSpc>
                <a:spcPct val="110000"/>
              </a:lnSpc>
              <a:buFont typeface="Arial" panose="020B0604020202020204" pitchFamily="34" charset="0"/>
              <a:buChar char="•"/>
            </a:pPr>
            <a:r>
              <a:rPr lang="en-US" sz="2400" dirty="0">
                <a:latin typeface="Calibri" panose="020F0502020204030204" pitchFamily="34" charset="0"/>
              </a:rPr>
              <a:t>Call for emergency help when needed</a:t>
            </a:r>
          </a:p>
          <a:p>
            <a:pPr marL="461963" indent="-461963">
              <a:lnSpc>
                <a:spcPct val="110000"/>
              </a:lnSpc>
              <a:buFont typeface="Arial" panose="020B0604020202020204" pitchFamily="34" charset="0"/>
              <a:buChar char="•"/>
            </a:pPr>
            <a:r>
              <a:rPr lang="en-US" sz="2400" dirty="0">
                <a:latin typeface="Calibri" panose="020F0502020204030204" pitchFamily="34" charset="0"/>
              </a:rPr>
              <a:t>Follow all agency and program procedures</a:t>
            </a:r>
          </a:p>
        </p:txBody>
      </p:sp>
      <p:sp>
        <p:nvSpPr>
          <p:cNvPr id="6" name="Rectangle 5"/>
          <p:cNvSpPr/>
          <p:nvPr/>
        </p:nvSpPr>
        <p:spPr>
          <a:xfrm>
            <a:off x="533400" y="4876800"/>
            <a:ext cx="8305800" cy="1569660"/>
          </a:xfrm>
          <a:prstGeom prst="rect">
            <a:avLst/>
          </a:prstGeom>
        </p:spPr>
        <p:txBody>
          <a:bodyPr wrap="square">
            <a:spAutoFit/>
          </a:bodyPr>
          <a:lstStyle/>
          <a:p>
            <a:r>
              <a:rPr lang="en-US" sz="2400" dirty="0">
                <a:solidFill>
                  <a:schemeClr val="accent6">
                    <a:lumMod val="75000"/>
                  </a:schemeClr>
                </a:solidFill>
                <a:latin typeface="Calibri" panose="020F0502020204030204" pitchFamily="34" charset="0"/>
              </a:rPr>
              <a:t>Any condition which would be considered an emergency if it happened to a member of your family is also an emergency if it occurs with a person you support. Call </a:t>
            </a:r>
            <a:r>
              <a:rPr lang="en-US" sz="2400" b="1" dirty="0">
                <a:solidFill>
                  <a:schemeClr val="accent6">
                    <a:lumMod val="75000"/>
                  </a:schemeClr>
                </a:solidFill>
                <a:latin typeface="Calibri" panose="020F0502020204030204" pitchFamily="34" charset="0"/>
              </a:rPr>
              <a:t>911</a:t>
            </a:r>
            <a:r>
              <a:rPr lang="en-US" sz="2400" dirty="0">
                <a:solidFill>
                  <a:schemeClr val="accent6">
                    <a:lumMod val="75000"/>
                  </a:schemeClr>
                </a:solidFill>
                <a:latin typeface="Calibri" panose="020F0502020204030204" pitchFamily="34" charset="0"/>
              </a:rPr>
              <a:t> at the first sign of a medical emergency!</a:t>
            </a:r>
          </a:p>
        </p:txBody>
      </p:sp>
    </p:spTree>
    <p:extLst>
      <p:ext uri="{BB962C8B-B14F-4D97-AF65-F5344CB8AC3E}">
        <p14:creationId xmlns:p14="http://schemas.microsoft.com/office/powerpoint/2010/main" val="3986346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Other Health Concerns</a:t>
            </a:r>
          </a:p>
        </p:txBody>
      </p:sp>
      <p:sp>
        <p:nvSpPr>
          <p:cNvPr id="4" name="Rectangle 3"/>
          <p:cNvSpPr/>
          <p:nvPr/>
        </p:nvSpPr>
        <p:spPr>
          <a:xfrm>
            <a:off x="302060" y="1981200"/>
            <a:ext cx="8991600" cy="523220"/>
          </a:xfrm>
          <a:prstGeom prst="rect">
            <a:avLst/>
          </a:prstGeom>
        </p:spPr>
        <p:txBody>
          <a:bodyPr wrap="square">
            <a:spAutoFit/>
          </a:bodyPr>
          <a:lstStyle/>
          <a:p>
            <a:r>
              <a:rPr lang="en-US" sz="2700" dirty="0">
                <a:latin typeface="Calibri" panose="020F0502020204030204" pitchFamily="34" charset="0"/>
              </a:rPr>
              <a:t>People with DD might have other medical concerns.</a:t>
            </a:r>
          </a:p>
        </p:txBody>
      </p:sp>
      <p:sp>
        <p:nvSpPr>
          <p:cNvPr id="5" name="Rectangle 4"/>
          <p:cNvSpPr/>
          <p:nvPr/>
        </p:nvSpPr>
        <p:spPr>
          <a:xfrm>
            <a:off x="320040" y="2667000"/>
            <a:ext cx="7985760" cy="2936188"/>
          </a:xfrm>
          <a:prstGeom prst="rect">
            <a:avLst/>
          </a:prstGeom>
        </p:spPr>
        <p:txBody>
          <a:bodyPr wrap="square">
            <a:spAutoFit/>
          </a:bodyPr>
          <a:lstStyle/>
          <a:p>
            <a:pPr marL="461963" indent="-461963">
              <a:lnSpc>
                <a:spcPct val="110000"/>
              </a:lnSpc>
            </a:pPr>
            <a:r>
              <a:rPr lang="en-US" sz="2400" dirty="0">
                <a:latin typeface="Calibri" panose="020F0502020204030204" pitchFamily="34" charset="0"/>
              </a:rPr>
              <a:t>For example:</a:t>
            </a:r>
          </a:p>
          <a:p>
            <a:pPr marL="514350" indent="-288925">
              <a:lnSpc>
                <a:spcPct val="110000"/>
              </a:lnSpc>
              <a:buFont typeface="Arial" panose="020B0604020202020204" pitchFamily="34" charset="0"/>
              <a:buChar char="•"/>
            </a:pPr>
            <a:r>
              <a:rPr lang="en-US" sz="2400" dirty="0">
                <a:latin typeface="Calibri" panose="020F0502020204030204" pitchFamily="34" charset="0"/>
              </a:rPr>
              <a:t>Seizures</a:t>
            </a:r>
          </a:p>
          <a:p>
            <a:pPr marL="514350" indent="-288925">
              <a:lnSpc>
                <a:spcPct val="110000"/>
              </a:lnSpc>
              <a:buFont typeface="Arial" panose="020B0604020202020204" pitchFamily="34" charset="0"/>
              <a:buChar char="•"/>
            </a:pPr>
            <a:r>
              <a:rPr lang="en-US" sz="2400" dirty="0">
                <a:latin typeface="Calibri" panose="020F0502020204030204" pitchFamily="34" charset="0"/>
              </a:rPr>
              <a:t>Diabetes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walking</a:t>
            </a:r>
          </a:p>
          <a:p>
            <a:pPr marL="514350" indent="-288925">
              <a:lnSpc>
                <a:spcPct val="110000"/>
              </a:lnSpc>
              <a:buFont typeface="Arial" panose="020B0604020202020204" pitchFamily="34" charset="0"/>
              <a:buChar char="•"/>
            </a:pPr>
            <a:r>
              <a:rPr lang="en-US" sz="2400" dirty="0">
                <a:latin typeface="Calibri" panose="020F0502020204030204" pitchFamily="34" charset="0"/>
              </a:rPr>
              <a:t>Sleep apnea</a:t>
            </a:r>
          </a:p>
          <a:p>
            <a:pPr marL="514350" indent="-288925">
              <a:lnSpc>
                <a:spcPct val="110000"/>
              </a:lnSpc>
              <a:buFont typeface="Arial" panose="020B0604020202020204" pitchFamily="34" charset="0"/>
              <a:buChar char="•"/>
            </a:pPr>
            <a:r>
              <a:rPr lang="en-US" sz="2400" dirty="0">
                <a:latin typeface="Calibri" panose="020F0502020204030204" pitchFamily="34" charset="0"/>
              </a:rPr>
              <a:t>Food or drug allergies</a:t>
            </a:r>
          </a:p>
          <a:p>
            <a:pPr marL="514350" indent="-288925">
              <a:lnSpc>
                <a:spcPct val="110000"/>
              </a:lnSpc>
              <a:buFont typeface="Arial" panose="020B0604020202020204" pitchFamily="34" charset="0"/>
              <a:buChar char="•"/>
            </a:pPr>
            <a:r>
              <a:rPr lang="en-US" sz="2400" dirty="0">
                <a:latin typeface="Calibri" panose="020F0502020204030204" pitchFamily="34" charset="0"/>
              </a:rPr>
              <a:t>Difficulty with sight or hearing</a:t>
            </a:r>
          </a:p>
        </p:txBody>
      </p:sp>
      <p:sp>
        <p:nvSpPr>
          <p:cNvPr id="6" name="Rectangle 5"/>
          <p:cNvSpPr/>
          <p:nvPr/>
        </p:nvSpPr>
        <p:spPr>
          <a:xfrm>
            <a:off x="457200" y="5804931"/>
            <a:ext cx="8305800" cy="461665"/>
          </a:xfrm>
          <a:prstGeom prst="rect">
            <a:avLst/>
          </a:prstGeom>
        </p:spPr>
        <p:txBody>
          <a:bodyPr wrap="square">
            <a:spAutoFit/>
          </a:bodyPr>
          <a:lstStyle/>
          <a:p>
            <a:pPr algn="ctr"/>
            <a:r>
              <a:rPr lang="en-US" sz="2400" dirty="0">
                <a:latin typeface="Calibri" panose="020F0502020204030204" pitchFamily="34" charset="0"/>
              </a:rPr>
              <a:t>Learn about each individual’s unique medical needs!</a:t>
            </a:r>
          </a:p>
        </p:txBody>
      </p:sp>
    </p:spTree>
    <p:extLst>
      <p:ext uri="{BB962C8B-B14F-4D97-AF65-F5344CB8AC3E}">
        <p14:creationId xmlns:p14="http://schemas.microsoft.com/office/powerpoint/2010/main" val="3920331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3949"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267609"/>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Exercise</a:t>
            </a:r>
          </a:p>
        </p:txBody>
      </p:sp>
      <p:sp>
        <p:nvSpPr>
          <p:cNvPr id="4" name="Rectangle 3"/>
          <p:cNvSpPr/>
          <p:nvPr/>
        </p:nvSpPr>
        <p:spPr>
          <a:xfrm>
            <a:off x="333074" y="1852384"/>
            <a:ext cx="8554347" cy="4593565"/>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285750" indent="-285750">
              <a:lnSpc>
                <a:spcPct val="125000"/>
              </a:lnSpc>
              <a:buFont typeface="Arial" panose="020B0604020202020204" pitchFamily="34" charset="0"/>
              <a:buChar char="•"/>
            </a:pPr>
            <a:r>
              <a:rPr lang="en-US" sz="2600" dirty="0">
                <a:latin typeface="Calibri" panose="020F0502020204030204" pitchFamily="34" charset="0"/>
              </a:rPr>
              <a:t>Recognize that people they support may not have experienced an exercise routine or formal fitness program. </a:t>
            </a:r>
          </a:p>
          <a:p>
            <a:pPr marL="285750" indent="-285750">
              <a:lnSpc>
                <a:spcPct val="125000"/>
              </a:lnSpc>
              <a:buFont typeface="Arial" panose="020B0604020202020204" pitchFamily="34" charset="0"/>
              <a:buChar char="•"/>
            </a:pPr>
            <a:r>
              <a:rPr lang="en-US" sz="2600" dirty="0">
                <a:latin typeface="Calibri" panose="020F0502020204030204" pitchFamily="34" charset="0"/>
              </a:rPr>
              <a:t>Know that 30 minutes of exercise is recommended most days of the week. </a:t>
            </a:r>
          </a:p>
          <a:p>
            <a:pPr marL="285750" indent="-285750">
              <a:lnSpc>
                <a:spcPct val="125000"/>
              </a:lnSpc>
              <a:buFont typeface="Arial" panose="020B0604020202020204" pitchFamily="34" charset="0"/>
              <a:buChar char="•"/>
            </a:pPr>
            <a:r>
              <a:rPr lang="en-US" sz="2600" dirty="0">
                <a:latin typeface="Calibri" panose="020F0502020204030204" pitchFamily="34" charset="0"/>
              </a:rPr>
              <a:t>Are creative and think of ways to get people moving in safe, healthy and preferred ways. </a:t>
            </a:r>
          </a:p>
          <a:p>
            <a:pPr>
              <a:lnSpc>
                <a:spcPct val="125000"/>
              </a:lnSpc>
            </a:pPr>
            <a:endParaRPr lang="en-US" sz="2600" dirty="0">
              <a:latin typeface="Calibri" panose="020F0502020204030204" pitchFamily="34" charset="0"/>
            </a:endParaRPr>
          </a:p>
          <a:p>
            <a:pPr>
              <a:lnSpc>
                <a:spcPct val="125000"/>
              </a:lnSpc>
            </a:pPr>
            <a:endParaRPr lang="en-US" sz="2600"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5414206"/>
            <a:ext cx="3733800" cy="1279246"/>
          </a:xfrm>
          <a:prstGeom prst="rect">
            <a:avLst/>
          </a:prstGeom>
        </p:spPr>
      </p:pic>
    </p:spTree>
    <p:extLst>
      <p:ext uri="{BB962C8B-B14F-4D97-AF65-F5344CB8AC3E}">
        <p14:creationId xmlns:p14="http://schemas.microsoft.com/office/powerpoint/2010/main" val="42560554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08127"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84896"/>
            <a:ext cx="89916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18499" y="2133600"/>
            <a:ext cx="8610600" cy="492443"/>
          </a:xfrm>
          <a:prstGeom prst="rect">
            <a:avLst/>
          </a:prstGeom>
        </p:spPr>
        <p:txBody>
          <a:bodyPr wrap="square">
            <a:spAutoFit/>
          </a:bodyPr>
          <a:lstStyle/>
          <a:p>
            <a:r>
              <a:rPr lang="en-US" sz="2600" dirty="0">
                <a:latin typeface="Calibri" panose="020F0502020204030204" pitchFamily="34" charset="0"/>
              </a:rPr>
              <a:t>Items or devices that maintain or improve abilities. </a:t>
            </a:r>
          </a:p>
        </p:txBody>
      </p:sp>
      <p:sp>
        <p:nvSpPr>
          <p:cNvPr id="5" name="Rectangle 4"/>
          <p:cNvSpPr/>
          <p:nvPr/>
        </p:nvSpPr>
        <p:spPr>
          <a:xfrm>
            <a:off x="328360" y="2743200"/>
            <a:ext cx="8901701" cy="3093154"/>
          </a:xfrm>
          <a:prstGeom prst="rect">
            <a:avLst/>
          </a:prstGeom>
        </p:spPr>
        <p:txBody>
          <a:bodyPr wrap="square">
            <a:spAutoFit/>
          </a:bodyPr>
          <a:lstStyle/>
          <a:p>
            <a:pPr>
              <a:lnSpc>
                <a:spcPct val="125000"/>
              </a:lnSpc>
            </a:pPr>
            <a:r>
              <a:rPr lang="en-US" sz="2600" dirty="0">
                <a:latin typeface="Calibri" panose="020F0502020204030204" pitchFamily="34" charset="0"/>
              </a:rPr>
              <a:t>For example:</a:t>
            </a:r>
          </a:p>
          <a:p>
            <a:pPr marL="514350" indent="-288925">
              <a:lnSpc>
                <a:spcPct val="125000"/>
              </a:lnSpc>
              <a:buFont typeface="Arial" panose="020B0604020202020204" pitchFamily="34" charset="0"/>
              <a:buChar char="•"/>
            </a:pPr>
            <a:r>
              <a:rPr lang="en-US" sz="2600" dirty="0">
                <a:latin typeface="Calibri" panose="020F0502020204030204" pitchFamily="34" charset="0"/>
              </a:rPr>
              <a:t>custom eating utensils</a:t>
            </a:r>
          </a:p>
          <a:p>
            <a:pPr marL="514350" indent="-288925">
              <a:lnSpc>
                <a:spcPct val="125000"/>
              </a:lnSpc>
              <a:buFont typeface="Arial" panose="020B0604020202020204" pitchFamily="34" charset="0"/>
              <a:buChar char="•"/>
            </a:pPr>
            <a:r>
              <a:rPr lang="en-US" sz="2600" dirty="0">
                <a:latin typeface="Calibri" panose="020F0502020204030204" pitchFamily="34" charset="0"/>
              </a:rPr>
              <a:t>shower benches</a:t>
            </a:r>
          </a:p>
          <a:p>
            <a:pPr marL="514350" indent="-288925">
              <a:lnSpc>
                <a:spcPct val="125000"/>
              </a:lnSpc>
              <a:buFont typeface="Arial" panose="020B0604020202020204" pitchFamily="34" charset="0"/>
              <a:buChar char="•"/>
            </a:pPr>
            <a:r>
              <a:rPr lang="en-US" sz="2600" dirty="0">
                <a:latin typeface="Calibri" panose="020F0502020204030204" pitchFamily="34" charset="0"/>
              </a:rPr>
              <a:t>communication devices</a:t>
            </a:r>
          </a:p>
          <a:p>
            <a:pPr marL="514350" indent="-288925">
              <a:lnSpc>
                <a:spcPct val="125000"/>
              </a:lnSpc>
              <a:buFont typeface="Arial" panose="020B0604020202020204" pitchFamily="34" charset="0"/>
              <a:buChar char="•"/>
            </a:pPr>
            <a:r>
              <a:rPr lang="en-US" sz="2600" dirty="0">
                <a:latin typeface="Calibri" panose="020F0502020204030204" pitchFamily="34" charset="0"/>
              </a:rPr>
              <a:t>picture boards</a:t>
            </a:r>
          </a:p>
          <a:p>
            <a:pPr marL="285750" indent="-285750">
              <a:lnSpc>
                <a:spcPct val="125000"/>
              </a:lnSpc>
              <a:buFont typeface="Arial" panose="020B0604020202020204" pitchFamily="34" charset="0"/>
              <a:buChar char="•"/>
            </a:pPr>
            <a:endParaRPr lang="en-US" sz="2600" dirty="0">
              <a:latin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276600"/>
            <a:ext cx="4419961" cy="2215217"/>
          </a:xfrm>
          <a:prstGeom prst="rect">
            <a:avLst/>
          </a:prstGeom>
        </p:spPr>
      </p:pic>
    </p:spTree>
    <p:extLst>
      <p:ext uri="{BB962C8B-B14F-4D97-AF65-F5344CB8AC3E}">
        <p14:creationId xmlns:p14="http://schemas.microsoft.com/office/powerpoint/2010/main" val="308458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716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Assistive Technology</a:t>
            </a:r>
          </a:p>
        </p:txBody>
      </p:sp>
      <p:sp>
        <p:nvSpPr>
          <p:cNvPr id="4" name="Rectangle 3"/>
          <p:cNvSpPr/>
          <p:nvPr/>
        </p:nvSpPr>
        <p:spPr>
          <a:xfrm>
            <a:off x="304801" y="2286000"/>
            <a:ext cx="4724400" cy="4093428"/>
          </a:xfrm>
          <a:prstGeom prst="rect">
            <a:avLst/>
          </a:prstGeom>
        </p:spPr>
        <p:txBody>
          <a:bodyPr wrap="square">
            <a:spAutoFit/>
          </a:bodyPr>
          <a:lstStyle/>
          <a:p>
            <a:pPr>
              <a:lnSpc>
                <a:spcPct val="125000"/>
              </a:lnSpc>
            </a:pPr>
            <a:r>
              <a:rPr lang="en-US" sz="2600" dirty="0">
                <a:latin typeface="Calibri" panose="020F0502020204030204" pitchFamily="34" charset="0"/>
              </a:rPr>
              <a:t>DSPs…</a:t>
            </a:r>
          </a:p>
          <a:p>
            <a:pPr marL="625475" indent="-285750">
              <a:lnSpc>
                <a:spcPct val="125000"/>
              </a:lnSpc>
              <a:buFont typeface="Arial" panose="020B0604020202020204" pitchFamily="34" charset="0"/>
              <a:buChar char="•"/>
            </a:pPr>
            <a:r>
              <a:rPr lang="en-US" sz="2600" dirty="0">
                <a:latin typeface="Calibri" panose="020F0502020204030204" pitchFamily="34" charset="0"/>
              </a:rPr>
              <a:t>Support the safe use of assistive technology</a:t>
            </a:r>
          </a:p>
          <a:p>
            <a:pPr marL="625475" indent="-285750">
              <a:lnSpc>
                <a:spcPct val="125000"/>
              </a:lnSpc>
              <a:buFont typeface="Arial" panose="020B0604020202020204" pitchFamily="34" charset="0"/>
              <a:buChar char="•"/>
            </a:pPr>
            <a:r>
              <a:rPr lang="en-US" sz="2600" dirty="0">
                <a:latin typeface="Calibri" panose="020F0502020204030204" pitchFamily="34" charset="0"/>
              </a:rPr>
              <a:t>Receive training on how assistive technology is used by specific individuals</a:t>
            </a:r>
          </a:p>
          <a:p>
            <a:pPr marL="625475" indent="-285750">
              <a:lnSpc>
                <a:spcPct val="125000"/>
              </a:lnSpc>
              <a:buFont typeface="Arial" panose="020B0604020202020204" pitchFamily="34" charset="0"/>
              <a:buChar char="•"/>
            </a:pPr>
            <a:r>
              <a:rPr lang="en-US" sz="2600" dirty="0">
                <a:latin typeface="Calibri" panose="020F0502020204030204" pitchFamily="34" charset="0"/>
              </a:rPr>
              <a:t>Teach individuals how to use their assistive devices</a:t>
            </a:r>
          </a:p>
        </p:txBody>
      </p:sp>
      <p:pic>
        <p:nvPicPr>
          <p:cNvPr id="5" name="Picture 4" descr="photoscottymusic.JPG"/>
          <p:cNvPicPr/>
          <p:nvPr/>
        </p:nvPicPr>
        <p:blipFill>
          <a:blip r:embed="rId3" cstate="email">
            <a:lum bright="-10000"/>
          </a:blip>
          <a:stretch>
            <a:fillRect/>
          </a:stretch>
        </p:blipFill>
        <p:spPr bwMode="auto">
          <a:xfrm>
            <a:off x="5715000" y="2438400"/>
            <a:ext cx="2819400"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1612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95400"/>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358093"/>
            <a:ext cx="34290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rPr>
              <a:t>Listening</a:t>
            </a:r>
          </a:p>
        </p:txBody>
      </p:sp>
      <p:sp>
        <p:nvSpPr>
          <p:cNvPr id="4" name="Rectangle 3"/>
          <p:cNvSpPr/>
          <p:nvPr/>
        </p:nvSpPr>
        <p:spPr>
          <a:xfrm>
            <a:off x="4572000" y="2350473"/>
            <a:ext cx="2705100" cy="25545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25000"/>
              </a:lnSpc>
            </a:pPr>
            <a:r>
              <a:rPr lang="en-US" sz="3200" dirty="0">
                <a:latin typeface="Calibri" panose="020F0502020204030204" pitchFamily="34" charset="0"/>
              </a:rPr>
              <a:t>People are  listened to and their choices respected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048000"/>
            <a:ext cx="2146141" cy="2146141"/>
          </a:xfrm>
          <a:prstGeom prst="rect">
            <a:avLst/>
          </a:prstGeom>
        </p:spPr>
      </p:pic>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449987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IMPORTANT Health Conditions for people with DD</a:t>
            </a:r>
          </a:p>
        </p:txBody>
      </p:sp>
      <p:sp>
        <p:nvSpPr>
          <p:cNvPr id="4" name="Rectangle 3"/>
          <p:cNvSpPr/>
          <p:nvPr/>
        </p:nvSpPr>
        <p:spPr>
          <a:xfrm>
            <a:off x="302060" y="1981200"/>
            <a:ext cx="8991600" cy="923330"/>
          </a:xfrm>
          <a:prstGeom prst="rect">
            <a:avLst/>
          </a:prstGeom>
        </p:spPr>
        <p:txBody>
          <a:bodyPr wrap="square">
            <a:spAutoFit/>
          </a:bodyPr>
          <a:lstStyle/>
          <a:p>
            <a:pPr algn="ctr"/>
            <a:r>
              <a:rPr lang="en-US" sz="2700" dirty="0">
                <a:latin typeface="Calibri" panose="020F0502020204030204" pitchFamily="34" charset="0"/>
              </a:rPr>
              <a:t>Health issues that are often overlooked and </a:t>
            </a:r>
          </a:p>
          <a:p>
            <a:pPr algn="ctr"/>
            <a:r>
              <a:rPr lang="en-US" sz="2700" dirty="0">
                <a:latin typeface="Calibri" panose="020F0502020204030204" pitchFamily="34" charset="0"/>
              </a:rPr>
              <a:t>need to be monitored: </a:t>
            </a:r>
          </a:p>
        </p:txBody>
      </p:sp>
      <p:sp>
        <p:nvSpPr>
          <p:cNvPr id="5" name="Rectangle 4"/>
          <p:cNvSpPr/>
          <p:nvPr/>
        </p:nvSpPr>
        <p:spPr>
          <a:xfrm>
            <a:off x="76200" y="3277612"/>
            <a:ext cx="6690360" cy="3046988"/>
          </a:xfrm>
          <a:prstGeom prst="rect">
            <a:avLst/>
          </a:prstGeom>
        </p:spPr>
        <p:txBody>
          <a:bodyPr wrap="square">
            <a:spAutoFit/>
          </a:bodyPr>
          <a:lstStyle/>
          <a:p>
            <a:pPr>
              <a:tabLst>
                <a:tab pos="511175" algn="l"/>
              </a:tabLst>
            </a:pPr>
            <a:r>
              <a:rPr lang="en-US" sz="2400" b="1" dirty="0">
                <a:latin typeface="Calibri" panose="020F0502020204030204" pitchFamily="34" charset="0"/>
              </a:rPr>
              <a:t>1.    </a:t>
            </a:r>
            <a:r>
              <a:rPr lang="en-US" sz="2400" b="1" dirty="0"/>
              <a:t>Skin Care (pressure sores; skin breakdown)</a:t>
            </a:r>
          </a:p>
          <a:p>
            <a:pPr>
              <a:tabLst>
                <a:tab pos="511175" algn="l"/>
              </a:tabLst>
            </a:pPr>
            <a:r>
              <a:rPr lang="en-US" sz="2400" b="1" dirty="0"/>
              <a:t>2.    Aspiration Pneumonia</a:t>
            </a:r>
          </a:p>
          <a:p>
            <a:pPr marL="457200" indent="-457200">
              <a:buAutoNum type="arabicPeriod" startAt="3"/>
              <a:tabLst>
                <a:tab pos="511175" algn="l"/>
              </a:tabLst>
            </a:pPr>
            <a:r>
              <a:rPr lang="en-US" sz="2400" b="1" dirty="0"/>
              <a:t> Falls </a:t>
            </a:r>
          </a:p>
          <a:p>
            <a:pPr marL="457200" indent="-457200">
              <a:buAutoNum type="arabicPeriod" startAt="3"/>
              <a:tabLst>
                <a:tab pos="511175" algn="l"/>
              </a:tabLst>
            </a:pPr>
            <a:r>
              <a:rPr lang="en-US" sz="2400" b="1" dirty="0"/>
              <a:t> Urinary Tract Infections</a:t>
            </a:r>
          </a:p>
          <a:p>
            <a:pPr>
              <a:tabLst>
                <a:tab pos="511175" algn="l"/>
              </a:tabLst>
            </a:pPr>
            <a:r>
              <a:rPr lang="en-US" sz="2400" b="1" dirty="0"/>
              <a:t>5.	Dehydration</a:t>
            </a:r>
          </a:p>
          <a:p>
            <a:pPr>
              <a:tabLst>
                <a:tab pos="511175" algn="l"/>
              </a:tabLst>
            </a:pPr>
            <a:r>
              <a:rPr lang="en-US" sz="2400" b="1" dirty="0"/>
              <a:t>6.	Constipation &amp; Bowel Obstruction</a:t>
            </a:r>
          </a:p>
          <a:p>
            <a:pPr>
              <a:tabLst>
                <a:tab pos="511175" algn="l"/>
              </a:tabLst>
            </a:pPr>
            <a:r>
              <a:rPr lang="en-US" sz="2400" b="1" dirty="0"/>
              <a:t>7.	Sepsis</a:t>
            </a:r>
          </a:p>
          <a:p>
            <a:pPr>
              <a:tabLst>
                <a:tab pos="511175" algn="l"/>
              </a:tabLst>
            </a:pPr>
            <a:r>
              <a:rPr lang="en-US" sz="2400" b="1" dirty="0"/>
              <a:t>8.	Seizures </a:t>
            </a:r>
          </a:p>
        </p:txBody>
      </p:sp>
      <p:pic>
        <p:nvPicPr>
          <p:cNvPr id="7" name="Picture 6" descr="http://www.cdc.gov/ncbddd/disabilityandhealth/features/images/high-blood-press-doc-patient500px.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97794" y="3803725"/>
            <a:ext cx="3946205" cy="2292275"/>
          </a:xfrm>
          <a:prstGeom prst="rect">
            <a:avLst/>
          </a:prstGeom>
          <a:noFill/>
          <a:ln>
            <a:noFill/>
          </a:ln>
        </p:spPr>
      </p:pic>
    </p:spTree>
    <p:extLst>
      <p:ext uri="{BB962C8B-B14F-4D97-AF65-F5344CB8AC3E}">
        <p14:creationId xmlns:p14="http://schemas.microsoft.com/office/powerpoint/2010/main" val="3085451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2060" y="1981200"/>
            <a:ext cx="8537140" cy="1200329"/>
          </a:xfrm>
          <a:prstGeom prst="rect">
            <a:avLst/>
          </a:prstGeom>
        </p:spPr>
        <p:txBody>
          <a:bodyPr wrap="square">
            <a:spAutoFit/>
          </a:bodyPr>
          <a:lstStyle/>
          <a:p>
            <a:r>
              <a:rPr lang="en-US" sz="2400" dirty="0"/>
              <a:t>Healthy skin aids in regulating body temperature, protecting internal organs from injury and environmental elements, and protecting against infection. </a:t>
            </a:r>
          </a:p>
        </p:txBody>
      </p:sp>
      <p:sp>
        <p:nvSpPr>
          <p:cNvPr id="5" name="Rectangle 4"/>
          <p:cNvSpPr/>
          <p:nvPr/>
        </p:nvSpPr>
        <p:spPr>
          <a:xfrm>
            <a:off x="302060" y="3343549"/>
            <a:ext cx="6174940" cy="3274743"/>
          </a:xfrm>
          <a:prstGeom prst="rect">
            <a:avLst/>
          </a:prstGeom>
        </p:spPr>
        <p:txBody>
          <a:bodyPr wrap="square">
            <a:spAutoFit/>
          </a:bodyPr>
          <a:lstStyle/>
          <a:p>
            <a:pPr marL="461963" indent="-461963">
              <a:lnSpc>
                <a:spcPct val="110000"/>
              </a:lnSpc>
            </a:pPr>
            <a:r>
              <a:rPr lang="en-US" sz="2000" b="1" u="sng" dirty="0"/>
              <a:t>Signs and symptoms</a:t>
            </a:r>
            <a:r>
              <a:rPr lang="en-US" sz="2000" dirty="0"/>
              <a:t> </a:t>
            </a:r>
            <a:r>
              <a:rPr lang="en-US" sz="2000" b="1" dirty="0"/>
              <a:t>of possible skin problems include, but are not limited to</a:t>
            </a:r>
            <a:r>
              <a:rPr lang="en-US" sz="2000" dirty="0"/>
              <a:t>:</a:t>
            </a:r>
          </a:p>
          <a:p>
            <a:pPr marL="461963" indent="-461963">
              <a:lnSpc>
                <a:spcPct val="110000"/>
              </a:lnSpc>
            </a:pPr>
            <a:endParaRPr lang="en-US" sz="800" dirty="0"/>
          </a:p>
          <a:p>
            <a:pPr marL="461963" indent="-461963">
              <a:lnSpc>
                <a:spcPct val="110000"/>
              </a:lnSpc>
              <a:buClr>
                <a:schemeClr val="accent6">
                  <a:lumMod val="75000"/>
                </a:schemeClr>
              </a:buClr>
              <a:buFont typeface="Wingdings" panose="05000000000000000000" pitchFamily="2" charset="2"/>
              <a:buChar char="§"/>
            </a:pPr>
            <a:r>
              <a:rPr lang="en-US" sz="2000" dirty="0"/>
              <a:t>Unusual or abnormal color (pale, pink, red, or bluish);</a:t>
            </a:r>
          </a:p>
          <a:p>
            <a:pPr marL="461963" indent="-461963">
              <a:lnSpc>
                <a:spcPct val="110000"/>
              </a:lnSpc>
              <a:buClr>
                <a:schemeClr val="accent6">
                  <a:lumMod val="75000"/>
                </a:schemeClr>
              </a:buClr>
              <a:buFont typeface="Wingdings" panose="05000000000000000000" pitchFamily="2" charset="2"/>
              <a:buChar char="§"/>
            </a:pPr>
            <a:r>
              <a:rPr lang="en-US" sz="2000" dirty="0"/>
              <a:t>Rashes or lesions;</a:t>
            </a:r>
          </a:p>
          <a:p>
            <a:pPr marL="461963" indent="-461963">
              <a:lnSpc>
                <a:spcPct val="110000"/>
              </a:lnSpc>
              <a:buClr>
                <a:schemeClr val="accent6">
                  <a:lumMod val="75000"/>
                </a:schemeClr>
              </a:buClr>
              <a:buFont typeface="Wingdings" panose="05000000000000000000" pitchFamily="2" charset="2"/>
              <a:buChar char="§"/>
            </a:pPr>
            <a:r>
              <a:rPr lang="en-US" sz="2000" dirty="0"/>
              <a:t>Changes in skin temperature;</a:t>
            </a:r>
          </a:p>
          <a:p>
            <a:pPr marL="461963" indent="-461963">
              <a:lnSpc>
                <a:spcPct val="110000"/>
              </a:lnSpc>
              <a:buClr>
                <a:schemeClr val="accent6">
                  <a:lumMod val="75000"/>
                </a:schemeClr>
              </a:buClr>
              <a:buFont typeface="Wingdings" panose="05000000000000000000" pitchFamily="2" charset="2"/>
              <a:buChar char="§"/>
            </a:pPr>
            <a:r>
              <a:rPr lang="en-US" sz="2000" dirty="0"/>
              <a:t>Parasites; and</a:t>
            </a:r>
          </a:p>
          <a:p>
            <a:pPr marL="461963" indent="-461963">
              <a:lnSpc>
                <a:spcPct val="110000"/>
              </a:lnSpc>
              <a:buClr>
                <a:schemeClr val="accent6">
                  <a:lumMod val="75000"/>
                </a:schemeClr>
              </a:buClr>
              <a:buFont typeface="Wingdings" panose="05000000000000000000" pitchFamily="2" charset="2"/>
              <a:buChar char="§"/>
            </a:pPr>
            <a:r>
              <a:rPr lang="en-US" sz="2000" dirty="0"/>
              <a:t>Pressure sores – areas of skin damage resulting from a lack of blood flow due to pressure, friction, or pulling on the skin.</a:t>
            </a:r>
          </a:p>
        </p:txBody>
      </p:sp>
      <p:pic>
        <p:nvPicPr>
          <p:cNvPr id="7" name="Picture 6" descr="http://www.msktc.org/lib/docs/stage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476" y="4191000"/>
            <a:ext cx="2287524" cy="1905000"/>
          </a:xfrm>
          <a:prstGeom prst="rect">
            <a:avLst/>
          </a:prstGeom>
          <a:noFill/>
        </p:spPr>
      </p:pic>
    </p:spTree>
    <p:extLst>
      <p:ext uri="{BB962C8B-B14F-4D97-AF65-F5344CB8AC3E}">
        <p14:creationId xmlns:p14="http://schemas.microsoft.com/office/powerpoint/2010/main" val="1411895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Skin Care</a:t>
            </a:r>
          </a:p>
        </p:txBody>
      </p:sp>
      <p:sp>
        <p:nvSpPr>
          <p:cNvPr id="4" name="Rectangle 3"/>
          <p:cNvSpPr/>
          <p:nvPr/>
        </p:nvSpPr>
        <p:spPr>
          <a:xfrm>
            <a:off x="304800" y="2212967"/>
            <a:ext cx="8991600" cy="830997"/>
          </a:xfrm>
          <a:prstGeom prst="rect">
            <a:avLst/>
          </a:prstGeom>
        </p:spPr>
        <p:txBody>
          <a:bodyPr wrap="square">
            <a:spAutoFit/>
          </a:bodyPr>
          <a:lstStyle/>
          <a:p>
            <a:r>
              <a:rPr lang="en-US" sz="2400" b="1" u="sng" dirty="0"/>
              <a:t>People at risk </a:t>
            </a:r>
            <a:r>
              <a:rPr lang="en-US" sz="2400" b="1" dirty="0"/>
              <a:t>for skin breakdown include, but are not limited to, those who</a:t>
            </a:r>
            <a:r>
              <a:rPr lang="en-US" sz="2400" dirty="0"/>
              <a:t>:</a:t>
            </a:r>
          </a:p>
        </p:txBody>
      </p:sp>
      <p:sp>
        <p:nvSpPr>
          <p:cNvPr id="5" name="Rectangle 4"/>
          <p:cNvSpPr/>
          <p:nvPr/>
        </p:nvSpPr>
        <p:spPr>
          <a:xfrm>
            <a:off x="617220" y="3077457"/>
            <a:ext cx="7985760" cy="2677656"/>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Use a wheelchair or who are in bed a lot of the time, require assistance when moving, have loss of bowel or bladder control, and have poor nutrition and hydration; </a:t>
            </a:r>
          </a:p>
          <a:p>
            <a:pPr marL="342900" lvl="0" indent="-342900">
              <a:buClr>
                <a:schemeClr val="accent6">
                  <a:lumMod val="75000"/>
                </a:schemeClr>
              </a:buClr>
              <a:buFont typeface="Wingdings" panose="05000000000000000000" pitchFamily="2" charset="2"/>
              <a:buChar char="§"/>
            </a:pPr>
            <a:r>
              <a:rPr lang="en-US" sz="2400" dirty="0"/>
              <a:t>Have problem sensing pain or pressure;</a:t>
            </a:r>
          </a:p>
          <a:p>
            <a:pPr marL="342900" lvl="0" indent="-342900">
              <a:buClr>
                <a:schemeClr val="accent6">
                  <a:lumMod val="75000"/>
                </a:schemeClr>
              </a:buClr>
              <a:buFont typeface="Wingdings" panose="05000000000000000000" pitchFamily="2" charset="2"/>
              <a:buChar char="§"/>
            </a:pPr>
            <a:r>
              <a:rPr lang="en-US" sz="2400" dirty="0"/>
              <a:t>Have limited ability to communicate;</a:t>
            </a:r>
          </a:p>
          <a:p>
            <a:pPr marL="342900" lvl="0" indent="-342900">
              <a:buClr>
                <a:schemeClr val="accent6">
                  <a:lumMod val="75000"/>
                </a:schemeClr>
              </a:buClr>
              <a:buFont typeface="Wingdings" panose="05000000000000000000" pitchFamily="2" charset="2"/>
              <a:buChar char="§"/>
            </a:pPr>
            <a:r>
              <a:rPr lang="en-US" sz="2400" dirty="0"/>
              <a:t>Have circulatory problems; and/or</a:t>
            </a:r>
          </a:p>
          <a:p>
            <a:pPr marL="342900" lvl="0" indent="-342900">
              <a:buClr>
                <a:schemeClr val="accent6">
                  <a:lumMod val="75000"/>
                </a:schemeClr>
              </a:buClr>
              <a:buFont typeface="Wingdings" panose="05000000000000000000" pitchFamily="2" charset="2"/>
              <a:buChar char="§"/>
            </a:pPr>
            <a:r>
              <a:rPr lang="en-US" sz="2400" dirty="0"/>
              <a:t>Are older adults, or are obese or very thin.</a:t>
            </a:r>
          </a:p>
        </p:txBody>
      </p:sp>
    </p:spTree>
    <p:extLst>
      <p:ext uri="{BB962C8B-B14F-4D97-AF65-F5344CB8AC3E}">
        <p14:creationId xmlns:p14="http://schemas.microsoft.com/office/powerpoint/2010/main" val="3950384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2060" y="1981200"/>
            <a:ext cx="8991600" cy="1107996"/>
          </a:xfrm>
          <a:prstGeom prst="rect">
            <a:avLst/>
          </a:prstGeom>
        </p:spPr>
        <p:txBody>
          <a:bodyPr wrap="square">
            <a:spAutoFit/>
          </a:bodyPr>
          <a:lstStyle/>
          <a:p>
            <a:r>
              <a:rPr lang="en-US" sz="2200" dirty="0"/>
              <a:t>Aspiration pneumonia is an inflammation of the lungs and airways to the lungs from breathing in foreign material. Aspiration pneumonia develops from inhaling food, vomit, liquids, or saliva into the lungs. </a:t>
            </a:r>
          </a:p>
        </p:txBody>
      </p:sp>
      <p:sp>
        <p:nvSpPr>
          <p:cNvPr id="5" name="Rectangle 4"/>
          <p:cNvSpPr/>
          <p:nvPr/>
        </p:nvSpPr>
        <p:spPr>
          <a:xfrm>
            <a:off x="381000" y="3207731"/>
            <a:ext cx="6012180" cy="2862322"/>
          </a:xfrm>
          <a:prstGeom prst="rect">
            <a:avLst/>
          </a:prstGeom>
        </p:spPr>
        <p:txBody>
          <a:bodyPr wrap="square">
            <a:spAutoFit/>
          </a:bodyPr>
          <a:lstStyle/>
          <a:p>
            <a:r>
              <a:rPr lang="en-US" sz="2000" b="1" u="sng" dirty="0"/>
              <a:t>Signs and Symptoms</a:t>
            </a:r>
            <a:r>
              <a:rPr lang="en-US" sz="2000" b="1" dirty="0"/>
              <a:t> of aspiration pneumonia include, but are not limited to:</a:t>
            </a:r>
            <a:r>
              <a:rPr lang="en-US" sz="2000" dirty="0"/>
              <a:t> </a:t>
            </a:r>
          </a:p>
          <a:p>
            <a:pPr marL="342900" lvl="0" indent="-342900">
              <a:buClr>
                <a:schemeClr val="accent6">
                  <a:lumMod val="75000"/>
                </a:schemeClr>
              </a:buClr>
              <a:buFont typeface="Wingdings" panose="05000000000000000000" pitchFamily="2" charset="2"/>
              <a:buChar char="§"/>
            </a:pPr>
            <a:r>
              <a:rPr lang="en-US" sz="2000" dirty="0"/>
              <a:t>Chest pain, </a:t>
            </a:r>
          </a:p>
          <a:p>
            <a:pPr marL="342900" lvl="0" indent="-342900">
              <a:buClr>
                <a:schemeClr val="accent6">
                  <a:lumMod val="75000"/>
                </a:schemeClr>
              </a:buClr>
              <a:buFont typeface="Wingdings" panose="05000000000000000000" pitchFamily="2" charset="2"/>
              <a:buChar char="§"/>
            </a:pPr>
            <a:r>
              <a:rPr lang="en-US" sz="2000" dirty="0"/>
              <a:t>Cough, </a:t>
            </a:r>
          </a:p>
          <a:p>
            <a:pPr marL="342900" lvl="0" indent="-342900">
              <a:buClr>
                <a:schemeClr val="accent6">
                  <a:lumMod val="75000"/>
                </a:schemeClr>
              </a:buClr>
              <a:buFont typeface="Wingdings" panose="05000000000000000000" pitchFamily="2" charset="2"/>
              <a:buChar char="§"/>
            </a:pPr>
            <a:r>
              <a:rPr lang="en-US" sz="2000" dirty="0"/>
              <a:t>Fatigue, </a:t>
            </a:r>
          </a:p>
          <a:p>
            <a:pPr marL="342900" lvl="0" indent="-342900">
              <a:buClr>
                <a:schemeClr val="accent6">
                  <a:lumMod val="75000"/>
                </a:schemeClr>
              </a:buClr>
              <a:buFont typeface="Wingdings" panose="05000000000000000000" pitchFamily="2" charset="2"/>
              <a:buChar char="§"/>
            </a:pPr>
            <a:r>
              <a:rPr lang="en-US" sz="2000" dirty="0"/>
              <a:t>Fever, </a:t>
            </a:r>
          </a:p>
          <a:p>
            <a:pPr marL="342900" lvl="0" indent="-342900">
              <a:buClr>
                <a:schemeClr val="accent6">
                  <a:lumMod val="75000"/>
                </a:schemeClr>
              </a:buClr>
              <a:buFont typeface="Wingdings" panose="05000000000000000000" pitchFamily="2" charset="2"/>
              <a:buChar char="§"/>
            </a:pPr>
            <a:r>
              <a:rPr lang="en-US" sz="2000" dirty="0"/>
              <a:t>Shortness of breath, wheezing, and </a:t>
            </a:r>
          </a:p>
          <a:p>
            <a:pPr marL="342900" lvl="0" indent="-342900">
              <a:buClr>
                <a:schemeClr val="accent6">
                  <a:lumMod val="75000"/>
                </a:schemeClr>
              </a:buClr>
              <a:buFont typeface="Wingdings" panose="05000000000000000000" pitchFamily="2" charset="2"/>
              <a:buChar char="§"/>
            </a:pPr>
            <a:r>
              <a:rPr lang="en-US" sz="2000" dirty="0"/>
              <a:t>Bluish discoloration of the skin caused by lack of oxygen (e.g., mouth, nail beds, finger tips). </a:t>
            </a:r>
          </a:p>
        </p:txBody>
      </p:sp>
    </p:spTree>
    <p:extLst>
      <p:ext uri="{BB962C8B-B14F-4D97-AF65-F5344CB8AC3E}">
        <p14:creationId xmlns:p14="http://schemas.microsoft.com/office/powerpoint/2010/main" val="35015732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Aspiration Pneumonia</a:t>
            </a:r>
          </a:p>
        </p:txBody>
      </p:sp>
      <p:sp>
        <p:nvSpPr>
          <p:cNvPr id="4" name="Rectangle 3"/>
          <p:cNvSpPr/>
          <p:nvPr/>
        </p:nvSpPr>
        <p:spPr>
          <a:xfrm>
            <a:off x="304800" y="2127092"/>
            <a:ext cx="8991600" cy="830997"/>
          </a:xfrm>
          <a:prstGeom prst="rect">
            <a:avLst/>
          </a:prstGeom>
        </p:spPr>
        <p:txBody>
          <a:bodyPr wrap="square">
            <a:spAutoFit/>
          </a:bodyPr>
          <a:lstStyle/>
          <a:p>
            <a:r>
              <a:rPr lang="en-US" sz="2400" b="1" u="sng" dirty="0"/>
              <a:t>People at risk</a:t>
            </a:r>
            <a:r>
              <a:rPr lang="en-US" sz="2400" dirty="0"/>
              <a:t> </a:t>
            </a:r>
            <a:r>
              <a:rPr lang="en-US" sz="2400" b="1" dirty="0"/>
              <a:t>for aspiration pneumonia include, but are not limited to, those who:</a:t>
            </a:r>
            <a:endParaRPr lang="en-US" sz="2400" dirty="0"/>
          </a:p>
        </p:txBody>
      </p:sp>
      <p:sp>
        <p:nvSpPr>
          <p:cNvPr id="5" name="Rectangle 4"/>
          <p:cNvSpPr/>
          <p:nvPr/>
        </p:nvSpPr>
        <p:spPr>
          <a:xfrm>
            <a:off x="381000" y="3299983"/>
            <a:ext cx="5410200" cy="3046988"/>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less alert due to medicines or illnesses;</a:t>
            </a:r>
          </a:p>
          <a:p>
            <a:pPr marL="342900" lvl="0" indent="-342900">
              <a:buClr>
                <a:schemeClr val="accent6">
                  <a:lumMod val="75000"/>
                </a:schemeClr>
              </a:buClr>
              <a:buFont typeface="Wingdings" panose="05000000000000000000" pitchFamily="2" charset="2"/>
              <a:buChar char="§"/>
            </a:pPr>
            <a:r>
              <a:rPr lang="en-US" sz="2400" dirty="0"/>
              <a:t>Have a disorder of the esophagus (the tube that moves food from the mouth to the stomach);</a:t>
            </a:r>
          </a:p>
          <a:p>
            <a:pPr marL="342900" lvl="0" indent="-342900">
              <a:buClr>
                <a:schemeClr val="accent6">
                  <a:lumMod val="75000"/>
                </a:schemeClr>
              </a:buClr>
              <a:buFont typeface="Wingdings" panose="05000000000000000000" pitchFamily="2" charset="2"/>
              <a:buChar char="§"/>
            </a:pPr>
            <a:r>
              <a:rPr lang="en-US" sz="2400" dirty="0"/>
              <a:t>Have problems with swallowing;</a:t>
            </a:r>
          </a:p>
          <a:p>
            <a:pPr marL="342900" lvl="0" indent="-342900">
              <a:buClr>
                <a:schemeClr val="accent6">
                  <a:lumMod val="75000"/>
                </a:schemeClr>
              </a:buClr>
              <a:buFont typeface="Wingdings" panose="05000000000000000000" pitchFamily="2" charset="2"/>
              <a:buChar char="§"/>
            </a:pPr>
            <a:r>
              <a:rPr lang="en-US" sz="2400" dirty="0"/>
              <a:t>Have poor gag reflex; and/or</a:t>
            </a:r>
          </a:p>
          <a:p>
            <a:pPr marL="342900" lvl="0" indent="-342900">
              <a:buClr>
                <a:schemeClr val="accent6">
                  <a:lumMod val="75000"/>
                </a:schemeClr>
              </a:buClr>
              <a:buFont typeface="Wingdings" panose="05000000000000000000" pitchFamily="2" charset="2"/>
              <a:buChar char="§"/>
            </a:pPr>
            <a:r>
              <a:rPr lang="en-US" sz="2400" dirty="0"/>
              <a:t>Are older </a:t>
            </a:r>
          </a:p>
        </p:txBody>
      </p:sp>
      <p:pic>
        <p:nvPicPr>
          <p:cNvPr id="6" name="Picture 5" descr="https://serialadopter.files.wordpress.com/2013/01/100_0983.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2545279"/>
            <a:ext cx="2667000" cy="3550721"/>
          </a:xfrm>
          <a:prstGeom prst="rect">
            <a:avLst/>
          </a:prstGeom>
          <a:noFill/>
          <a:ln>
            <a:noFill/>
          </a:ln>
        </p:spPr>
      </p:pic>
    </p:spTree>
    <p:extLst>
      <p:ext uri="{BB962C8B-B14F-4D97-AF65-F5344CB8AC3E}">
        <p14:creationId xmlns:p14="http://schemas.microsoft.com/office/powerpoint/2010/main" val="6692969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02060" y="1981200"/>
            <a:ext cx="8537140" cy="1569660"/>
          </a:xfrm>
          <a:prstGeom prst="rect">
            <a:avLst/>
          </a:prstGeom>
        </p:spPr>
        <p:txBody>
          <a:bodyPr wrap="square">
            <a:spAutoFit/>
          </a:bodyPr>
          <a:lstStyle/>
          <a:p>
            <a:r>
              <a:rPr lang="en-US" sz="2400" dirty="0"/>
              <a:t>Falls refer to any situation in which someone descends (or falls) suddenly and involuntarily toward a lower surface or the ground. Fall complications can include broken bones, head injuries, problems with daily activities, and need for home health care. </a:t>
            </a:r>
          </a:p>
        </p:txBody>
      </p:sp>
      <p:sp>
        <p:nvSpPr>
          <p:cNvPr id="5" name="Rectangle 4"/>
          <p:cNvSpPr/>
          <p:nvPr/>
        </p:nvSpPr>
        <p:spPr>
          <a:xfrm>
            <a:off x="457200" y="3810000"/>
            <a:ext cx="7924800" cy="2246769"/>
          </a:xfrm>
          <a:prstGeom prst="rect">
            <a:avLst/>
          </a:prstGeom>
        </p:spPr>
        <p:txBody>
          <a:bodyPr wrap="square">
            <a:spAutoFit/>
          </a:bodyPr>
          <a:lstStyle/>
          <a:p>
            <a:r>
              <a:rPr lang="en-US" sz="2000" b="1" u="sng" dirty="0"/>
              <a:t>Factors that contribute to falls</a:t>
            </a:r>
            <a:r>
              <a:rPr lang="en-US" sz="2000" b="1" dirty="0"/>
              <a:t> include, but are not limited to:</a:t>
            </a:r>
          </a:p>
          <a:p>
            <a:pPr marL="342900" indent="-342900">
              <a:buClr>
                <a:schemeClr val="accent6">
                  <a:lumMod val="75000"/>
                </a:schemeClr>
              </a:buClr>
              <a:buFont typeface="Wingdings" panose="05000000000000000000" pitchFamily="2" charset="2"/>
              <a:buChar char="§"/>
            </a:pPr>
            <a:r>
              <a:rPr lang="en-US" sz="2000" dirty="0"/>
              <a:t>Health issues and medications;</a:t>
            </a:r>
          </a:p>
          <a:p>
            <a:pPr marL="342900" lvl="0" indent="-342900">
              <a:buClr>
                <a:schemeClr val="accent6">
                  <a:lumMod val="75000"/>
                </a:schemeClr>
              </a:buClr>
              <a:buFont typeface="Wingdings" panose="05000000000000000000" pitchFamily="2" charset="2"/>
              <a:buChar char="§"/>
            </a:pPr>
            <a:r>
              <a:rPr lang="en-US" sz="2000" dirty="0"/>
              <a:t>Fatigue or illness; </a:t>
            </a:r>
          </a:p>
          <a:p>
            <a:pPr marL="342900" lvl="0" indent="-342900">
              <a:buClr>
                <a:schemeClr val="accent6">
                  <a:lumMod val="75000"/>
                </a:schemeClr>
              </a:buClr>
              <a:buFont typeface="Wingdings" panose="05000000000000000000" pitchFamily="2" charset="2"/>
              <a:buChar char="§"/>
            </a:pPr>
            <a:r>
              <a:rPr lang="en-US" sz="2000" dirty="0"/>
              <a:t>Cluttered rooms, area rugs, wet or slick surfaces, improper lighting;</a:t>
            </a:r>
          </a:p>
          <a:p>
            <a:pPr marL="342900" lvl="0" indent="-342900">
              <a:buClr>
                <a:schemeClr val="accent6">
                  <a:lumMod val="75000"/>
                </a:schemeClr>
              </a:buClr>
              <a:buFont typeface="Wingdings" panose="05000000000000000000" pitchFamily="2" charset="2"/>
              <a:buChar char="§"/>
            </a:pPr>
            <a:r>
              <a:rPr lang="en-US" sz="2000" dirty="0"/>
              <a:t>Wet or slick surfaces without non-skid footwear;</a:t>
            </a:r>
          </a:p>
          <a:p>
            <a:pPr marL="342900" lvl="0" indent="-342900">
              <a:buClr>
                <a:schemeClr val="accent6">
                  <a:lumMod val="75000"/>
                </a:schemeClr>
              </a:buClr>
              <a:buFont typeface="Wingdings" panose="05000000000000000000" pitchFamily="2" charset="2"/>
              <a:buChar char="§"/>
            </a:pPr>
            <a:r>
              <a:rPr lang="en-US" sz="2000" dirty="0"/>
              <a:t>Lack of appropriate medical adaptive equipment; and</a:t>
            </a:r>
          </a:p>
          <a:p>
            <a:pPr marL="342900" lvl="0" indent="-342900">
              <a:buClr>
                <a:schemeClr val="accent6">
                  <a:lumMod val="75000"/>
                </a:schemeClr>
              </a:buClr>
              <a:buFont typeface="Wingdings" panose="05000000000000000000" pitchFamily="2" charset="2"/>
              <a:buChar char="§"/>
            </a:pPr>
            <a:r>
              <a:rPr lang="en-US" sz="2000" dirty="0"/>
              <a:t>Being shoved or running into a barrier. </a:t>
            </a:r>
          </a:p>
        </p:txBody>
      </p:sp>
    </p:spTree>
    <p:extLst>
      <p:ext uri="{BB962C8B-B14F-4D97-AF65-F5344CB8AC3E}">
        <p14:creationId xmlns:p14="http://schemas.microsoft.com/office/powerpoint/2010/main" val="821506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Falls</a:t>
            </a:r>
          </a:p>
        </p:txBody>
      </p:sp>
      <p:sp>
        <p:nvSpPr>
          <p:cNvPr id="4" name="Rectangle 3"/>
          <p:cNvSpPr/>
          <p:nvPr/>
        </p:nvSpPr>
        <p:spPr>
          <a:xfrm>
            <a:off x="381000" y="2055737"/>
            <a:ext cx="7315200" cy="830997"/>
          </a:xfrm>
          <a:prstGeom prst="rect">
            <a:avLst/>
          </a:prstGeom>
        </p:spPr>
        <p:txBody>
          <a:bodyPr wrap="square">
            <a:spAutoFit/>
          </a:bodyPr>
          <a:lstStyle/>
          <a:p>
            <a:r>
              <a:rPr lang="en-US" sz="2400" b="1" u="sng" dirty="0"/>
              <a:t>People at risk</a:t>
            </a:r>
            <a:r>
              <a:rPr lang="en-US" sz="2400" dirty="0"/>
              <a:t> </a:t>
            </a:r>
            <a:r>
              <a:rPr lang="en-US" sz="2400" b="1" dirty="0"/>
              <a:t>for falls include, but are not limited to, those who:</a:t>
            </a:r>
            <a:endParaRPr lang="en-US" sz="2400" dirty="0"/>
          </a:p>
        </p:txBody>
      </p:sp>
      <p:sp>
        <p:nvSpPr>
          <p:cNvPr id="5" name="Rectangle 4"/>
          <p:cNvSpPr/>
          <p:nvPr/>
        </p:nvSpPr>
        <p:spPr>
          <a:xfrm>
            <a:off x="399473" y="3276600"/>
            <a:ext cx="7772400" cy="1938992"/>
          </a:xfrm>
          <a:prstGeom prst="rect">
            <a:avLst/>
          </a:prstGeom>
        </p:spPr>
        <p:txBody>
          <a:bodyPr wrap="square">
            <a:spAutoFit/>
          </a:bodyPr>
          <a:lstStyle/>
          <a:p>
            <a:pPr marL="342900" lvl="0" indent="-342900">
              <a:buClr>
                <a:schemeClr val="accent6">
                  <a:lumMod val="75000"/>
                </a:schemeClr>
              </a:buClr>
              <a:buFont typeface="Wingdings" panose="05000000000000000000" pitchFamily="2" charset="2"/>
              <a:buChar char="§"/>
            </a:pPr>
            <a:r>
              <a:rPr lang="en-US" sz="2400" dirty="0"/>
              <a:t>Are older and have loss of muscle;</a:t>
            </a:r>
          </a:p>
          <a:p>
            <a:pPr marL="342900" lvl="0" indent="-342900">
              <a:buClr>
                <a:schemeClr val="accent6">
                  <a:lumMod val="75000"/>
                </a:schemeClr>
              </a:buClr>
              <a:buFont typeface="Wingdings" panose="05000000000000000000" pitchFamily="2" charset="2"/>
              <a:buChar char="§"/>
            </a:pPr>
            <a:r>
              <a:rPr lang="en-US" sz="2400" dirty="0"/>
              <a:t>Have arthritis, diabetes, and skeletal problems;</a:t>
            </a:r>
          </a:p>
          <a:p>
            <a:pPr marL="342900" lvl="0" indent="-342900">
              <a:buClr>
                <a:schemeClr val="accent6">
                  <a:lumMod val="75000"/>
                </a:schemeClr>
              </a:buClr>
              <a:buFont typeface="Wingdings" panose="05000000000000000000" pitchFamily="2" charset="2"/>
              <a:buChar char="§"/>
            </a:pPr>
            <a:r>
              <a:rPr lang="en-US" sz="2400" dirty="0"/>
              <a:t>Have visual and/or hearing loss;</a:t>
            </a:r>
          </a:p>
          <a:p>
            <a:pPr marL="342900" lvl="0" indent="-342900">
              <a:buClr>
                <a:schemeClr val="accent6">
                  <a:lumMod val="75000"/>
                </a:schemeClr>
              </a:buClr>
              <a:buFont typeface="Wingdings" panose="05000000000000000000" pitchFamily="2" charset="2"/>
              <a:buChar char="§"/>
            </a:pPr>
            <a:r>
              <a:rPr lang="en-US" sz="2400" dirty="0"/>
              <a:t>Take medications that cause gait concerns; or</a:t>
            </a:r>
          </a:p>
          <a:p>
            <a:pPr marL="342900" lvl="0" indent="-342900">
              <a:buClr>
                <a:schemeClr val="accent6">
                  <a:lumMod val="75000"/>
                </a:schemeClr>
              </a:buClr>
              <a:buFont typeface="Wingdings" panose="05000000000000000000" pitchFamily="2" charset="2"/>
              <a:buChar char="§"/>
            </a:pPr>
            <a:r>
              <a:rPr lang="en-US" sz="2400" dirty="0"/>
              <a:t>Do not have appropriate adaptive equipment</a:t>
            </a:r>
          </a:p>
        </p:txBody>
      </p:sp>
    </p:spTree>
    <p:extLst>
      <p:ext uri="{BB962C8B-B14F-4D97-AF65-F5344CB8AC3E}">
        <p14:creationId xmlns:p14="http://schemas.microsoft.com/office/powerpoint/2010/main" val="3498328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228600" y="1895472"/>
            <a:ext cx="8991600" cy="1938992"/>
          </a:xfrm>
          <a:prstGeom prst="rect">
            <a:avLst/>
          </a:prstGeom>
        </p:spPr>
        <p:txBody>
          <a:bodyPr wrap="square">
            <a:spAutoFit/>
          </a:bodyPr>
          <a:lstStyle/>
          <a:p>
            <a:r>
              <a:rPr lang="en-US" sz="2000" dirty="0"/>
              <a:t>A UTI is an infection of the urinary tract, which is the body’s system for removing wastes and extra water. </a:t>
            </a:r>
          </a:p>
          <a:p>
            <a:r>
              <a:rPr lang="en-US" sz="2000" dirty="0"/>
              <a:t> </a:t>
            </a:r>
          </a:p>
          <a:p>
            <a:r>
              <a:rPr lang="en-US" sz="2000" dirty="0"/>
              <a:t>There are </a:t>
            </a:r>
            <a:r>
              <a:rPr lang="en-US" sz="2000" b="1" u="sng" dirty="0"/>
              <a:t>two different types of UTIs</a:t>
            </a:r>
            <a:r>
              <a:rPr lang="en-US" sz="2000" dirty="0"/>
              <a:t> – the </a:t>
            </a:r>
            <a:r>
              <a:rPr lang="en-US" sz="2000" b="1" dirty="0"/>
              <a:t>lower UTI</a:t>
            </a:r>
            <a:r>
              <a:rPr lang="en-US" sz="2000" dirty="0"/>
              <a:t> relates to infections that occur in the urethra and bladder – and the </a:t>
            </a:r>
            <a:r>
              <a:rPr lang="en-US" sz="2000" b="1" dirty="0"/>
              <a:t>upper UTI</a:t>
            </a:r>
            <a:r>
              <a:rPr lang="en-US" sz="2000" dirty="0"/>
              <a:t> is more severe and relates to infections that may involve the kidneys.</a:t>
            </a:r>
          </a:p>
        </p:txBody>
      </p:sp>
      <p:sp>
        <p:nvSpPr>
          <p:cNvPr id="5" name="Rectangle 4"/>
          <p:cNvSpPr/>
          <p:nvPr/>
        </p:nvSpPr>
        <p:spPr>
          <a:xfrm>
            <a:off x="381000" y="4038600"/>
            <a:ext cx="7924800" cy="2554545"/>
          </a:xfrm>
          <a:prstGeom prst="rect">
            <a:avLst/>
          </a:prstGeom>
        </p:spPr>
        <p:txBody>
          <a:bodyPr wrap="square">
            <a:spAutoFit/>
          </a:bodyPr>
          <a:lstStyle/>
          <a:p>
            <a:r>
              <a:rPr lang="en-US" sz="2000" b="1" dirty="0"/>
              <a:t>Lower UTI </a:t>
            </a:r>
            <a:r>
              <a:rPr lang="en-US" sz="2000" b="1" u="sng" dirty="0"/>
              <a:t>symptoms</a:t>
            </a:r>
            <a:r>
              <a:rPr lang="en-US" sz="2000" b="1" dirty="0"/>
              <a:t>:</a:t>
            </a:r>
            <a:endParaRPr lang="en-US" sz="2000" dirty="0"/>
          </a:p>
          <a:p>
            <a:pPr marL="285750" lvl="0" indent="-285750">
              <a:buClr>
                <a:schemeClr val="accent6">
                  <a:lumMod val="75000"/>
                </a:schemeClr>
              </a:buClr>
              <a:buFont typeface="Wingdings" panose="05000000000000000000" pitchFamily="2" charset="2"/>
              <a:buChar char="§"/>
            </a:pPr>
            <a:r>
              <a:rPr lang="en-US" sz="2000" dirty="0"/>
              <a:t>Pain or burning during urination;</a:t>
            </a:r>
          </a:p>
          <a:p>
            <a:pPr marL="285750" lvl="0" indent="-285750">
              <a:buClr>
                <a:schemeClr val="accent6">
                  <a:lumMod val="75000"/>
                </a:schemeClr>
              </a:buClr>
              <a:buFont typeface="Wingdings" panose="05000000000000000000" pitchFamily="2" charset="2"/>
              <a:buChar char="§"/>
            </a:pPr>
            <a:r>
              <a:rPr lang="en-US" sz="2000" dirty="0"/>
              <a:t>Increased frequency, urgency of urination, incontinence;</a:t>
            </a:r>
          </a:p>
          <a:p>
            <a:pPr marL="285750" lvl="0" indent="-285750">
              <a:buClr>
                <a:schemeClr val="accent6">
                  <a:lumMod val="75000"/>
                </a:schemeClr>
              </a:buClr>
              <a:buFont typeface="Wingdings" panose="05000000000000000000" pitchFamily="2" charset="2"/>
              <a:buChar char="§"/>
            </a:pPr>
            <a:r>
              <a:rPr lang="en-US" sz="2000" dirty="0"/>
              <a:t>Lower abdominal, pelvic or rectal pain or pressure;</a:t>
            </a:r>
          </a:p>
          <a:p>
            <a:pPr marL="285750" lvl="0" indent="-285750">
              <a:buClr>
                <a:schemeClr val="accent6">
                  <a:lumMod val="75000"/>
                </a:schemeClr>
              </a:buClr>
              <a:buFont typeface="Wingdings" panose="05000000000000000000" pitchFamily="2" charset="2"/>
              <a:buChar char="§"/>
            </a:pPr>
            <a:r>
              <a:rPr lang="en-US" sz="2000" dirty="0"/>
              <a:t>Confusion, behavioral changes, increased falls;</a:t>
            </a:r>
          </a:p>
          <a:p>
            <a:pPr marL="285750" lvl="0" indent="-285750">
              <a:buClr>
                <a:schemeClr val="accent6">
                  <a:lumMod val="75000"/>
                </a:schemeClr>
              </a:buClr>
              <a:buFont typeface="Wingdings" panose="05000000000000000000" pitchFamily="2" charset="2"/>
              <a:buChar char="§"/>
            </a:pPr>
            <a:r>
              <a:rPr lang="en-US" sz="2000" dirty="0"/>
              <a:t>Mild fever or “just not feeling well;” and</a:t>
            </a:r>
          </a:p>
          <a:p>
            <a:pPr marL="285750" indent="-285750">
              <a:buClr>
                <a:schemeClr val="accent6">
                  <a:lumMod val="75000"/>
                </a:schemeClr>
              </a:buClr>
              <a:buFont typeface="Wingdings" panose="05000000000000000000" pitchFamily="2" charset="2"/>
              <a:buChar char="§"/>
            </a:pPr>
            <a:r>
              <a:rPr lang="en-US" sz="2000" dirty="0"/>
              <a:t>Changes in urine (such as milky, cloudy, bloody or foul-smelling).</a:t>
            </a:r>
            <a:br>
              <a:rPr lang="en-US" sz="2000" dirty="0"/>
            </a:br>
            <a:endParaRPr lang="en-US" sz="2000" dirty="0"/>
          </a:p>
        </p:txBody>
      </p:sp>
    </p:spTree>
    <p:extLst>
      <p:ext uri="{BB962C8B-B14F-4D97-AF65-F5344CB8AC3E}">
        <p14:creationId xmlns:p14="http://schemas.microsoft.com/office/powerpoint/2010/main" val="29113510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Urinary Tract Infections</a:t>
            </a:r>
          </a:p>
        </p:txBody>
      </p:sp>
      <p:sp>
        <p:nvSpPr>
          <p:cNvPr id="4" name="Rectangle 3"/>
          <p:cNvSpPr/>
          <p:nvPr/>
        </p:nvSpPr>
        <p:spPr>
          <a:xfrm>
            <a:off x="304800" y="2127092"/>
            <a:ext cx="7924800" cy="830997"/>
          </a:xfrm>
          <a:prstGeom prst="rect">
            <a:avLst/>
          </a:prstGeom>
        </p:spPr>
        <p:txBody>
          <a:bodyPr wrap="square">
            <a:spAutoFit/>
          </a:bodyPr>
          <a:lstStyle/>
          <a:p>
            <a:r>
              <a:rPr lang="en-US" sz="2400" b="1" u="sng" dirty="0"/>
              <a:t>People at risk</a:t>
            </a:r>
            <a:r>
              <a:rPr lang="en-US" sz="2400" dirty="0"/>
              <a:t> </a:t>
            </a:r>
            <a:r>
              <a:rPr lang="en-US" sz="2400" b="1" dirty="0"/>
              <a:t>for UTIs include, but are not limited to, those who have:</a:t>
            </a:r>
            <a:endParaRPr lang="en-US" sz="2400" dirty="0"/>
          </a:p>
        </p:txBody>
      </p:sp>
      <p:sp>
        <p:nvSpPr>
          <p:cNvPr id="5" name="Rectangle 4"/>
          <p:cNvSpPr/>
          <p:nvPr/>
        </p:nvSpPr>
        <p:spPr>
          <a:xfrm>
            <a:off x="413327" y="3352800"/>
            <a:ext cx="7848600" cy="2677656"/>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400" dirty="0"/>
              <a:t>Incontinence of bowel or bladder, </a:t>
            </a:r>
          </a:p>
          <a:p>
            <a:pPr marL="285750" lvl="0" indent="-285750">
              <a:buClr>
                <a:schemeClr val="accent6">
                  <a:lumMod val="75000"/>
                </a:schemeClr>
              </a:buClr>
              <a:buFont typeface="Wingdings" panose="05000000000000000000" pitchFamily="2" charset="2"/>
              <a:buChar char="§"/>
            </a:pPr>
            <a:r>
              <a:rPr lang="en-US" sz="2400" dirty="0"/>
              <a:t>Limited mobility,</a:t>
            </a:r>
          </a:p>
          <a:p>
            <a:pPr marL="285750" lvl="0" indent="-285750">
              <a:buClr>
                <a:schemeClr val="accent6">
                  <a:lumMod val="75000"/>
                </a:schemeClr>
              </a:buClr>
              <a:buFont typeface="Wingdings" panose="05000000000000000000" pitchFamily="2" charset="2"/>
              <a:buChar char="§"/>
            </a:pPr>
            <a:r>
              <a:rPr lang="en-US" sz="2400" dirty="0"/>
              <a:t>Extended periods of catheterization,</a:t>
            </a:r>
          </a:p>
          <a:p>
            <a:pPr marL="285750" lvl="0" indent="-285750">
              <a:buClr>
                <a:schemeClr val="accent6">
                  <a:lumMod val="75000"/>
                </a:schemeClr>
              </a:buClr>
              <a:buFont typeface="Wingdings" panose="05000000000000000000" pitchFamily="2" charset="2"/>
              <a:buChar char="§"/>
            </a:pPr>
            <a:r>
              <a:rPr lang="en-US" sz="2400" dirty="0"/>
              <a:t>A suppressed immune system, or</a:t>
            </a:r>
          </a:p>
          <a:p>
            <a:pPr marL="285750" lvl="0" indent="-285750">
              <a:buClr>
                <a:schemeClr val="accent6">
                  <a:lumMod val="75000"/>
                </a:schemeClr>
              </a:buClr>
              <a:buFont typeface="Wingdings" panose="05000000000000000000" pitchFamily="2" charset="2"/>
              <a:buChar char="§"/>
            </a:pPr>
            <a:r>
              <a:rPr lang="en-US" sz="2400" dirty="0"/>
              <a:t>A spinal cord injury or other nerve damage around the bladder that causes the bladder not to completely empty (which allows bacteria to grow).</a:t>
            </a:r>
          </a:p>
        </p:txBody>
      </p:sp>
    </p:spTree>
    <p:extLst>
      <p:ext uri="{BB962C8B-B14F-4D97-AF65-F5344CB8AC3E}">
        <p14:creationId xmlns:p14="http://schemas.microsoft.com/office/powerpoint/2010/main" val="1663864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76200" y="1814046"/>
            <a:ext cx="8991600" cy="1446550"/>
          </a:xfrm>
          <a:prstGeom prst="rect">
            <a:avLst/>
          </a:prstGeom>
        </p:spPr>
        <p:txBody>
          <a:bodyPr wrap="square">
            <a:spAutoFit/>
          </a:bodyPr>
          <a:lstStyle/>
          <a:p>
            <a:r>
              <a:rPr lang="en-US" sz="2200" dirty="0"/>
              <a:t>Dehydration occurs when we lose more fluids than we are taking in. The lack of water in the body may result from either a decrease in fluid intake or an increase in fluid loss. </a:t>
            </a:r>
            <a:r>
              <a:rPr lang="en-US" sz="2200" u="sng" dirty="0"/>
              <a:t>Diarrhea and vomiting are the most common reasons why someone loses excess fluid</a:t>
            </a:r>
            <a:r>
              <a:rPr lang="en-US" sz="2200" dirty="0"/>
              <a:t>.</a:t>
            </a:r>
          </a:p>
        </p:txBody>
      </p:sp>
      <p:sp>
        <p:nvSpPr>
          <p:cNvPr id="5" name="Rectangle 4"/>
          <p:cNvSpPr/>
          <p:nvPr/>
        </p:nvSpPr>
        <p:spPr>
          <a:xfrm>
            <a:off x="419100" y="3260596"/>
            <a:ext cx="5334000" cy="3477875"/>
          </a:xfrm>
          <a:prstGeom prst="rect">
            <a:avLst/>
          </a:prstGeom>
        </p:spPr>
        <p:txBody>
          <a:bodyPr wrap="square">
            <a:spAutoFit/>
          </a:bodyPr>
          <a:lstStyle/>
          <a:p>
            <a:r>
              <a:rPr lang="en-US" sz="2200" b="1" dirty="0"/>
              <a:t>Dehydration </a:t>
            </a:r>
            <a:r>
              <a:rPr lang="en-US" sz="2200" b="1" u="sng" dirty="0"/>
              <a:t>symptoms</a:t>
            </a:r>
            <a:r>
              <a:rPr lang="en-US" sz="2200" b="1" dirty="0"/>
              <a:t> </a:t>
            </a:r>
            <a:r>
              <a:rPr lang="en-US" sz="2200" dirty="0"/>
              <a:t>include, but are not limited to:</a:t>
            </a:r>
          </a:p>
          <a:p>
            <a:pPr marL="285750" lvl="0" indent="-285750">
              <a:buClr>
                <a:schemeClr val="accent6">
                  <a:lumMod val="75000"/>
                </a:schemeClr>
              </a:buClr>
              <a:buFont typeface="Wingdings" panose="05000000000000000000" pitchFamily="2" charset="2"/>
              <a:buChar char="§"/>
            </a:pPr>
            <a:r>
              <a:rPr lang="en-US" sz="2200" dirty="0"/>
              <a:t>Urine is concentrated and more yellow,</a:t>
            </a:r>
          </a:p>
          <a:p>
            <a:pPr marL="285750" lvl="0" indent="-285750">
              <a:buClr>
                <a:schemeClr val="accent6">
                  <a:lumMod val="75000"/>
                </a:schemeClr>
              </a:buClr>
              <a:buFont typeface="Wingdings" panose="05000000000000000000" pitchFamily="2" charset="2"/>
              <a:buChar char="§"/>
            </a:pPr>
            <a:r>
              <a:rPr lang="en-US" sz="2200" dirty="0"/>
              <a:t>Dry mouth and nose,</a:t>
            </a:r>
          </a:p>
          <a:p>
            <a:pPr marL="285750" lvl="0" indent="-285750">
              <a:buClr>
                <a:schemeClr val="accent6">
                  <a:lumMod val="75000"/>
                </a:schemeClr>
              </a:buClr>
              <a:buFont typeface="Wingdings" panose="05000000000000000000" pitchFamily="2" charset="2"/>
              <a:buChar char="§"/>
            </a:pPr>
            <a:r>
              <a:rPr lang="en-US" sz="2200" dirty="0"/>
              <a:t>Dry skin,</a:t>
            </a:r>
          </a:p>
          <a:p>
            <a:pPr marL="285750" lvl="0" indent="-285750">
              <a:buClr>
                <a:schemeClr val="accent6">
                  <a:lumMod val="75000"/>
                </a:schemeClr>
              </a:buClr>
              <a:buFont typeface="Wingdings" panose="05000000000000000000" pitchFamily="2" charset="2"/>
              <a:buChar char="§"/>
            </a:pPr>
            <a:r>
              <a:rPr lang="en-US" sz="2200" dirty="0"/>
              <a:t>Decreased tear production,</a:t>
            </a:r>
          </a:p>
          <a:p>
            <a:pPr marL="285750" lvl="0" indent="-285750">
              <a:buClr>
                <a:schemeClr val="accent6">
                  <a:lumMod val="75000"/>
                </a:schemeClr>
              </a:buClr>
              <a:buFont typeface="Wingdings" panose="05000000000000000000" pitchFamily="2" charset="2"/>
              <a:buChar char="§"/>
            </a:pPr>
            <a:r>
              <a:rPr lang="en-US" sz="2200" dirty="0"/>
              <a:t>Headache,</a:t>
            </a:r>
          </a:p>
          <a:p>
            <a:pPr marL="285750" lvl="0" indent="-285750">
              <a:buClr>
                <a:schemeClr val="accent6">
                  <a:lumMod val="75000"/>
                </a:schemeClr>
              </a:buClr>
              <a:buFont typeface="Wingdings" panose="05000000000000000000" pitchFamily="2" charset="2"/>
              <a:buChar char="§"/>
            </a:pPr>
            <a:r>
              <a:rPr lang="en-US" sz="2200" dirty="0"/>
              <a:t>Dizziness,</a:t>
            </a:r>
          </a:p>
          <a:p>
            <a:pPr marL="285750" lvl="0" indent="-285750">
              <a:buClr>
                <a:schemeClr val="accent6">
                  <a:lumMod val="75000"/>
                </a:schemeClr>
              </a:buClr>
              <a:buFont typeface="Wingdings" panose="05000000000000000000" pitchFamily="2" charset="2"/>
              <a:buChar char="§"/>
            </a:pPr>
            <a:r>
              <a:rPr lang="en-US" sz="2200" dirty="0"/>
              <a:t>Sleepy or tired, and</a:t>
            </a:r>
          </a:p>
          <a:p>
            <a:pPr marL="285750" lvl="0" indent="-285750">
              <a:buClr>
                <a:schemeClr val="accent6">
                  <a:lumMod val="75000"/>
                </a:schemeClr>
              </a:buClr>
              <a:buFont typeface="Wingdings" panose="05000000000000000000" pitchFamily="2" charset="2"/>
              <a:buChar char="§"/>
            </a:pPr>
            <a:r>
              <a:rPr lang="en-US" sz="2200" dirty="0"/>
              <a:t>Light headed (especially when standing)</a:t>
            </a:r>
          </a:p>
        </p:txBody>
      </p:sp>
      <p:pic>
        <p:nvPicPr>
          <p:cNvPr id="6" name="Picture 5" descr="http://theadplan.com/alzheimersdietblog/wp-content/uploads/2013/02/water-for-the-body.jpg">
            <a:hlinkClick r:id="rId3" tgtFrame="&quot;_blank&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599" y="3048000"/>
            <a:ext cx="1998233" cy="3124200"/>
          </a:xfrm>
          <a:prstGeom prst="rect">
            <a:avLst/>
          </a:prstGeom>
          <a:noFill/>
          <a:ln>
            <a:noFill/>
          </a:ln>
        </p:spPr>
      </p:pic>
    </p:spTree>
    <p:extLst>
      <p:ext uri="{BB962C8B-B14F-4D97-AF65-F5344CB8AC3E}">
        <p14:creationId xmlns:p14="http://schemas.microsoft.com/office/powerpoint/2010/main" val="227937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295400"/>
            <a:ext cx="91821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Virginia’s Person-Centered Principles</a:t>
            </a:r>
          </a:p>
        </p:txBody>
      </p:sp>
      <p:sp>
        <p:nvSpPr>
          <p:cNvPr id="3" name="Rectangle 2"/>
          <p:cNvSpPr/>
          <p:nvPr/>
        </p:nvSpPr>
        <p:spPr>
          <a:xfrm>
            <a:off x="609600" y="2556302"/>
            <a:ext cx="3581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Listening</a:t>
            </a:r>
          </a:p>
        </p:txBody>
      </p:sp>
      <p:sp>
        <p:nvSpPr>
          <p:cNvPr id="4" name="Rectangle 3"/>
          <p:cNvSpPr/>
          <p:nvPr/>
        </p:nvSpPr>
        <p:spPr>
          <a:xfrm>
            <a:off x="609600" y="3334228"/>
            <a:ext cx="360175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latin typeface="Calibri" panose="020F0502020204030204" pitchFamily="34" charset="0"/>
                <a:cs typeface="Arial" panose="020B0604020202020204" pitchFamily="34" charset="0"/>
              </a:rPr>
              <a:t>Community</a:t>
            </a:r>
          </a:p>
        </p:txBody>
      </p:sp>
      <p:sp>
        <p:nvSpPr>
          <p:cNvPr id="5" name="Rectangle 4"/>
          <p:cNvSpPr/>
          <p:nvPr/>
        </p:nvSpPr>
        <p:spPr>
          <a:xfrm>
            <a:off x="5181600" y="2503170"/>
            <a:ext cx="3124200" cy="378565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a:lnSpc>
                <a:spcPct val="125000"/>
              </a:lnSpc>
            </a:pPr>
            <a:r>
              <a:rPr lang="en-US" sz="3200" dirty="0">
                <a:latin typeface="Calibri" panose="020F0502020204030204" pitchFamily="34" charset="0"/>
                <a:cs typeface="Arial" panose="020B0604020202020204" pitchFamily="34" charset="0"/>
              </a:rPr>
              <a:t>Relationships with family, friends, and people in the community are supported. </a:t>
            </a:r>
          </a:p>
        </p:txBody>
      </p:sp>
      <p:sp>
        <p:nvSpPr>
          <p:cNvPr id="7" name="Rectangle 6"/>
          <p:cNvSpPr/>
          <p:nvPr/>
        </p:nvSpPr>
        <p:spPr>
          <a:xfrm>
            <a:off x="6462626" y="685800"/>
            <a:ext cx="2427781"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I: Values…</a:t>
            </a:r>
          </a:p>
        </p:txBody>
      </p:sp>
    </p:spTree>
    <p:extLst>
      <p:ext uri="{BB962C8B-B14F-4D97-AF65-F5344CB8AC3E}">
        <p14:creationId xmlns:p14="http://schemas.microsoft.com/office/powerpoint/2010/main" val="3698440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Dehydration</a:t>
            </a:r>
          </a:p>
        </p:txBody>
      </p:sp>
      <p:sp>
        <p:nvSpPr>
          <p:cNvPr id="4" name="Rectangle 3"/>
          <p:cNvSpPr/>
          <p:nvPr/>
        </p:nvSpPr>
        <p:spPr>
          <a:xfrm>
            <a:off x="176169" y="1957814"/>
            <a:ext cx="8991600" cy="400110"/>
          </a:xfrm>
          <a:prstGeom prst="rect">
            <a:avLst/>
          </a:prstGeom>
        </p:spPr>
        <p:txBody>
          <a:bodyPr wrap="square">
            <a:spAutoFit/>
          </a:bodyPr>
          <a:lstStyle/>
          <a:p>
            <a:r>
              <a:rPr lang="en-US" sz="2000" b="1" dirty="0"/>
              <a:t>Hydration is important for everyone! Hydration considerations include:</a:t>
            </a:r>
            <a:endParaRPr lang="en-US" sz="2000" dirty="0"/>
          </a:p>
        </p:txBody>
      </p:sp>
      <p:sp>
        <p:nvSpPr>
          <p:cNvPr id="5" name="Rectangle 4"/>
          <p:cNvSpPr/>
          <p:nvPr/>
        </p:nvSpPr>
        <p:spPr>
          <a:xfrm>
            <a:off x="457200" y="2357924"/>
            <a:ext cx="7848600" cy="4154984"/>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The average person requires 64 ounces (8 cups) of water daily;</a:t>
            </a:r>
          </a:p>
          <a:p>
            <a:pPr marL="285750" lvl="0" indent="-285750">
              <a:buClr>
                <a:schemeClr val="accent6">
                  <a:lumMod val="75000"/>
                </a:schemeClr>
              </a:buClr>
              <a:buFont typeface="Wingdings" panose="05000000000000000000" pitchFamily="2" charset="2"/>
              <a:buChar char="§"/>
            </a:pPr>
            <a:r>
              <a:rPr lang="en-US" sz="2200" dirty="0"/>
              <a:t>Some people cannot tolerate that much fluid and must have restrictions – their medical doctor should be consulted regarding the recommended amount for them based on their health concerns; </a:t>
            </a:r>
          </a:p>
          <a:p>
            <a:pPr marL="285750" lvl="0" indent="-285750">
              <a:buClr>
                <a:schemeClr val="accent6">
                  <a:lumMod val="75000"/>
                </a:schemeClr>
              </a:buClr>
              <a:buFont typeface="Wingdings" panose="05000000000000000000" pitchFamily="2" charset="2"/>
              <a:buChar char="§"/>
            </a:pPr>
            <a:r>
              <a:rPr lang="en-US" sz="2200" dirty="0"/>
              <a:t>Good hydration is important with or without a g-tube-especially if a person drinks thickened liquids;</a:t>
            </a:r>
          </a:p>
          <a:p>
            <a:pPr marL="285750" lvl="0" indent="-285750">
              <a:buClr>
                <a:schemeClr val="accent6">
                  <a:lumMod val="75000"/>
                </a:schemeClr>
              </a:buClr>
              <a:buFont typeface="Wingdings" panose="05000000000000000000" pitchFamily="2" charset="2"/>
              <a:buChar char="§"/>
            </a:pPr>
            <a:r>
              <a:rPr lang="en-US" sz="2200" dirty="0"/>
              <a:t>Some people may have difficulty swallowing which can lead to a decrease in fluid intake; and</a:t>
            </a:r>
          </a:p>
          <a:p>
            <a:pPr marL="285750" lvl="0" indent="-285750">
              <a:buClr>
                <a:schemeClr val="accent6">
                  <a:lumMod val="75000"/>
                </a:schemeClr>
              </a:buClr>
              <a:buFont typeface="Wingdings" panose="05000000000000000000" pitchFamily="2" charset="2"/>
              <a:buChar char="§"/>
            </a:pPr>
            <a:r>
              <a:rPr lang="en-US" sz="2200" dirty="0"/>
              <a:t>If caring for someone who cannot communicate to ask for something to drink, remember to offer fluids frequently (every hour) to keep them hydrated.</a:t>
            </a:r>
          </a:p>
        </p:txBody>
      </p:sp>
    </p:spTree>
    <p:extLst>
      <p:ext uri="{BB962C8B-B14F-4D97-AF65-F5344CB8AC3E}">
        <p14:creationId xmlns:p14="http://schemas.microsoft.com/office/powerpoint/2010/main" val="2829812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76200" y="1903861"/>
            <a:ext cx="8991600" cy="830997"/>
          </a:xfrm>
          <a:prstGeom prst="rect">
            <a:avLst/>
          </a:prstGeom>
        </p:spPr>
        <p:txBody>
          <a:bodyPr wrap="square">
            <a:spAutoFit/>
          </a:bodyPr>
          <a:lstStyle/>
          <a:p>
            <a:r>
              <a:rPr lang="en-US" sz="2400" dirty="0"/>
              <a:t>Constipation is the slow movement of feces through the intestine which results in infrequent bowel movements and hard, dry stools. </a:t>
            </a:r>
          </a:p>
        </p:txBody>
      </p:sp>
      <p:sp>
        <p:nvSpPr>
          <p:cNvPr id="5" name="Rectangle 4"/>
          <p:cNvSpPr/>
          <p:nvPr/>
        </p:nvSpPr>
        <p:spPr>
          <a:xfrm>
            <a:off x="309966" y="3124200"/>
            <a:ext cx="8524067" cy="3139321"/>
          </a:xfrm>
          <a:prstGeom prst="rect">
            <a:avLst/>
          </a:prstGeom>
        </p:spPr>
        <p:txBody>
          <a:bodyPr wrap="square">
            <a:spAutoFit/>
          </a:bodyPr>
          <a:lstStyle/>
          <a:p>
            <a:r>
              <a:rPr lang="en-US" sz="2200" b="1" dirty="0"/>
              <a:t>Constipation </a:t>
            </a:r>
            <a:r>
              <a:rPr lang="en-US" sz="2200" b="1" u="sng" dirty="0"/>
              <a:t>signs and symptoms</a:t>
            </a:r>
            <a:r>
              <a:rPr lang="en-US" sz="2200" b="1" dirty="0"/>
              <a:t> include, but are not limited to: </a:t>
            </a:r>
            <a:endParaRPr lang="en-US" sz="2200" dirty="0"/>
          </a:p>
          <a:p>
            <a:pPr marL="285750" lvl="0" indent="-285750">
              <a:buClr>
                <a:schemeClr val="accent6">
                  <a:lumMod val="75000"/>
                </a:schemeClr>
              </a:buClr>
              <a:buFont typeface="Wingdings" panose="05000000000000000000" pitchFamily="2" charset="2"/>
              <a:buChar char="§"/>
            </a:pPr>
            <a:r>
              <a:rPr lang="en-US" sz="2200" dirty="0"/>
              <a:t>Changes in bowel habits;</a:t>
            </a:r>
          </a:p>
          <a:p>
            <a:pPr marL="285750" lvl="0" indent="-285750">
              <a:buClr>
                <a:schemeClr val="accent6">
                  <a:lumMod val="75000"/>
                </a:schemeClr>
              </a:buClr>
              <a:buFont typeface="Wingdings" panose="05000000000000000000" pitchFamily="2" charset="2"/>
              <a:buChar char="§"/>
            </a:pPr>
            <a:r>
              <a:rPr lang="en-US" sz="2200" dirty="0"/>
              <a:t>Infrequent bowel movements (less than 3 a week or more than 3 days between);</a:t>
            </a:r>
          </a:p>
          <a:p>
            <a:pPr marL="285750" lvl="0" indent="-285750">
              <a:buClr>
                <a:schemeClr val="accent6">
                  <a:lumMod val="75000"/>
                </a:schemeClr>
              </a:buClr>
              <a:buFont typeface="Wingdings" panose="05000000000000000000" pitchFamily="2" charset="2"/>
              <a:buChar char="§"/>
            </a:pPr>
            <a:r>
              <a:rPr lang="en-US" sz="2200" dirty="0"/>
              <a:t>Difficulty passing stools – straining, painful;</a:t>
            </a:r>
          </a:p>
          <a:p>
            <a:pPr marL="285750" lvl="0" indent="-285750">
              <a:buClr>
                <a:schemeClr val="accent6">
                  <a:lumMod val="75000"/>
                </a:schemeClr>
              </a:buClr>
              <a:buFont typeface="Wingdings" panose="05000000000000000000" pitchFamily="2" charset="2"/>
              <a:buChar char="§"/>
            </a:pPr>
            <a:r>
              <a:rPr lang="en-US" sz="2200" dirty="0"/>
              <a:t>Hard, dry, lumpy, small stools;</a:t>
            </a:r>
          </a:p>
          <a:p>
            <a:pPr marL="285750" lvl="0" indent="-285750">
              <a:buClr>
                <a:schemeClr val="accent6">
                  <a:lumMod val="75000"/>
                </a:schemeClr>
              </a:buClr>
              <a:buFont typeface="Wingdings" panose="05000000000000000000" pitchFamily="2" charset="2"/>
              <a:buChar char="§"/>
            </a:pPr>
            <a:r>
              <a:rPr lang="en-US" sz="2200" dirty="0"/>
              <a:t>Belly pain relieved by bowel movement; swollen abdomen;</a:t>
            </a:r>
          </a:p>
          <a:p>
            <a:pPr marL="285750" lvl="0" indent="-285750">
              <a:buClr>
                <a:schemeClr val="accent6">
                  <a:lumMod val="75000"/>
                </a:schemeClr>
              </a:buClr>
              <a:buFont typeface="Wingdings" panose="05000000000000000000" pitchFamily="2" charset="2"/>
              <a:buChar char="§"/>
            </a:pPr>
            <a:r>
              <a:rPr lang="en-US" sz="2200" dirty="0"/>
              <a:t>Bright red blood in stools; and</a:t>
            </a:r>
          </a:p>
          <a:p>
            <a:pPr marL="285750" lvl="0" indent="-285750">
              <a:buClr>
                <a:schemeClr val="accent6">
                  <a:lumMod val="75000"/>
                </a:schemeClr>
              </a:buClr>
              <a:buFont typeface="Wingdings" panose="05000000000000000000" pitchFamily="2" charset="2"/>
              <a:buChar char="§"/>
            </a:pPr>
            <a:r>
              <a:rPr lang="en-US" sz="2200" dirty="0"/>
              <a:t>Leaks of wet, diarrhea-like stool between regular bowel movements.</a:t>
            </a:r>
          </a:p>
        </p:txBody>
      </p:sp>
    </p:spTree>
    <p:extLst>
      <p:ext uri="{BB962C8B-B14F-4D97-AF65-F5344CB8AC3E}">
        <p14:creationId xmlns:p14="http://schemas.microsoft.com/office/powerpoint/2010/main" val="19816320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Constipation and Bowel Obstruction</a:t>
            </a:r>
          </a:p>
        </p:txBody>
      </p:sp>
      <p:sp>
        <p:nvSpPr>
          <p:cNvPr id="4" name="Rectangle 3"/>
          <p:cNvSpPr/>
          <p:nvPr/>
        </p:nvSpPr>
        <p:spPr>
          <a:xfrm>
            <a:off x="176169" y="1957814"/>
            <a:ext cx="8991600" cy="430887"/>
          </a:xfrm>
          <a:prstGeom prst="rect">
            <a:avLst/>
          </a:prstGeom>
        </p:spPr>
        <p:txBody>
          <a:bodyPr wrap="square">
            <a:spAutoFit/>
          </a:bodyPr>
          <a:lstStyle/>
          <a:p>
            <a:r>
              <a:rPr lang="en-US" sz="2200" b="1" u="sng" dirty="0"/>
              <a:t>People at risk</a:t>
            </a:r>
            <a:r>
              <a:rPr lang="en-US" sz="2200" dirty="0"/>
              <a:t> </a:t>
            </a:r>
            <a:r>
              <a:rPr lang="en-US" sz="2200" b="1" dirty="0"/>
              <a:t>for constipation include, but are not limited to, those who:</a:t>
            </a:r>
            <a:endParaRPr lang="en-US" sz="2200" dirty="0"/>
          </a:p>
        </p:txBody>
      </p:sp>
      <p:sp>
        <p:nvSpPr>
          <p:cNvPr id="5" name="Rectangle 4"/>
          <p:cNvSpPr/>
          <p:nvPr/>
        </p:nvSpPr>
        <p:spPr>
          <a:xfrm>
            <a:off x="457200" y="2514600"/>
            <a:ext cx="8458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Have diet changes, low fiber, high fat, high refined sugar, excessive caffeine;</a:t>
            </a:r>
          </a:p>
          <a:p>
            <a:pPr marL="285750" lvl="0" indent="-285750">
              <a:buClr>
                <a:schemeClr val="accent6">
                  <a:lumMod val="75000"/>
                </a:schemeClr>
              </a:buClr>
              <a:buFont typeface="Wingdings" panose="05000000000000000000" pitchFamily="2" charset="2"/>
              <a:buChar char="§"/>
            </a:pPr>
            <a:r>
              <a:rPr lang="en-US" sz="2200" dirty="0"/>
              <a:t>Lack regular exercise and are inactive or immobile;</a:t>
            </a:r>
          </a:p>
          <a:p>
            <a:pPr marL="285750" lvl="0" indent="-285750">
              <a:buClr>
                <a:schemeClr val="accent6">
                  <a:lumMod val="75000"/>
                </a:schemeClr>
              </a:buClr>
              <a:buFont typeface="Wingdings" panose="05000000000000000000" pitchFamily="2" charset="2"/>
              <a:buChar char="§"/>
            </a:pPr>
            <a:r>
              <a:rPr lang="en-US" sz="2200" dirty="0"/>
              <a:t>Do not have adequate fluid intake and hydration;</a:t>
            </a:r>
          </a:p>
          <a:p>
            <a:pPr marL="285750" lvl="0" indent="-285750">
              <a:buClr>
                <a:schemeClr val="accent6">
                  <a:lumMod val="75000"/>
                </a:schemeClr>
              </a:buClr>
              <a:buFont typeface="Wingdings" panose="05000000000000000000" pitchFamily="2" charset="2"/>
              <a:buChar char="§"/>
            </a:pPr>
            <a:r>
              <a:rPr lang="en-US" sz="2200" dirty="0"/>
              <a:t>Are stressed;</a:t>
            </a:r>
          </a:p>
          <a:p>
            <a:pPr marL="285750" lvl="0" indent="-285750">
              <a:buClr>
                <a:schemeClr val="accent6">
                  <a:lumMod val="75000"/>
                </a:schemeClr>
              </a:buClr>
              <a:buFont typeface="Wingdings" panose="05000000000000000000" pitchFamily="2" charset="2"/>
              <a:buChar char="§"/>
            </a:pPr>
            <a:r>
              <a:rPr lang="en-US" sz="2200" dirty="0"/>
              <a:t>Have a disruption of regular routine (travel, change in daily schedule);</a:t>
            </a:r>
          </a:p>
          <a:p>
            <a:pPr marL="285750" lvl="0" indent="-285750">
              <a:buClr>
                <a:schemeClr val="accent6">
                  <a:lumMod val="75000"/>
                </a:schemeClr>
              </a:buClr>
              <a:buFont typeface="Wingdings" panose="05000000000000000000" pitchFamily="2" charset="2"/>
              <a:buChar char="§"/>
            </a:pPr>
            <a:r>
              <a:rPr lang="en-US" sz="2200" dirty="0"/>
              <a:t>Have medical and psychological conditions;</a:t>
            </a:r>
          </a:p>
          <a:p>
            <a:pPr marL="285750" lvl="0" indent="-285750">
              <a:buClr>
                <a:schemeClr val="accent6">
                  <a:lumMod val="75000"/>
                </a:schemeClr>
              </a:buClr>
              <a:buFont typeface="Wingdings" panose="05000000000000000000" pitchFamily="2" charset="2"/>
              <a:buChar char="§"/>
            </a:pPr>
            <a:r>
              <a:rPr lang="en-US" sz="2200" dirty="0"/>
              <a:t>Take medications;</a:t>
            </a:r>
          </a:p>
          <a:p>
            <a:pPr marL="285750" lvl="0" indent="-285750">
              <a:buClr>
                <a:schemeClr val="accent6">
                  <a:lumMod val="75000"/>
                </a:schemeClr>
              </a:buClr>
              <a:buFont typeface="Wingdings" panose="05000000000000000000" pitchFamily="2" charset="2"/>
              <a:buChar char="§"/>
            </a:pPr>
            <a:r>
              <a:rPr lang="en-US" sz="2200" dirty="0"/>
              <a:t>Have poor bowel habits (holding back bowel movements);</a:t>
            </a:r>
          </a:p>
          <a:p>
            <a:pPr marL="285750" lvl="0" indent="-285750">
              <a:buClr>
                <a:schemeClr val="accent6">
                  <a:lumMod val="75000"/>
                </a:schemeClr>
              </a:buClr>
              <a:buFont typeface="Wingdings" panose="05000000000000000000" pitchFamily="2" charset="2"/>
              <a:buChar char="§"/>
            </a:pPr>
            <a:r>
              <a:rPr lang="en-US" sz="2200" dirty="0"/>
              <a:t>Use laxatives and/or enemas excessively; and </a:t>
            </a:r>
          </a:p>
          <a:p>
            <a:pPr marL="285750" lvl="0" indent="-285750">
              <a:buClr>
                <a:schemeClr val="accent6">
                  <a:lumMod val="75000"/>
                </a:schemeClr>
              </a:buClr>
              <a:buFont typeface="Wingdings" panose="05000000000000000000" pitchFamily="2" charset="2"/>
              <a:buChar char="§"/>
            </a:pPr>
            <a:r>
              <a:rPr lang="en-US" sz="2200" dirty="0"/>
              <a:t>Are older. </a:t>
            </a:r>
          </a:p>
        </p:txBody>
      </p:sp>
    </p:spTree>
    <p:extLst>
      <p:ext uri="{BB962C8B-B14F-4D97-AF65-F5344CB8AC3E}">
        <p14:creationId xmlns:p14="http://schemas.microsoft.com/office/powerpoint/2010/main" val="316711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228600" y="1895472"/>
            <a:ext cx="8991600" cy="1785104"/>
          </a:xfrm>
          <a:prstGeom prst="rect">
            <a:avLst/>
          </a:prstGeom>
        </p:spPr>
        <p:txBody>
          <a:bodyPr wrap="square">
            <a:spAutoFit/>
          </a:bodyPr>
          <a:lstStyle/>
          <a:p>
            <a:r>
              <a:rPr lang="en-US" sz="2200" dirty="0"/>
              <a:t>Sepsis is a serious medical condition caused by an overwhelming immune response to infection. Sepsis can arise unpredictably and can progress rapidly. Sepsis springs from two factors: an infection (such as pneumonia or a urinary tract infection) and a powerful and harmful response by the body’s own immune system. </a:t>
            </a:r>
          </a:p>
        </p:txBody>
      </p:sp>
      <p:sp>
        <p:nvSpPr>
          <p:cNvPr id="5" name="Rectangle 4"/>
          <p:cNvSpPr/>
          <p:nvPr/>
        </p:nvSpPr>
        <p:spPr>
          <a:xfrm>
            <a:off x="381000" y="3769816"/>
            <a:ext cx="8382000" cy="3816429"/>
          </a:xfrm>
          <a:prstGeom prst="rect">
            <a:avLst/>
          </a:prstGeom>
        </p:spPr>
        <p:txBody>
          <a:bodyPr wrap="square">
            <a:spAutoFit/>
          </a:bodyPr>
          <a:lstStyle/>
          <a:p>
            <a:r>
              <a:rPr lang="en-US" sz="2200" b="1" u="sng" dirty="0"/>
              <a:t>Stages and symptoms</a:t>
            </a:r>
            <a:r>
              <a:rPr lang="en-US" sz="2200" b="1" dirty="0"/>
              <a:t> of sepsis include, but are not limited to:</a:t>
            </a:r>
            <a:endParaRPr lang="en-US" sz="2200" dirty="0"/>
          </a:p>
          <a:p>
            <a:pPr marL="285750" lvl="0" indent="-285750">
              <a:buClr>
                <a:schemeClr val="accent6">
                  <a:lumMod val="75000"/>
                </a:schemeClr>
              </a:buClr>
              <a:buFont typeface="Wingdings" panose="05000000000000000000" pitchFamily="2" charset="2"/>
              <a:buChar char="§"/>
            </a:pPr>
            <a:r>
              <a:rPr lang="en-US" sz="2200" u="sng" dirty="0"/>
              <a:t>Sepsis</a:t>
            </a:r>
            <a:r>
              <a:rPr lang="en-US" sz="2200" dirty="0"/>
              <a:t> – fever, increased heart and respiratory rate, probably infection</a:t>
            </a:r>
          </a:p>
          <a:p>
            <a:pPr marL="285750" lvl="0" indent="-285750">
              <a:buClr>
                <a:schemeClr val="accent6">
                  <a:lumMod val="75000"/>
                </a:schemeClr>
              </a:buClr>
              <a:buFont typeface="Wingdings" panose="05000000000000000000" pitchFamily="2" charset="2"/>
              <a:buChar char="§"/>
            </a:pPr>
            <a:r>
              <a:rPr lang="en-US" sz="2200" u="sng" dirty="0"/>
              <a:t>Severe sepsis</a:t>
            </a:r>
            <a:r>
              <a:rPr lang="en-US" sz="2200" dirty="0"/>
              <a:t> – decreased urine output, change in mental status, decrease in platelet count, difficulty breathing, abdominal pain, abnormal heart pumping function</a:t>
            </a:r>
          </a:p>
          <a:p>
            <a:pPr marL="285750" lvl="0" indent="-285750">
              <a:buClr>
                <a:schemeClr val="accent6">
                  <a:lumMod val="75000"/>
                </a:schemeClr>
              </a:buClr>
              <a:buFont typeface="Wingdings" panose="05000000000000000000" pitchFamily="2" charset="2"/>
              <a:buChar char="§"/>
            </a:pPr>
            <a:r>
              <a:rPr lang="en-US" sz="2200" u="sng" dirty="0"/>
              <a:t>Septic shock</a:t>
            </a:r>
            <a:r>
              <a:rPr lang="en-US" sz="2200" dirty="0"/>
              <a:t> – severe sepsis symptoms plus extremely low blood pressure that doesn’t adequately respond to simple fluid replacement </a:t>
            </a:r>
          </a:p>
          <a:p>
            <a:pPr marL="285750" indent="-285750">
              <a:buClr>
                <a:schemeClr val="accent6">
                  <a:lumMod val="75000"/>
                </a:schemeClr>
              </a:buClr>
              <a:buFont typeface="Wingdings" panose="05000000000000000000" pitchFamily="2" charset="2"/>
              <a:buChar char="§"/>
            </a:pPr>
            <a:endParaRPr lang="en-US" sz="2200" dirty="0"/>
          </a:p>
          <a:p>
            <a:br>
              <a:rPr lang="en-US" sz="2200" dirty="0"/>
            </a:br>
            <a:endParaRPr lang="en-US" sz="2200" dirty="0"/>
          </a:p>
        </p:txBody>
      </p:sp>
    </p:spTree>
    <p:extLst>
      <p:ext uri="{BB962C8B-B14F-4D97-AF65-F5344CB8AC3E}">
        <p14:creationId xmlns:p14="http://schemas.microsoft.com/office/powerpoint/2010/main" val="14736014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Sepsis</a:t>
            </a:r>
          </a:p>
        </p:txBody>
      </p:sp>
      <p:sp>
        <p:nvSpPr>
          <p:cNvPr id="4" name="Rectangle 3"/>
          <p:cNvSpPr/>
          <p:nvPr/>
        </p:nvSpPr>
        <p:spPr>
          <a:xfrm>
            <a:off x="457200" y="1977623"/>
            <a:ext cx="8382000" cy="830997"/>
          </a:xfrm>
          <a:prstGeom prst="rect">
            <a:avLst/>
          </a:prstGeom>
        </p:spPr>
        <p:txBody>
          <a:bodyPr wrap="square">
            <a:spAutoFit/>
          </a:bodyPr>
          <a:lstStyle/>
          <a:p>
            <a:r>
              <a:rPr lang="en-US" sz="2400" b="1" u="sng" dirty="0"/>
              <a:t>People at risk</a:t>
            </a:r>
            <a:r>
              <a:rPr lang="en-US" sz="2400" dirty="0"/>
              <a:t> </a:t>
            </a:r>
            <a:r>
              <a:rPr lang="en-US" sz="2400" b="1" dirty="0"/>
              <a:t>for sepsis include, but are not limited to, those who have:</a:t>
            </a:r>
            <a:endParaRPr lang="en-US" sz="2400" dirty="0"/>
          </a:p>
        </p:txBody>
      </p:sp>
      <p:sp>
        <p:nvSpPr>
          <p:cNvPr id="5" name="Rectangle 4"/>
          <p:cNvSpPr/>
          <p:nvPr/>
        </p:nvSpPr>
        <p:spPr>
          <a:xfrm>
            <a:off x="381000" y="2811988"/>
            <a:ext cx="4267200" cy="3816429"/>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Weakened immune systems (children, infants, elderly);</a:t>
            </a:r>
          </a:p>
          <a:p>
            <a:pPr marL="285750" lvl="0" indent="-285750">
              <a:buClr>
                <a:schemeClr val="accent6">
                  <a:lumMod val="75000"/>
                </a:schemeClr>
              </a:buClr>
              <a:buFont typeface="Wingdings" panose="05000000000000000000" pitchFamily="2" charset="2"/>
              <a:buChar char="§"/>
            </a:pPr>
            <a:r>
              <a:rPr lang="en-US" sz="2200" dirty="0"/>
              <a:t>Chronic illnesses (diabetes, AIDS, cancer, kidney/liver disease);</a:t>
            </a:r>
          </a:p>
          <a:p>
            <a:pPr marL="285750" lvl="0" indent="-285750">
              <a:buClr>
                <a:schemeClr val="accent6">
                  <a:lumMod val="75000"/>
                </a:schemeClr>
              </a:buClr>
              <a:buFont typeface="Wingdings" panose="05000000000000000000" pitchFamily="2" charset="2"/>
              <a:buChar char="§"/>
            </a:pPr>
            <a:r>
              <a:rPr lang="en-US" sz="2200" dirty="0"/>
              <a:t>Severe burn or physical trauma resulting in damage to internal tissues; and</a:t>
            </a:r>
          </a:p>
          <a:p>
            <a:pPr marL="285750" lvl="0" indent="-285750">
              <a:buClr>
                <a:schemeClr val="accent6">
                  <a:lumMod val="75000"/>
                </a:schemeClr>
              </a:buClr>
              <a:buFont typeface="Wingdings" panose="05000000000000000000" pitchFamily="2" charset="2"/>
              <a:buChar char="§"/>
            </a:pPr>
            <a:r>
              <a:rPr lang="en-US" sz="2200" dirty="0"/>
              <a:t>An infection due to damage to internal tissues – invasive medical procedures – kidney infection – UTI and pneumonia.</a:t>
            </a:r>
          </a:p>
        </p:txBody>
      </p:sp>
      <p:pic>
        <p:nvPicPr>
          <p:cNvPr id="6" name="Picture 5" descr="http://www.newsservice.org/getimage.php?p=c2dpZD01MTYwOSZzaWQ9MQ==">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048000"/>
            <a:ext cx="3875867" cy="3048000"/>
          </a:xfrm>
          <a:prstGeom prst="rect">
            <a:avLst/>
          </a:prstGeom>
          <a:noFill/>
          <a:ln>
            <a:noFill/>
          </a:ln>
        </p:spPr>
      </p:pic>
    </p:spTree>
    <p:extLst>
      <p:ext uri="{BB962C8B-B14F-4D97-AF65-F5344CB8AC3E}">
        <p14:creationId xmlns:p14="http://schemas.microsoft.com/office/powerpoint/2010/main" val="4054390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228600" y="1895472"/>
            <a:ext cx="8991600" cy="923330"/>
          </a:xfrm>
          <a:prstGeom prst="rect">
            <a:avLst/>
          </a:prstGeom>
        </p:spPr>
        <p:txBody>
          <a:bodyPr wrap="square">
            <a:spAutoFit/>
          </a:bodyPr>
          <a:lstStyle/>
          <a:p>
            <a:r>
              <a:rPr lang="en-US" b="1" dirty="0"/>
              <a:t>Seizures</a:t>
            </a:r>
            <a:r>
              <a:rPr lang="en-US" dirty="0"/>
              <a:t> are defined as abnormal movements or behavior due to electrical activity in the brain. Seizures might include shaking and convulsions, and can last a few seconds or over 5 minutes. </a:t>
            </a:r>
          </a:p>
        </p:txBody>
      </p:sp>
      <p:sp>
        <p:nvSpPr>
          <p:cNvPr id="5" name="Rectangle 4"/>
          <p:cNvSpPr/>
          <p:nvPr/>
        </p:nvSpPr>
        <p:spPr>
          <a:xfrm>
            <a:off x="914400" y="2667000"/>
            <a:ext cx="7924800" cy="4585871"/>
          </a:xfrm>
          <a:prstGeom prst="rect">
            <a:avLst/>
          </a:prstGeom>
        </p:spPr>
        <p:txBody>
          <a:bodyPr wrap="square">
            <a:spAutoFit/>
          </a:bodyPr>
          <a:lstStyle/>
          <a:p>
            <a:r>
              <a:rPr lang="en-US" b="1" dirty="0"/>
              <a:t>Possible </a:t>
            </a:r>
            <a:r>
              <a:rPr lang="en-US" b="1" u="sng" dirty="0"/>
              <a:t>signs </a:t>
            </a:r>
            <a:r>
              <a:rPr lang="en-US" b="1" dirty="0"/>
              <a:t>of a seizure include, but are not limited to:</a:t>
            </a:r>
            <a:endParaRPr lang="en-US" dirty="0"/>
          </a:p>
          <a:p>
            <a:pPr marL="285750" lvl="0" indent="-285750">
              <a:buClr>
                <a:schemeClr val="accent6">
                  <a:lumMod val="75000"/>
                </a:schemeClr>
              </a:buClr>
              <a:buFont typeface="Wingdings" panose="05000000000000000000" pitchFamily="2" charset="2"/>
              <a:buChar char="§"/>
            </a:pPr>
            <a:r>
              <a:rPr lang="en-US" dirty="0"/>
              <a:t>Brief blackout followed by a period of confusion;</a:t>
            </a:r>
          </a:p>
          <a:p>
            <a:pPr marL="285750" lvl="0" indent="-285750">
              <a:buClr>
                <a:schemeClr val="accent6">
                  <a:lumMod val="75000"/>
                </a:schemeClr>
              </a:buClr>
              <a:buFont typeface="Wingdings" panose="05000000000000000000" pitchFamily="2" charset="2"/>
              <a:buChar char="§"/>
            </a:pPr>
            <a:r>
              <a:rPr lang="en-US" dirty="0"/>
              <a:t>Changes in behavior;</a:t>
            </a:r>
          </a:p>
          <a:p>
            <a:pPr marL="285750" lvl="0" indent="-285750">
              <a:buClr>
                <a:schemeClr val="accent6">
                  <a:lumMod val="75000"/>
                </a:schemeClr>
              </a:buClr>
              <a:buFont typeface="Wingdings" panose="05000000000000000000" pitchFamily="2" charset="2"/>
              <a:buChar char="§"/>
            </a:pPr>
            <a:r>
              <a:rPr lang="en-US" dirty="0"/>
              <a:t>Drooling or frothing at the mouth;</a:t>
            </a:r>
          </a:p>
          <a:p>
            <a:pPr marL="285750" lvl="0" indent="-285750">
              <a:buClr>
                <a:schemeClr val="accent6">
                  <a:lumMod val="75000"/>
                </a:schemeClr>
              </a:buClr>
              <a:buFont typeface="Wingdings" panose="05000000000000000000" pitchFamily="2" charset="2"/>
              <a:buChar char="§"/>
            </a:pPr>
            <a:r>
              <a:rPr lang="en-US" dirty="0"/>
              <a:t>Eye movements;</a:t>
            </a:r>
          </a:p>
          <a:p>
            <a:pPr marL="285750" lvl="0" indent="-285750">
              <a:buClr>
                <a:schemeClr val="accent6">
                  <a:lumMod val="75000"/>
                </a:schemeClr>
              </a:buClr>
              <a:buFont typeface="Wingdings" panose="05000000000000000000" pitchFamily="2" charset="2"/>
              <a:buChar char="§"/>
            </a:pPr>
            <a:r>
              <a:rPr lang="en-US" dirty="0"/>
              <a:t>Shaking of the entire body;</a:t>
            </a:r>
          </a:p>
          <a:p>
            <a:pPr marL="285750" lvl="0" indent="-285750">
              <a:buClr>
                <a:schemeClr val="accent6">
                  <a:lumMod val="75000"/>
                </a:schemeClr>
              </a:buClr>
              <a:buFont typeface="Wingdings" panose="05000000000000000000" pitchFamily="2" charset="2"/>
              <a:buChar char="§"/>
            </a:pPr>
            <a:r>
              <a:rPr lang="en-US" dirty="0"/>
              <a:t>Grunting or snorting;</a:t>
            </a:r>
          </a:p>
          <a:p>
            <a:pPr marL="285750" lvl="0" indent="-285750">
              <a:buClr>
                <a:schemeClr val="accent6">
                  <a:lumMod val="75000"/>
                </a:schemeClr>
              </a:buClr>
              <a:buFont typeface="Wingdings" panose="05000000000000000000" pitchFamily="2" charset="2"/>
              <a:buChar char="§"/>
            </a:pPr>
            <a:r>
              <a:rPr lang="en-US" dirty="0"/>
              <a:t>Loss of bladder or bowel control;</a:t>
            </a:r>
          </a:p>
          <a:p>
            <a:pPr marL="285750" lvl="0" indent="-285750">
              <a:buClr>
                <a:schemeClr val="accent6">
                  <a:lumMod val="75000"/>
                </a:schemeClr>
              </a:buClr>
              <a:buFont typeface="Wingdings" panose="05000000000000000000" pitchFamily="2" charset="2"/>
              <a:buChar char="§"/>
            </a:pPr>
            <a:r>
              <a:rPr lang="en-US" dirty="0"/>
              <a:t>Sudden falling;</a:t>
            </a:r>
          </a:p>
          <a:p>
            <a:pPr marL="285750" lvl="0" indent="-285750">
              <a:buClr>
                <a:schemeClr val="accent6">
                  <a:lumMod val="75000"/>
                </a:schemeClr>
              </a:buClr>
              <a:buFont typeface="Wingdings" panose="05000000000000000000" pitchFamily="2" charset="2"/>
              <a:buChar char="§"/>
            </a:pPr>
            <a:r>
              <a:rPr lang="en-US" dirty="0"/>
              <a:t>Teeth clenching;</a:t>
            </a:r>
          </a:p>
          <a:p>
            <a:pPr marL="285750" lvl="0" indent="-285750">
              <a:buClr>
                <a:schemeClr val="accent6">
                  <a:lumMod val="75000"/>
                </a:schemeClr>
              </a:buClr>
              <a:buFont typeface="Wingdings" panose="05000000000000000000" pitchFamily="2" charset="2"/>
              <a:buChar char="§"/>
            </a:pPr>
            <a:r>
              <a:rPr lang="en-US" dirty="0"/>
              <a:t>Tasting a bitter or metallic flavor;</a:t>
            </a:r>
          </a:p>
          <a:p>
            <a:pPr marL="285750" lvl="0" indent="-285750">
              <a:buClr>
                <a:schemeClr val="accent6">
                  <a:lumMod val="75000"/>
                </a:schemeClr>
              </a:buClr>
              <a:buFont typeface="Wingdings" panose="05000000000000000000" pitchFamily="2" charset="2"/>
              <a:buChar char="§"/>
            </a:pPr>
            <a:r>
              <a:rPr lang="en-US" dirty="0"/>
              <a:t>Temporary stop in breathing;</a:t>
            </a:r>
          </a:p>
          <a:p>
            <a:pPr marL="285750" lvl="0" indent="-285750">
              <a:buClr>
                <a:schemeClr val="accent6">
                  <a:lumMod val="75000"/>
                </a:schemeClr>
              </a:buClr>
              <a:buFont typeface="Wingdings" panose="05000000000000000000" pitchFamily="2" charset="2"/>
              <a:buChar char="§"/>
            </a:pPr>
            <a:r>
              <a:rPr lang="en-US" dirty="0"/>
              <a:t>Uncontrollable muscle spasms with twitching and jerking limbs; and</a:t>
            </a:r>
          </a:p>
          <a:p>
            <a:pPr marL="285750" lvl="0" indent="-285750">
              <a:buClr>
                <a:schemeClr val="accent6">
                  <a:lumMod val="75000"/>
                </a:schemeClr>
              </a:buClr>
              <a:buFont typeface="Wingdings" panose="05000000000000000000" pitchFamily="2" charset="2"/>
              <a:buChar char="§"/>
            </a:pPr>
            <a:r>
              <a:rPr lang="en-US" dirty="0"/>
              <a:t>Mood changes</a:t>
            </a:r>
            <a:endParaRPr lang="en-US" sz="2000" dirty="0"/>
          </a:p>
          <a:p>
            <a:br>
              <a:rPr lang="en-US" sz="2000" dirty="0"/>
            </a:br>
            <a:endParaRPr lang="en-US" sz="2000" dirty="0"/>
          </a:p>
        </p:txBody>
      </p:sp>
    </p:spTree>
    <p:extLst>
      <p:ext uri="{BB962C8B-B14F-4D97-AF65-F5344CB8AC3E}">
        <p14:creationId xmlns:p14="http://schemas.microsoft.com/office/powerpoint/2010/main" val="13489456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7795" y="685800"/>
            <a:ext cx="3783472" cy="461665"/>
          </a:xfrm>
          <a:prstGeom prst="rect">
            <a:avLst/>
          </a:prstGeom>
        </p:spPr>
        <p:txBody>
          <a:bodyPr wrap="none">
            <a:spAutoFit/>
          </a:bodyPr>
          <a:lstStyle/>
          <a:p>
            <a:pPr algn="r"/>
            <a:r>
              <a:rPr lang="en-US" sz="2400" dirty="0">
                <a:solidFill>
                  <a:schemeClr val="bg1"/>
                </a:solidFill>
                <a:latin typeface="Calibri" panose="020F0502020204030204" pitchFamily="34" charset="0"/>
              </a:rPr>
              <a:t>Section VI: Health and Safety</a:t>
            </a:r>
          </a:p>
        </p:txBody>
      </p:sp>
      <p:sp>
        <p:nvSpPr>
          <p:cNvPr id="3" name="Rectangle 2"/>
          <p:cNvSpPr/>
          <p:nvPr/>
        </p:nvSpPr>
        <p:spPr>
          <a:xfrm>
            <a:off x="0" y="1319086"/>
            <a:ext cx="9144000" cy="584775"/>
          </a:xfrm>
          <a:prstGeom prst="rect">
            <a:avLst/>
          </a:prstGeom>
        </p:spPr>
        <p:txBody>
          <a:bodyPr wrap="square">
            <a:spAutoFit/>
          </a:bodyPr>
          <a:lstStyle/>
          <a:p>
            <a:pPr algn="ctr"/>
            <a:r>
              <a:rPr lang="en-US" sz="3200" cap="small" dirty="0">
                <a:solidFill>
                  <a:schemeClr val="accent6">
                    <a:lumMod val="75000"/>
                  </a:schemeClr>
                </a:solidFill>
                <a:latin typeface="Calibri" panose="020F0502020204030204" pitchFamily="34" charset="0"/>
              </a:rPr>
              <a:t>Seizures</a:t>
            </a:r>
          </a:p>
        </p:txBody>
      </p:sp>
      <p:sp>
        <p:nvSpPr>
          <p:cNvPr id="4" name="Rectangle 3"/>
          <p:cNvSpPr/>
          <p:nvPr/>
        </p:nvSpPr>
        <p:spPr>
          <a:xfrm>
            <a:off x="457200" y="1977623"/>
            <a:ext cx="8991600" cy="461665"/>
          </a:xfrm>
          <a:prstGeom prst="rect">
            <a:avLst/>
          </a:prstGeom>
        </p:spPr>
        <p:txBody>
          <a:bodyPr wrap="square">
            <a:spAutoFit/>
          </a:bodyPr>
          <a:lstStyle/>
          <a:p>
            <a:r>
              <a:rPr lang="en-US" sz="2400" b="1" u="sng" dirty="0"/>
              <a:t>People at risk</a:t>
            </a:r>
            <a:r>
              <a:rPr lang="en-US" sz="2400" dirty="0"/>
              <a:t> </a:t>
            </a:r>
            <a:r>
              <a:rPr lang="en-US" sz="2400" b="1" dirty="0"/>
              <a:t>for seizures include those who have:</a:t>
            </a:r>
            <a:endParaRPr lang="en-US" sz="2400" dirty="0"/>
          </a:p>
        </p:txBody>
      </p:sp>
      <p:sp>
        <p:nvSpPr>
          <p:cNvPr id="5" name="Rectangle 4"/>
          <p:cNvSpPr/>
          <p:nvPr/>
        </p:nvSpPr>
        <p:spPr>
          <a:xfrm>
            <a:off x="381000" y="2811988"/>
            <a:ext cx="4114800" cy="2462213"/>
          </a:xfrm>
          <a:prstGeom prst="rect">
            <a:avLst/>
          </a:prstGeom>
        </p:spPr>
        <p:txBody>
          <a:bodyPr wrap="square">
            <a:spAutoFit/>
          </a:bodyPr>
          <a:lstStyle/>
          <a:p>
            <a:pPr marL="285750" lvl="0" indent="-285750">
              <a:buClr>
                <a:schemeClr val="accent6">
                  <a:lumMod val="75000"/>
                </a:schemeClr>
              </a:buClr>
              <a:buFont typeface="Wingdings" panose="05000000000000000000" pitchFamily="2" charset="2"/>
              <a:buChar char="§"/>
            </a:pPr>
            <a:r>
              <a:rPr lang="en-US" sz="2200" dirty="0"/>
              <a:t>A history of seizures,</a:t>
            </a:r>
          </a:p>
          <a:p>
            <a:pPr marL="285750" lvl="0" indent="-285750">
              <a:buClr>
                <a:schemeClr val="accent6">
                  <a:lumMod val="75000"/>
                </a:schemeClr>
              </a:buClr>
              <a:buFont typeface="Wingdings" panose="05000000000000000000" pitchFamily="2" charset="2"/>
              <a:buChar char="§"/>
            </a:pPr>
            <a:r>
              <a:rPr lang="en-US" sz="2200" dirty="0"/>
              <a:t>Had a head injury,</a:t>
            </a:r>
          </a:p>
          <a:p>
            <a:pPr marL="285750" lvl="0" indent="-285750">
              <a:buClr>
                <a:schemeClr val="accent6">
                  <a:lumMod val="75000"/>
                </a:schemeClr>
              </a:buClr>
              <a:buFont typeface="Wingdings" panose="05000000000000000000" pitchFamily="2" charset="2"/>
              <a:buChar char="§"/>
            </a:pPr>
            <a:r>
              <a:rPr lang="en-US" sz="2200" dirty="0"/>
              <a:t>Had brain infections,</a:t>
            </a:r>
          </a:p>
          <a:p>
            <a:pPr marL="285750" lvl="0" indent="-285750">
              <a:buClr>
                <a:schemeClr val="accent6">
                  <a:lumMod val="75000"/>
                </a:schemeClr>
              </a:buClr>
              <a:buFont typeface="Wingdings" panose="05000000000000000000" pitchFamily="2" charset="2"/>
              <a:buChar char="§"/>
            </a:pPr>
            <a:r>
              <a:rPr lang="en-US" sz="2200" dirty="0"/>
              <a:t>Had a stroke,</a:t>
            </a:r>
          </a:p>
          <a:p>
            <a:pPr marL="285750" lvl="0" indent="-285750">
              <a:buClr>
                <a:schemeClr val="accent6">
                  <a:lumMod val="75000"/>
                </a:schemeClr>
              </a:buClr>
              <a:buFont typeface="Wingdings" panose="05000000000000000000" pitchFamily="2" charset="2"/>
              <a:buChar char="§"/>
            </a:pPr>
            <a:r>
              <a:rPr lang="en-US" sz="2200" dirty="0"/>
              <a:t>Had a brain tumor,</a:t>
            </a:r>
          </a:p>
          <a:p>
            <a:pPr marL="285750" lvl="0" indent="-285750">
              <a:buClr>
                <a:schemeClr val="accent6">
                  <a:lumMod val="75000"/>
                </a:schemeClr>
              </a:buClr>
              <a:buFont typeface="Wingdings" panose="05000000000000000000" pitchFamily="2" charset="2"/>
              <a:buChar char="§"/>
            </a:pPr>
            <a:r>
              <a:rPr lang="en-US" sz="2200" dirty="0"/>
              <a:t>Alzheimer’s disease, and</a:t>
            </a:r>
          </a:p>
          <a:p>
            <a:pPr marL="285750" lvl="0" indent="-285750">
              <a:buClr>
                <a:schemeClr val="accent6">
                  <a:lumMod val="75000"/>
                </a:schemeClr>
              </a:buClr>
              <a:buFont typeface="Wingdings" panose="05000000000000000000" pitchFamily="2" charset="2"/>
              <a:buChar char="§"/>
            </a:pPr>
            <a:r>
              <a:rPr lang="en-US" sz="2200" dirty="0"/>
              <a:t>Genetic factors.</a:t>
            </a:r>
          </a:p>
        </p:txBody>
      </p:sp>
      <p:pic>
        <p:nvPicPr>
          <p:cNvPr id="7" name="Picture 6" descr="http://i2.cdn.turner.com/cnn/2008/HEALTH/conditions/10/20/hm.epilepsy.seizure.dogs/art.seizure.dogs.cnn.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805696"/>
            <a:ext cx="4572000" cy="3442704"/>
          </a:xfrm>
          <a:prstGeom prst="rect">
            <a:avLst/>
          </a:prstGeom>
          <a:noFill/>
          <a:ln>
            <a:noFill/>
          </a:ln>
        </p:spPr>
      </p:pic>
    </p:spTree>
    <p:extLst>
      <p:ext uri="{BB962C8B-B14F-4D97-AF65-F5344CB8AC3E}">
        <p14:creationId xmlns:p14="http://schemas.microsoft.com/office/powerpoint/2010/main" val="1371929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71600"/>
            <a:ext cx="6740950" cy="4916332"/>
          </a:xfrm>
          <a:prstGeom prst="rect">
            <a:avLst/>
          </a:prstGeom>
        </p:spPr>
      </p:pic>
    </p:spTree>
    <p:extLst>
      <p:ext uri="{BB962C8B-B14F-4D97-AF65-F5344CB8AC3E}">
        <p14:creationId xmlns:p14="http://schemas.microsoft.com/office/powerpoint/2010/main" val="3912527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8E83F1E7C37644A1218A8ADAF8D0EA" ma:contentTypeVersion="14" ma:contentTypeDescription="Create a new document." ma:contentTypeScope="" ma:versionID="93f7bf70f9aaf126e51af23c22fe5d14">
  <xsd:schema xmlns:xsd="http://www.w3.org/2001/XMLSchema" xmlns:xs="http://www.w3.org/2001/XMLSchema" xmlns:p="http://schemas.microsoft.com/office/2006/metadata/properties" xmlns:ns2="978f4681-cf21-438b-a0ee-f324bcb5b22f" xmlns:ns3="9a359fe2-7554-41f0-86cf-ee2aef260f45" targetNamespace="http://schemas.microsoft.com/office/2006/metadata/properties" ma:root="true" ma:fieldsID="5d4e43a626c8bbc621dffcc40a95f9c6" ns2:_="" ns3:_="">
    <xsd:import namespace="978f4681-cf21-438b-a0ee-f324bcb5b22f"/>
    <xsd:import namespace="9a359fe2-7554-41f0-86cf-ee2aef260f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f4681-cf21-438b-a0ee-f324bcb5b2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359fe2-7554-41f0-86cf-ee2aef260f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bb5ce3-2ecc-49d7-8043-665eb4aa7266}" ma:internalName="TaxCatchAll" ma:showField="CatchAllData" ma:web="9a359fe2-7554-41f0-86cf-ee2aef260f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359fe2-7554-41f0-86cf-ee2aef260f45" xsi:nil="true"/>
    <lcf76f155ced4ddcb4097134ff3c332f xmlns="978f4681-cf21-438b-a0ee-f324bcb5b2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8A297F5-4517-42DF-AB2F-F7A91A07241B}"/>
</file>

<file path=customXml/itemProps2.xml><?xml version="1.0" encoding="utf-8"?>
<ds:datastoreItem xmlns:ds="http://schemas.openxmlformats.org/officeDocument/2006/customXml" ds:itemID="{EC4155FF-DE48-48F3-B4CA-58523D2BE502}"/>
</file>

<file path=customXml/itemProps3.xml><?xml version="1.0" encoding="utf-8"?>
<ds:datastoreItem xmlns:ds="http://schemas.openxmlformats.org/officeDocument/2006/customXml" ds:itemID="{3ADF2E27-7D51-4046-9C14-6072FDE7CD95}"/>
</file>

<file path=docProps/app.xml><?xml version="1.0" encoding="utf-8"?>
<Properties xmlns="http://schemas.openxmlformats.org/officeDocument/2006/extended-properties" xmlns:vt="http://schemas.openxmlformats.org/officeDocument/2006/docPropsVTypes">
  <TotalTime>9367</TotalTime>
  <Words>14181</Words>
  <Application>Microsoft Office PowerPoint</Application>
  <PresentationFormat>On-screen Show (4:3)</PresentationFormat>
  <Paragraphs>1428</Paragraphs>
  <Slides>97</Slides>
  <Notes>97</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wtg77908</dc:creator>
  <cp:lastModifiedBy>JShelton</cp:lastModifiedBy>
  <cp:revision>925</cp:revision>
  <cp:lastPrinted>2016-07-06T13:28:36Z</cp:lastPrinted>
  <dcterms:created xsi:type="dcterms:W3CDTF">2014-08-23T13:13:25Z</dcterms:created>
  <dcterms:modified xsi:type="dcterms:W3CDTF">2016-08-25T15:18:53Z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0x010100EE8E83F1E7C37644A1218A8ADAF8D0EA</vt:lpwstr>
  </property>
</Properties>
</file>