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drawings/drawing1.xml" ContentType="application/vnd.openxmlformats-officedocument.drawingml.chartshapes+xml"/>
  <Override PartName="/ppt/presentation.xml" ContentType="application/vnd.openxmlformats-officedocument.presentationml.presentation.main+xml"/>
  <Override PartName="/ppt/slides/slide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14.xml" ContentType="application/vnd.openxmlformats-officedocument.presentationml.slide+xml"/>
  <Override PartName="/ppt/notesSlides/notesSlide9.xml" ContentType="application/vnd.openxmlformats-officedocument.presentationml.notesSlide+xml"/>
  <Override PartName="/ppt/slideMasters/slideMaster1.xml" ContentType="application/vnd.openxmlformats-officedocument.presentationml.slideMaster+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7.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charts/colors2.xml" ContentType="application/vnd.ms-office.chartcolorstyle+xml"/>
  <Override PartName="/ppt/theme/theme2.xml" ContentType="application/vnd.openxmlformats-officedocument.theme+xml"/>
  <Override PartName="/ppt/theme/theme1.xml" ContentType="application/vnd.openxmlformats-officedocument.theme+xml"/>
  <Override PartName="/ppt/charts/style2.xml" ContentType="application/vnd.ms-office.chartstyle+xml"/>
  <Override PartName="/ppt/theme/themeOverride1.xml" ContentType="application/vnd.openxmlformats-officedocument.themeOverride+xml"/>
  <Override PartName="/ppt/theme/themeOverride2.xml" ContentType="application/vnd.openxmlformats-officedocument.themeOverride+xml"/>
  <Override PartName="/ppt/charts/chart2.xml" ContentType="application/vnd.openxmlformats-officedocument.drawingml.chart+xml"/>
  <Override PartName="/ppt/charts/colors1.xml" ContentType="application/vnd.ms-office.chartcolorstyle+xml"/>
  <Override PartName="/ppt/charts/style1.xml" ContentType="application/vnd.ms-office.chartstyle+xml"/>
  <Override PartName="/ppt/notesMasters/notesMaster1.xml" ContentType="application/vnd.openxmlformats-officedocument.presentationml.notesMaster+xml"/>
  <Override PartName="/ppt/charts/chart1.xml" ContentType="application/vnd.openxmlformats-officedocument.drawingml.chart+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6"/>
  </p:notesMasterIdLst>
  <p:sldIdLst>
    <p:sldId id="256" r:id="rId2"/>
    <p:sldId id="258" r:id="rId3"/>
    <p:sldId id="260" r:id="rId4"/>
    <p:sldId id="261" r:id="rId5"/>
    <p:sldId id="262" r:id="rId6"/>
    <p:sldId id="263" r:id="rId7"/>
    <p:sldId id="264" r:id="rId8"/>
    <p:sldId id="266" r:id="rId9"/>
    <p:sldId id="267" r:id="rId10"/>
    <p:sldId id="271" r:id="rId11"/>
    <p:sldId id="265" r:id="rId12"/>
    <p:sldId id="269" r:id="rId13"/>
    <p:sldId id="270" r:id="rId14"/>
    <p:sldId id="268" r:id="rId15"/>
  </p:sldIdLst>
  <p:sldSz cx="9144000" cy="6858000" type="screen4x3"/>
  <p:notesSz cx="6858000" cy="9144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7" autoAdjust="0"/>
    <p:restoredTop sz="86395" autoAdjust="0"/>
  </p:normalViewPr>
  <p:slideViewPr>
    <p:cSldViewPr>
      <p:cViewPr varScale="1">
        <p:scale>
          <a:sx n="96" d="100"/>
          <a:sy n="96" d="100"/>
        </p:scale>
        <p:origin x="864" y="7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5" d="100"/>
          <a:sy n="85" d="100"/>
        </p:scale>
        <p:origin x="380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wap02136\A720-MRME\COMMON\Waiver%20D&amp;D\QRT\EOY%20Report\2021%20Report\4th%20Qtr\Final%20Documents\Alternate%20Visualization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oleObject" Target="file:///\\wap02136\A720-MRME\COMMON\Waiver%20D&amp;D\QRT\EOY%20Report\2021%20Report\4th%20Qtr\Final%20Documents\Alternate%20Visualization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2923960852331979E-2"/>
          <c:y val="0.13298776097912168"/>
          <c:w val="0.88402253026421451"/>
          <c:h val="0.76646973124039841"/>
        </c:manualLayout>
      </c:layout>
      <c:barChart>
        <c:barDir val="bar"/>
        <c:grouping val="clustered"/>
        <c:varyColors val="0"/>
        <c:ser>
          <c:idx val="0"/>
          <c:order val="0"/>
          <c:spPr>
            <a:solidFill>
              <a:schemeClr val="accent2"/>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Visualizations!$C$25:$C$33</c:f>
              <c:strCache>
                <c:ptCount val="9"/>
                <c:pt idx="0">
                  <c:v>G1</c:v>
                </c:pt>
                <c:pt idx="1">
                  <c:v>D1</c:v>
                </c:pt>
                <c:pt idx="2">
                  <c:v>C8</c:v>
                </c:pt>
                <c:pt idx="3">
                  <c:v>D3</c:v>
                </c:pt>
                <c:pt idx="4">
                  <c:v>D9</c:v>
                </c:pt>
                <c:pt idx="5">
                  <c:v>D6</c:v>
                </c:pt>
                <c:pt idx="6">
                  <c:v>G4</c:v>
                </c:pt>
                <c:pt idx="7">
                  <c:v>G10</c:v>
                </c:pt>
                <c:pt idx="8">
                  <c:v>C9</c:v>
                </c:pt>
              </c:strCache>
            </c:strRef>
          </c:cat>
          <c:val>
            <c:numRef>
              <c:f>Visualizations!$D$25:$D$33</c:f>
              <c:numCache>
                <c:formatCode>0%</c:formatCode>
                <c:ptCount val="9"/>
                <c:pt idx="0">
                  <c:v>0.85</c:v>
                </c:pt>
                <c:pt idx="1">
                  <c:v>0.84</c:v>
                </c:pt>
                <c:pt idx="2">
                  <c:v>0.78</c:v>
                </c:pt>
                <c:pt idx="3">
                  <c:v>0.77</c:v>
                </c:pt>
                <c:pt idx="4">
                  <c:v>0.77</c:v>
                </c:pt>
                <c:pt idx="5">
                  <c:v>0.75</c:v>
                </c:pt>
                <c:pt idx="6">
                  <c:v>0.71</c:v>
                </c:pt>
                <c:pt idx="7">
                  <c:v>0.67</c:v>
                </c:pt>
                <c:pt idx="8">
                  <c:v>0.6</c:v>
                </c:pt>
              </c:numCache>
            </c:numRef>
          </c:val>
          <c:extLst>
            <c:ext xmlns:c16="http://schemas.microsoft.com/office/drawing/2014/chart" uri="{C3380CC4-5D6E-409C-BE32-E72D297353CC}">
              <c16:uniqueId val="{00000000-B7EA-4E81-8506-D70FDEE77FF6}"/>
            </c:ext>
          </c:extLst>
        </c:ser>
        <c:dLbls>
          <c:showLegendKey val="0"/>
          <c:showVal val="0"/>
          <c:showCatName val="0"/>
          <c:showSerName val="0"/>
          <c:showPercent val="0"/>
          <c:showBubbleSize val="0"/>
        </c:dLbls>
        <c:gapWidth val="115"/>
        <c:overlap val="-20"/>
        <c:axId val="1941711648"/>
        <c:axId val="1941716224"/>
      </c:barChart>
      <c:catAx>
        <c:axId val="1941711648"/>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941716224"/>
        <c:crosses val="autoZero"/>
        <c:auto val="1"/>
        <c:lblAlgn val="ctr"/>
        <c:lblOffset val="100"/>
        <c:noMultiLvlLbl val="0"/>
      </c:catAx>
      <c:valAx>
        <c:axId val="194171622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9417116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r>
              <a:rPr lang="en-US" sz="1900" dirty="0"/>
              <a:t>Comparison of Overall Performance Measures Not Met SFY 2020/2021 </a:t>
            </a:r>
          </a:p>
        </c:rich>
      </c:tx>
      <c:layout>
        <c:manualLayout>
          <c:xMode val="edge"/>
          <c:yMode val="edge"/>
          <c:x val="0.15083053273896807"/>
          <c:y val="1.6120907653644202E-2"/>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Visualizations!$R$2</c:f>
              <c:strCache>
                <c:ptCount val="1"/>
                <c:pt idx="0">
                  <c:v>2020</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3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Visualizations!$S$1:$AD$1</c:f>
              <c:strCache>
                <c:ptCount val="12"/>
                <c:pt idx="0">
                  <c:v>C8</c:v>
                </c:pt>
                <c:pt idx="1">
                  <c:v>C9</c:v>
                </c:pt>
                <c:pt idx="2">
                  <c:v>D1</c:v>
                </c:pt>
                <c:pt idx="3">
                  <c:v>D3</c:v>
                </c:pt>
                <c:pt idx="4">
                  <c:v>D4</c:v>
                </c:pt>
                <c:pt idx="5">
                  <c:v>D6</c:v>
                </c:pt>
                <c:pt idx="6">
                  <c:v>D7</c:v>
                </c:pt>
                <c:pt idx="7">
                  <c:v>D9</c:v>
                </c:pt>
                <c:pt idx="8">
                  <c:v>D11</c:v>
                </c:pt>
                <c:pt idx="9">
                  <c:v>G1</c:v>
                </c:pt>
                <c:pt idx="10">
                  <c:v>G4</c:v>
                </c:pt>
                <c:pt idx="11">
                  <c:v>G10</c:v>
                </c:pt>
              </c:strCache>
            </c:strRef>
          </c:cat>
          <c:val>
            <c:numRef>
              <c:f>Visualizations!$S$2:$AD$2</c:f>
              <c:numCache>
                <c:formatCode>0%</c:formatCode>
                <c:ptCount val="12"/>
                <c:pt idx="1">
                  <c:v>0.63</c:v>
                </c:pt>
                <c:pt idx="2">
                  <c:v>0.8</c:v>
                </c:pt>
                <c:pt idx="3">
                  <c:v>0.72</c:v>
                </c:pt>
                <c:pt idx="4">
                  <c:v>0.69</c:v>
                </c:pt>
                <c:pt idx="6">
                  <c:v>0.79</c:v>
                </c:pt>
                <c:pt idx="8">
                  <c:v>0.82</c:v>
                </c:pt>
                <c:pt idx="10">
                  <c:v>0.85</c:v>
                </c:pt>
                <c:pt idx="11">
                  <c:v>0.66</c:v>
                </c:pt>
              </c:numCache>
            </c:numRef>
          </c:val>
          <c:extLst>
            <c:ext xmlns:c16="http://schemas.microsoft.com/office/drawing/2014/chart" uri="{C3380CC4-5D6E-409C-BE32-E72D297353CC}">
              <c16:uniqueId val="{00000000-624A-43B2-88F4-D660C43A99EC}"/>
            </c:ext>
          </c:extLst>
        </c:ser>
        <c:ser>
          <c:idx val="1"/>
          <c:order val="1"/>
          <c:tx>
            <c:strRef>
              <c:f>Visualizations!$R$3</c:f>
              <c:strCache>
                <c:ptCount val="1"/>
                <c:pt idx="0">
                  <c:v>2021</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3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Visualizations!$S$1:$AD$1</c:f>
              <c:strCache>
                <c:ptCount val="12"/>
                <c:pt idx="0">
                  <c:v>C8</c:v>
                </c:pt>
                <c:pt idx="1">
                  <c:v>C9</c:v>
                </c:pt>
                <c:pt idx="2">
                  <c:v>D1</c:v>
                </c:pt>
                <c:pt idx="3">
                  <c:v>D3</c:v>
                </c:pt>
                <c:pt idx="4">
                  <c:v>D4</c:v>
                </c:pt>
                <c:pt idx="5">
                  <c:v>D6</c:v>
                </c:pt>
                <c:pt idx="6">
                  <c:v>D7</c:v>
                </c:pt>
                <c:pt idx="7">
                  <c:v>D9</c:v>
                </c:pt>
                <c:pt idx="8">
                  <c:v>D11</c:v>
                </c:pt>
                <c:pt idx="9">
                  <c:v>G1</c:v>
                </c:pt>
                <c:pt idx="10">
                  <c:v>G4</c:v>
                </c:pt>
                <c:pt idx="11">
                  <c:v>G10</c:v>
                </c:pt>
              </c:strCache>
            </c:strRef>
          </c:cat>
          <c:val>
            <c:numRef>
              <c:f>Visualizations!$S$3:$AD$3</c:f>
              <c:numCache>
                <c:formatCode>0%</c:formatCode>
                <c:ptCount val="12"/>
                <c:pt idx="0">
                  <c:v>0.78</c:v>
                </c:pt>
                <c:pt idx="1">
                  <c:v>0.6</c:v>
                </c:pt>
                <c:pt idx="2">
                  <c:v>0.84</c:v>
                </c:pt>
                <c:pt idx="3">
                  <c:v>0.77</c:v>
                </c:pt>
                <c:pt idx="5">
                  <c:v>0.75</c:v>
                </c:pt>
                <c:pt idx="7">
                  <c:v>0.77</c:v>
                </c:pt>
                <c:pt idx="9">
                  <c:v>0.85</c:v>
                </c:pt>
                <c:pt idx="10">
                  <c:v>0.71</c:v>
                </c:pt>
                <c:pt idx="11">
                  <c:v>0.67</c:v>
                </c:pt>
              </c:numCache>
            </c:numRef>
          </c:val>
          <c:extLst>
            <c:ext xmlns:c16="http://schemas.microsoft.com/office/drawing/2014/chart" uri="{C3380CC4-5D6E-409C-BE32-E72D297353CC}">
              <c16:uniqueId val="{00000001-624A-43B2-88F4-D660C43A99EC}"/>
            </c:ext>
          </c:extLst>
        </c:ser>
        <c:dLbls>
          <c:showLegendKey val="0"/>
          <c:showVal val="1"/>
          <c:showCatName val="0"/>
          <c:showSerName val="0"/>
          <c:showPercent val="0"/>
          <c:showBubbleSize val="0"/>
        </c:dLbls>
        <c:gapWidth val="100"/>
        <c:overlap val="100"/>
        <c:axId val="1660122032"/>
        <c:axId val="1660108720"/>
      </c:barChart>
      <c:catAx>
        <c:axId val="166012203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660108720"/>
        <c:crosses val="autoZero"/>
        <c:auto val="1"/>
        <c:lblAlgn val="ctr"/>
        <c:lblOffset val="100"/>
        <c:noMultiLvlLbl val="0"/>
      </c:catAx>
      <c:valAx>
        <c:axId val="1660108720"/>
        <c:scaling>
          <c:orientation val="minMax"/>
        </c:scaling>
        <c:delete val="0"/>
        <c:axPos val="l"/>
        <c:majorGridlines>
          <c:spPr>
            <a:ln w="9525" cap="flat" cmpd="sng" algn="ctr">
              <a:gradFill>
                <a:gsLst>
                  <a:gs pos="8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6601220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b="1"/>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rawings/drawing1.xml><?xml version="1.0" encoding="utf-8"?>
<c:userShapes xmlns:c="http://schemas.openxmlformats.org/drawingml/2006/chart">
  <cdr:relSizeAnchor xmlns:cdr="http://schemas.openxmlformats.org/drawingml/2006/chartDrawing">
    <cdr:from>
      <cdr:x>0.53304</cdr:x>
      <cdr:y>0.45911</cdr:y>
    </cdr:from>
    <cdr:to>
      <cdr:x>0.59316</cdr:x>
      <cdr:y>0.5056</cdr:y>
    </cdr:to>
    <cdr:sp macro="" textlink="">
      <cdr:nvSpPr>
        <cdr:cNvPr id="3" name="TextBox 2"/>
        <cdr:cNvSpPr txBox="1"/>
      </cdr:nvSpPr>
      <cdr:spPr>
        <a:xfrm xmlns:a="http://schemas.openxmlformats.org/drawingml/2006/main">
          <a:off x="4728973" y="2427031"/>
          <a:ext cx="533400" cy="24579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300" b="1" dirty="0" smtClean="0">
              <a:solidFill>
                <a:srgbClr val="FF0000"/>
              </a:solidFill>
            </a:rPr>
            <a:t>93%</a:t>
          </a:r>
          <a:endParaRPr lang="en-US" sz="1300" b="1" dirty="0">
            <a:solidFill>
              <a:srgbClr val="FF0000"/>
            </a:solidFill>
          </a:endParaRPr>
        </a:p>
      </cdr:txBody>
    </cdr:sp>
  </cdr:relSizeAnchor>
  <cdr:relSizeAnchor xmlns:cdr="http://schemas.openxmlformats.org/drawingml/2006/chartDrawing">
    <cdr:from>
      <cdr:x>0.38056</cdr:x>
      <cdr:y>0.45629</cdr:y>
    </cdr:from>
    <cdr:to>
      <cdr:x>0.44068</cdr:x>
      <cdr:y>0.50279</cdr:y>
    </cdr:to>
    <cdr:sp macro="" textlink="">
      <cdr:nvSpPr>
        <cdr:cNvPr id="4" name="TextBox 1"/>
        <cdr:cNvSpPr txBox="1"/>
      </cdr:nvSpPr>
      <cdr:spPr>
        <a:xfrm xmlns:a="http://schemas.openxmlformats.org/drawingml/2006/main">
          <a:off x="3376176" y="2412143"/>
          <a:ext cx="533400" cy="24579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300" b="1" dirty="0" smtClean="0">
              <a:solidFill>
                <a:srgbClr val="FF0000"/>
              </a:solidFill>
            </a:rPr>
            <a:t>94%</a:t>
          </a:r>
          <a:endParaRPr lang="en-US" sz="1300" b="1" dirty="0">
            <a:solidFill>
              <a:srgbClr val="FF0000"/>
            </a:solidFill>
          </a:endParaRPr>
        </a:p>
      </cdr:txBody>
    </cdr:sp>
  </cdr:relSizeAnchor>
  <cdr:relSizeAnchor xmlns:cdr="http://schemas.openxmlformats.org/drawingml/2006/chartDrawing">
    <cdr:from>
      <cdr:x>0.76851</cdr:x>
      <cdr:y>0.45857</cdr:y>
    </cdr:from>
    <cdr:to>
      <cdr:x>0.82863</cdr:x>
      <cdr:y>0.50506</cdr:y>
    </cdr:to>
    <cdr:sp macro="" textlink="">
      <cdr:nvSpPr>
        <cdr:cNvPr id="6" name="TextBox 1"/>
        <cdr:cNvSpPr txBox="1"/>
      </cdr:nvSpPr>
      <cdr:spPr>
        <a:xfrm xmlns:a="http://schemas.openxmlformats.org/drawingml/2006/main">
          <a:off x="6817999" y="2424175"/>
          <a:ext cx="533400" cy="245796"/>
        </a:xfrm>
        <a:prstGeom xmlns:a="http://schemas.openxmlformats.org/drawingml/2006/main" prst="rect">
          <a:avLst/>
        </a:prstGeom>
      </cdr:spPr>
      <cdr:txBody>
        <a:bodyPr xmlns:a="http://schemas.openxmlformats.org/drawingml/2006/main" wrap="square" rtlCol="0"/>
        <a:lstStyle xmlns:a="http://schemas.openxmlformats.org/drawingml/2006/main">
          <a:defPPr>
            <a:defRPr kern="0"/>
          </a:defPPr>
        </a:lstStyle>
        <a:p xmlns:a="http://schemas.openxmlformats.org/drawingml/2006/main">
          <a:r>
            <a:rPr lang="en-US" sz="1300" b="1" dirty="0" smtClean="0">
              <a:solidFill>
                <a:srgbClr val="FF0000"/>
              </a:solidFill>
            </a:rPr>
            <a:t>93%</a:t>
          </a:r>
          <a:endParaRPr lang="en-US" sz="1300" b="1"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31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010" y="0"/>
            <a:ext cx="2971800" cy="459317"/>
          </a:xfrm>
          <a:prstGeom prst="rect">
            <a:avLst/>
          </a:prstGeom>
        </p:spPr>
        <p:txBody>
          <a:bodyPr vert="horz" lIns="91440" tIns="45720" rIns="91440" bIns="45720" rtlCol="0"/>
          <a:lstStyle>
            <a:lvl1pPr algn="r">
              <a:defRPr sz="1200"/>
            </a:lvl1pPr>
          </a:lstStyle>
          <a:p>
            <a:fld id="{B93912E1-17EC-4ECA-A190-3EBC5A0F02AE}" type="datetimeFigureOut">
              <a:rPr lang="en-US" smtClean="0"/>
              <a:t>9/20/2022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2"/>
            <a:ext cx="5486400" cy="3600449"/>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4685"/>
            <a:ext cx="2971800" cy="459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010" y="8684685"/>
            <a:ext cx="2971800" cy="459316"/>
          </a:xfrm>
          <a:prstGeom prst="rect">
            <a:avLst/>
          </a:prstGeom>
        </p:spPr>
        <p:txBody>
          <a:bodyPr vert="horz" lIns="91440" tIns="45720" rIns="91440" bIns="45720" rtlCol="0" anchor="b"/>
          <a:lstStyle>
            <a:lvl1pPr algn="r">
              <a:defRPr sz="1200"/>
            </a:lvl1pPr>
          </a:lstStyle>
          <a:p>
            <a:fld id="{B0367124-EC59-4A51-8E3D-90D136D7D549}" type="slidenum">
              <a:rPr lang="en-US" smtClean="0"/>
              <a:t>‹#›</a:t>
            </a:fld>
            <a:endParaRPr lang="en-US"/>
          </a:p>
        </p:txBody>
      </p:sp>
    </p:spTree>
    <p:extLst>
      <p:ext uri="{BB962C8B-B14F-4D97-AF65-F5344CB8AC3E}">
        <p14:creationId xmlns:p14="http://schemas.microsoft.com/office/powerpoint/2010/main" val="4265160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Summary</a:t>
            </a:r>
            <a:endParaRPr lang="en-US" dirty="0"/>
          </a:p>
        </p:txBody>
      </p:sp>
      <p:sp>
        <p:nvSpPr>
          <p:cNvPr id="4" name="Slide Number Placeholder 3"/>
          <p:cNvSpPr>
            <a:spLocks noGrp="1"/>
          </p:cNvSpPr>
          <p:nvPr>
            <p:ph type="sldNum" sz="quarter" idx="10"/>
          </p:nvPr>
        </p:nvSpPr>
        <p:spPr/>
        <p:txBody>
          <a:bodyPr/>
          <a:lstStyle/>
          <a:p>
            <a:fld id="{B0367124-EC59-4A51-8E3D-90D136D7D549}" type="slidenum">
              <a:rPr lang="en-US" smtClean="0"/>
              <a:t>1</a:t>
            </a:fld>
            <a:endParaRPr lang="en-US"/>
          </a:p>
        </p:txBody>
      </p:sp>
    </p:spTree>
    <p:extLst>
      <p:ext uri="{BB962C8B-B14F-4D97-AF65-F5344CB8AC3E}">
        <p14:creationId xmlns:p14="http://schemas.microsoft.com/office/powerpoint/2010/main" val="2124542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367124-EC59-4A51-8E3D-90D136D7D549}" type="slidenum">
              <a:rPr lang="en-US" smtClean="0"/>
              <a:t>10</a:t>
            </a:fld>
            <a:endParaRPr lang="en-US"/>
          </a:p>
        </p:txBody>
      </p:sp>
    </p:spTree>
    <p:extLst>
      <p:ext uri="{BB962C8B-B14F-4D97-AF65-F5344CB8AC3E}">
        <p14:creationId xmlns:p14="http://schemas.microsoft.com/office/powerpoint/2010/main" val="2457995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addition to the annual data reporting, another requirement of the DOJ performance indicator is that we make QRT performance data available to the public on the DHDS website AND share with CSB’s for their feedback.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All </a:t>
            </a:r>
            <a:r>
              <a:rPr lang="en-US" sz="1200" kern="1200" dirty="0" smtClean="0">
                <a:solidFill>
                  <a:schemeClr val="tx1"/>
                </a:solidFill>
                <a:effectLst/>
                <a:latin typeface="+mn-lt"/>
                <a:ea typeface="+mn-ea"/>
                <a:cs typeface="+mn-cs"/>
              </a:rPr>
              <a:t>40 CSB’s were surveyed via Survey Monkey and asked whether or not they agreed or disagreed with the primary reasons for PM noncompliance noted in the report (reflecting QRT member discussing) and they were asked about any associated remediation activities conducted in response to PM citations.  They were directed to read the report first and then respond to the questions in the survey.</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38 </a:t>
            </a:r>
            <a:r>
              <a:rPr lang="en-US" sz="1200" kern="1200" dirty="0" smtClean="0">
                <a:solidFill>
                  <a:schemeClr val="tx1"/>
                </a:solidFill>
                <a:effectLst/>
                <a:latin typeface="+mn-lt"/>
                <a:ea typeface="+mn-ea"/>
                <a:cs typeface="+mn-cs"/>
              </a:rPr>
              <a:t>CSB’s completed the Survey Monkey questionnaire (95%) response rate). Portsmouth and Arlington did not complete the questionnaire.  I will be following up with both.  I will provide the CSBs with a formal response to their questions and comments and share the feedback to the QRT members and other relevant DBHDS individuals and groups.  But I did want to share just a few highlights from their feedback.</a:t>
            </a:r>
          </a:p>
          <a:p>
            <a:pPr lvl="0"/>
            <a:r>
              <a:rPr lang="en-US" sz="1200" kern="1200" dirty="0" smtClean="0">
                <a:solidFill>
                  <a:schemeClr val="tx1"/>
                </a:solidFill>
                <a:effectLst/>
                <a:latin typeface="+mn-lt"/>
                <a:ea typeface="+mn-ea"/>
                <a:cs typeface="+mn-cs"/>
              </a:rPr>
              <a:t>An average of 79% of CSB’s agreed with the primary reasons for PM noncompliance identified in report and the agreement really depended on the specific PM.</a:t>
            </a:r>
          </a:p>
          <a:p>
            <a:endParaRPr lang="en-US" dirty="0"/>
          </a:p>
        </p:txBody>
      </p:sp>
      <p:sp>
        <p:nvSpPr>
          <p:cNvPr id="4" name="Slide Number Placeholder 3"/>
          <p:cNvSpPr>
            <a:spLocks noGrp="1"/>
          </p:cNvSpPr>
          <p:nvPr>
            <p:ph type="sldNum" sz="quarter" idx="10"/>
          </p:nvPr>
        </p:nvSpPr>
        <p:spPr/>
        <p:txBody>
          <a:bodyPr/>
          <a:lstStyle/>
          <a:p>
            <a:fld id="{B0367124-EC59-4A51-8E3D-90D136D7D549}" type="slidenum">
              <a:rPr lang="en-US" smtClean="0"/>
              <a:t>11</a:t>
            </a:fld>
            <a:endParaRPr lang="en-US"/>
          </a:p>
        </p:txBody>
      </p:sp>
    </p:spTree>
    <p:extLst>
      <p:ext uri="{BB962C8B-B14F-4D97-AF65-F5344CB8AC3E}">
        <p14:creationId xmlns:p14="http://schemas.microsoft.com/office/powerpoint/2010/main" val="2324527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PM D6, the</a:t>
            </a:r>
            <a:r>
              <a:rPr lang="en-US" sz="1200" i="1" kern="1200" dirty="0" smtClean="0">
                <a:solidFill>
                  <a:schemeClr val="tx1"/>
                </a:solidFill>
                <a:effectLst/>
                <a:latin typeface="+mn-lt"/>
                <a:ea typeface="+mn-ea"/>
                <a:cs typeface="+mn-cs"/>
              </a:rPr>
              <a:t> Number and percent of individuals whose service plan was revised, as needed, to address changing needs) r</a:t>
            </a:r>
            <a:r>
              <a:rPr lang="en-US" sz="1200" kern="1200" dirty="0" smtClean="0">
                <a:solidFill>
                  <a:schemeClr val="tx1"/>
                </a:solidFill>
                <a:effectLst/>
                <a:latin typeface="+mn-lt"/>
                <a:ea typeface="+mn-ea"/>
                <a:cs typeface="+mn-cs"/>
              </a:rPr>
              <a:t>epresented the largest difference (so the # of CSB’s that agreed with the reasons for noncompliance was lowest for this PM).  In terms of the specific reasons why CSB’s believed that plans were not being updated when support needs changed, the top two reasons identified were 1.) SC/Provider work demands (89.66) and 2.) SC turnover (75.86).</a:t>
            </a:r>
          </a:p>
          <a:p>
            <a:endParaRPr lang="en-US" dirty="0"/>
          </a:p>
        </p:txBody>
      </p:sp>
      <p:sp>
        <p:nvSpPr>
          <p:cNvPr id="4" name="Slide Number Placeholder 3"/>
          <p:cNvSpPr>
            <a:spLocks noGrp="1"/>
          </p:cNvSpPr>
          <p:nvPr>
            <p:ph type="sldNum" sz="quarter" idx="10"/>
          </p:nvPr>
        </p:nvSpPr>
        <p:spPr/>
        <p:txBody>
          <a:bodyPr/>
          <a:lstStyle/>
          <a:p>
            <a:fld id="{B0367124-EC59-4A51-8E3D-90D136D7D549}" type="slidenum">
              <a:rPr lang="en-US" smtClean="0"/>
              <a:t>12</a:t>
            </a:fld>
            <a:endParaRPr lang="en-US"/>
          </a:p>
        </p:txBody>
      </p:sp>
    </p:spTree>
    <p:extLst>
      <p:ext uri="{BB962C8B-B14F-4D97-AF65-F5344CB8AC3E}">
        <p14:creationId xmlns:p14="http://schemas.microsoft.com/office/powerpoint/2010/main" val="19598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 most commonly occurring remediation activities reported by CSBs (Provider Roundtable/SC Meetings (35.7%), CSBs worked w/individual providers (26.56%), and slightly fewer providers indicated that they received/requested DBHDS Training and TA (26.43%).</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So </a:t>
            </a:r>
            <a:r>
              <a:rPr lang="en-US" sz="1200" kern="1200" dirty="0" smtClean="0">
                <a:solidFill>
                  <a:schemeClr val="tx1"/>
                </a:solidFill>
                <a:effectLst/>
                <a:latin typeface="+mn-lt"/>
                <a:ea typeface="+mn-ea"/>
                <a:cs typeface="+mn-cs"/>
              </a:rPr>
              <a:t>CSB’s were asked for specific feedback on individual PM’s and overall feedback.  Most frequently occurring CSB comment (7) was a request for annual CSB-specific performance data.  The response from the QRT will be that the QRT neither reviews nor reports CSB-specific data.  Citation data is sent directly to the provider/CSB and the CRC in their region.   Further, DMAS reviews CSC’s over a three year period. We do collect the number of CAP’s per waiver for a particular PM and I can certainly add that to next year’s report. A CAP can represent multiple records cited…</a:t>
            </a:r>
          </a:p>
          <a:p>
            <a:pPr lvl="0"/>
            <a:r>
              <a:rPr lang="en-US" sz="1200" kern="1200" dirty="0" smtClean="0">
                <a:solidFill>
                  <a:schemeClr val="tx1"/>
                </a:solidFill>
                <a:effectLst/>
                <a:latin typeface="+mn-lt"/>
                <a:ea typeface="+mn-ea"/>
                <a:cs typeface="+mn-cs"/>
              </a:rPr>
              <a:t>Second most frequently occurring comment (5) included a request for ongoing training on risk mitigation using the RAT.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a:t>
            </a:r>
            <a:r>
              <a:rPr lang="en-US" sz="1200" kern="1200" dirty="0" smtClean="0">
                <a:solidFill>
                  <a:schemeClr val="tx1"/>
                </a:solidFill>
                <a:effectLst/>
                <a:latin typeface="+mn-lt"/>
                <a:ea typeface="+mn-ea"/>
                <a:cs typeface="+mn-cs"/>
              </a:rPr>
              <a:t>asked for an overall rating of the QRT review process, the scores averaged between a 4 and a 3.  I will follow up on all comments.</a:t>
            </a:r>
            <a:endParaRPr lang="en-US" dirty="0"/>
          </a:p>
        </p:txBody>
      </p:sp>
      <p:sp>
        <p:nvSpPr>
          <p:cNvPr id="4" name="Slide Number Placeholder 3"/>
          <p:cNvSpPr>
            <a:spLocks noGrp="1"/>
          </p:cNvSpPr>
          <p:nvPr>
            <p:ph type="sldNum" sz="quarter" idx="10"/>
          </p:nvPr>
        </p:nvSpPr>
        <p:spPr/>
        <p:txBody>
          <a:bodyPr/>
          <a:lstStyle/>
          <a:p>
            <a:fld id="{B0367124-EC59-4A51-8E3D-90D136D7D549}" type="slidenum">
              <a:rPr lang="en-US" smtClean="0"/>
              <a:t>13</a:t>
            </a:fld>
            <a:endParaRPr lang="en-US"/>
          </a:p>
        </p:txBody>
      </p:sp>
    </p:spTree>
    <p:extLst>
      <p:ext uri="{BB962C8B-B14F-4D97-AF65-F5344CB8AC3E}">
        <p14:creationId xmlns:p14="http://schemas.microsoft.com/office/powerpoint/2010/main" val="19464982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367124-EC59-4A51-8E3D-90D136D7D549}" type="slidenum">
              <a:rPr lang="en-US" smtClean="0"/>
              <a:t>14</a:t>
            </a:fld>
            <a:endParaRPr lang="en-US"/>
          </a:p>
        </p:txBody>
      </p:sp>
    </p:spTree>
    <p:extLst>
      <p:ext uri="{BB962C8B-B14F-4D97-AF65-F5344CB8AC3E}">
        <p14:creationId xmlns:p14="http://schemas.microsoft.com/office/powerpoint/2010/main" val="55420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All states </a:t>
            </a:r>
            <a:r>
              <a:rPr lang="en-US" sz="1200" b="1" kern="1200" dirty="0" smtClean="0">
                <a:solidFill>
                  <a:schemeClr val="tx1"/>
                </a:solidFill>
                <a:effectLst/>
                <a:latin typeface="+mn-lt"/>
                <a:ea typeface="+mn-ea"/>
                <a:cs typeface="+mn-cs"/>
              </a:rPr>
              <a:t>operating §1915c Home and Community Based (HCBS) Waivers program </a:t>
            </a:r>
            <a:r>
              <a:rPr lang="en-US" sz="1200" b="1" kern="1200" dirty="0" smtClean="0">
                <a:solidFill>
                  <a:schemeClr val="tx1"/>
                </a:solidFill>
                <a:effectLst/>
                <a:latin typeface="+mn-lt"/>
                <a:ea typeface="+mn-ea"/>
                <a:cs typeface="+mn-cs"/>
              </a:rPr>
              <a:t>must </a:t>
            </a:r>
            <a:r>
              <a:rPr lang="en-US" sz="1200" kern="1200" dirty="0" smtClean="0">
                <a:solidFill>
                  <a:schemeClr val="tx1"/>
                </a:solidFill>
                <a:effectLst/>
                <a:latin typeface="+mn-lt"/>
                <a:ea typeface="+mn-ea"/>
                <a:cs typeface="+mn-cs"/>
              </a:rPr>
              <a:t>have </a:t>
            </a:r>
            <a:r>
              <a:rPr lang="en-US" sz="1200" kern="1200" dirty="0" smtClean="0">
                <a:solidFill>
                  <a:schemeClr val="tx1"/>
                </a:solidFill>
                <a:effectLst/>
                <a:latin typeface="+mn-lt"/>
                <a:ea typeface="+mn-ea"/>
                <a:cs typeface="+mn-cs"/>
              </a:rPr>
              <a:t>a Quality Assurance and Improvement System that measures ongoing waiver performance according to 6 overarching waiver assurances.”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These six assurances represent broad categories under which states demonstrate that they meet a minimum level of compliance reflecting system quality.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All </a:t>
            </a:r>
            <a:r>
              <a:rPr lang="en-US" sz="1200" kern="1200" dirty="0" smtClean="0">
                <a:solidFill>
                  <a:schemeClr val="tx1"/>
                </a:solidFill>
                <a:effectLst/>
                <a:latin typeface="+mn-lt"/>
                <a:ea typeface="+mn-ea"/>
                <a:cs typeface="+mn-cs"/>
              </a:rPr>
              <a:t>of our waiver performance measures fall under one of these assurance)</a:t>
            </a:r>
          </a:p>
          <a:p>
            <a:endParaRPr lang="en-US" dirty="0"/>
          </a:p>
        </p:txBody>
      </p:sp>
      <p:sp>
        <p:nvSpPr>
          <p:cNvPr id="4" name="Slide Number Placeholder 3"/>
          <p:cNvSpPr>
            <a:spLocks noGrp="1"/>
          </p:cNvSpPr>
          <p:nvPr>
            <p:ph type="sldNum" sz="quarter" idx="10"/>
          </p:nvPr>
        </p:nvSpPr>
        <p:spPr/>
        <p:txBody>
          <a:bodyPr/>
          <a:lstStyle/>
          <a:p>
            <a:fld id="{B0367124-EC59-4A51-8E3D-90D136D7D549}" type="slidenum">
              <a:rPr lang="en-US" smtClean="0"/>
              <a:t>2</a:t>
            </a:fld>
            <a:endParaRPr lang="en-US"/>
          </a:p>
        </p:txBody>
      </p:sp>
    </p:spTree>
    <p:extLst>
      <p:ext uri="{BB962C8B-B14F-4D97-AF65-F5344CB8AC3E}">
        <p14:creationId xmlns:p14="http://schemas.microsoft.com/office/powerpoint/2010/main" val="538087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508000"/>
            <a:ext cx="4114800" cy="3086100"/>
          </a:xfrm>
        </p:spPr>
      </p:sp>
      <p:sp>
        <p:nvSpPr>
          <p:cNvPr id="3" name="Notes Placeholder 2"/>
          <p:cNvSpPr>
            <a:spLocks noGrp="1"/>
          </p:cNvSpPr>
          <p:nvPr>
            <p:ph type="body" idx="1"/>
          </p:nvPr>
        </p:nvSpPr>
        <p:spPr>
          <a:xfrm>
            <a:off x="185738" y="3706685"/>
            <a:ext cx="6515100" cy="5234115"/>
          </a:xfrm>
        </p:spPr>
        <p:txBody>
          <a:bodyPr/>
          <a:lstStyle/>
          <a:p>
            <a:r>
              <a:rPr lang="en-US" dirty="0"/>
              <a:t>I</a:t>
            </a:r>
            <a:r>
              <a:rPr lang="en-US" kern="1200" dirty="0" smtClean="0">
                <a:solidFill>
                  <a:schemeClr val="tx1"/>
                </a:solidFill>
                <a:effectLst/>
              </a:rPr>
              <a:t>mportant </a:t>
            </a:r>
            <a:r>
              <a:rPr lang="en-US" kern="1200" dirty="0" smtClean="0">
                <a:solidFill>
                  <a:schemeClr val="tx1"/>
                </a:solidFill>
                <a:effectLst/>
              </a:rPr>
              <a:t>to understand the data – what is does and does not represent and subsequent limitations.)</a:t>
            </a:r>
            <a:r>
              <a:rPr lang="en-US" b="1" kern="1200" dirty="0" smtClean="0">
                <a:solidFill>
                  <a:schemeClr val="tx1"/>
                </a:solidFill>
                <a:effectLst/>
              </a:rPr>
              <a:t> </a:t>
            </a:r>
            <a:endParaRPr lang="en-US" kern="1200" dirty="0" smtClean="0">
              <a:solidFill>
                <a:schemeClr val="tx1"/>
              </a:solidFill>
              <a:effectLst/>
            </a:endParaRPr>
          </a:p>
          <a:p>
            <a:pPr lvl="0"/>
            <a:r>
              <a:rPr lang="en-US" kern="1200" dirty="0" smtClean="0">
                <a:solidFill>
                  <a:schemeClr val="tx1"/>
                </a:solidFill>
                <a:effectLst/>
              </a:rPr>
              <a:t>2021 </a:t>
            </a:r>
            <a:r>
              <a:rPr lang="en-US" kern="1200" dirty="0" smtClean="0">
                <a:solidFill>
                  <a:schemeClr val="tx1"/>
                </a:solidFill>
                <a:effectLst/>
              </a:rPr>
              <a:t>averages of ALL PM’s across </a:t>
            </a:r>
            <a:r>
              <a:rPr lang="en-US" i="1" kern="1200" dirty="0" smtClean="0">
                <a:solidFill>
                  <a:schemeClr val="tx1"/>
                </a:solidFill>
                <a:effectLst/>
              </a:rPr>
              <a:t>all three waivers</a:t>
            </a:r>
            <a:r>
              <a:rPr lang="en-US" kern="1200" dirty="0" smtClean="0">
                <a:solidFill>
                  <a:schemeClr val="tx1"/>
                </a:solidFill>
                <a:effectLst/>
              </a:rPr>
              <a:t> combined,</a:t>
            </a:r>
          </a:p>
          <a:p>
            <a:pPr lvl="0"/>
            <a:endParaRPr lang="en-US" kern="1200" dirty="0" smtClean="0">
              <a:solidFill>
                <a:schemeClr val="tx1"/>
              </a:solidFill>
              <a:effectLst/>
            </a:endParaRPr>
          </a:p>
          <a:p>
            <a:pPr marL="171450" lvl="0" indent="-171450">
              <a:spcBef>
                <a:spcPts val="200"/>
              </a:spcBef>
              <a:spcAft>
                <a:spcPts val="200"/>
              </a:spcAft>
              <a:buFont typeface="Arial" panose="020B0604020202020204" pitchFamily="34" charset="0"/>
              <a:buChar char="•"/>
            </a:pPr>
            <a:r>
              <a:rPr lang="en-US" dirty="0"/>
              <a:t>O</a:t>
            </a:r>
            <a:r>
              <a:rPr lang="en-US" kern="1200" dirty="0" smtClean="0">
                <a:solidFill>
                  <a:schemeClr val="tx1"/>
                </a:solidFill>
                <a:effectLst/>
              </a:rPr>
              <a:t>ver </a:t>
            </a:r>
            <a:r>
              <a:rPr lang="en-US" kern="1200" dirty="0" smtClean="0">
                <a:solidFill>
                  <a:schemeClr val="tx1"/>
                </a:solidFill>
                <a:effectLst/>
              </a:rPr>
              <a:t>70</a:t>
            </a:r>
            <a:r>
              <a:rPr lang="en-US" kern="1200" dirty="0" smtClean="0">
                <a:solidFill>
                  <a:schemeClr val="tx1"/>
                </a:solidFill>
                <a:effectLst/>
              </a:rPr>
              <a:t>% of data sources </a:t>
            </a:r>
            <a:r>
              <a:rPr lang="en-US" kern="1200" dirty="0" smtClean="0">
                <a:solidFill>
                  <a:schemeClr val="tx1"/>
                </a:solidFill>
                <a:effectLst/>
              </a:rPr>
              <a:t>are from the DMAS QMR reviews. </a:t>
            </a:r>
            <a:endParaRPr lang="en-US" kern="1200" dirty="0" smtClean="0">
              <a:solidFill>
                <a:schemeClr val="tx1"/>
              </a:solidFill>
              <a:effectLst/>
            </a:endParaRPr>
          </a:p>
          <a:p>
            <a:pPr marL="628650" lvl="1" indent="-171450">
              <a:spcBef>
                <a:spcPts val="200"/>
              </a:spcBef>
              <a:spcAft>
                <a:spcPts val="200"/>
              </a:spcAft>
              <a:buFont typeface="Arial" panose="020B0604020202020204" pitchFamily="34" charset="0"/>
              <a:buChar char="•"/>
            </a:pPr>
            <a:r>
              <a:rPr lang="en-US" kern="1200" dirty="0" smtClean="0">
                <a:solidFill>
                  <a:schemeClr val="tx1"/>
                </a:solidFill>
                <a:effectLst/>
              </a:rPr>
              <a:t>sample </a:t>
            </a:r>
            <a:r>
              <a:rPr lang="en-US" kern="1200" dirty="0" smtClean="0">
                <a:solidFill>
                  <a:schemeClr val="tx1"/>
                </a:solidFill>
                <a:effectLst/>
              </a:rPr>
              <a:t>of individuals in all three DD waivers; </a:t>
            </a:r>
            <a:endParaRPr lang="en-US" dirty="0"/>
          </a:p>
          <a:p>
            <a:pPr marL="628650" lvl="1" indent="-171450">
              <a:spcBef>
                <a:spcPts val="200"/>
              </a:spcBef>
              <a:spcAft>
                <a:spcPts val="200"/>
              </a:spcAft>
              <a:buFont typeface="Arial" panose="020B0604020202020204" pitchFamily="34" charset="0"/>
              <a:buChar char="•"/>
            </a:pPr>
            <a:r>
              <a:rPr lang="en-US" kern="1200" dirty="0" smtClean="0">
                <a:solidFill>
                  <a:schemeClr val="tx1"/>
                </a:solidFill>
                <a:effectLst/>
              </a:rPr>
              <a:t>DMAS </a:t>
            </a:r>
            <a:r>
              <a:rPr lang="en-US" kern="1200" dirty="0" smtClean="0">
                <a:solidFill>
                  <a:schemeClr val="tx1"/>
                </a:solidFill>
                <a:effectLst/>
              </a:rPr>
              <a:t>claims data and information gathered from case management records and the Plans for Supports from service providers.  </a:t>
            </a:r>
            <a:endParaRPr lang="en-US" dirty="0"/>
          </a:p>
          <a:p>
            <a:pPr marL="628650" lvl="1" indent="-171450">
              <a:spcBef>
                <a:spcPts val="200"/>
              </a:spcBef>
              <a:spcAft>
                <a:spcPts val="200"/>
              </a:spcAft>
              <a:buFont typeface="Arial" panose="020B0604020202020204" pitchFamily="34" charset="0"/>
              <a:buChar char="•"/>
            </a:pPr>
            <a:r>
              <a:rPr lang="en-US" kern="1200" dirty="0" smtClean="0">
                <a:solidFill>
                  <a:schemeClr val="tx1"/>
                </a:solidFill>
                <a:effectLst/>
              </a:rPr>
              <a:t>QMR </a:t>
            </a:r>
            <a:r>
              <a:rPr lang="en-US" kern="1200" dirty="0" smtClean="0">
                <a:solidFill>
                  <a:schemeClr val="tx1"/>
                </a:solidFill>
                <a:effectLst/>
              </a:rPr>
              <a:t>sampling methodology is first looking at </a:t>
            </a:r>
            <a:r>
              <a:rPr lang="en-US" u="sng" kern="1200" dirty="0" smtClean="0">
                <a:solidFill>
                  <a:schemeClr val="tx1"/>
                </a:solidFill>
                <a:effectLst/>
              </a:rPr>
              <a:t>providers of individual services</a:t>
            </a:r>
            <a:r>
              <a:rPr lang="en-US" kern="1200" dirty="0" smtClean="0">
                <a:solidFill>
                  <a:schemeClr val="tx1"/>
                </a:solidFill>
                <a:effectLst/>
              </a:rPr>
              <a:t>, then </a:t>
            </a:r>
            <a:r>
              <a:rPr lang="en-US" kern="1200" dirty="0" smtClean="0">
                <a:solidFill>
                  <a:schemeClr val="tx1"/>
                </a:solidFill>
                <a:effectLst/>
              </a:rPr>
              <a:t>applying a </a:t>
            </a:r>
            <a:r>
              <a:rPr lang="en-US" kern="1200" dirty="0" smtClean="0">
                <a:solidFill>
                  <a:schemeClr val="tx1"/>
                </a:solidFill>
                <a:effectLst/>
              </a:rPr>
              <a:t>formula to determine how many individual records to pull from that provider delivering a particular service under review in the sample</a:t>
            </a:r>
            <a:r>
              <a:rPr lang="en-US" strike="sngStrike" kern="1200" dirty="0" smtClean="0">
                <a:solidFill>
                  <a:schemeClr val="tx1"/>
                </a:solidFill>
                <a:effectLst/>
              </a:rPr>
              <a:t>.  </a:t>
            </a:r>
            <a:endParaRPr lang="en-US" kern="1200" dirty="0" smtClean="0">
              <a:solidFill>
                <a:schemeClr val="tx1"/>
              </a:solidFill>
              <a:effectLst/>
            </a:endParaRPr>
          </a:p>
          <a:p>
            <a:pPr marL="171450" lvl="0" indent="-171450">
              <a:spcBef>
                <a:spcPts val="200"/>
              </a:spcBef>
              <a:spcAft>
                <a:spcPts val="200"/>
              </a:spcAft>
              <a:buFont typeface="Arial" panose="020B0604020202020204" pitchFamily="34" charset="0"/>
              <a:buChar char="•"/>
            </a:pPr>
            <a:r>
              <a:rPr lang="en-US" dirty="0"/>
              <a:t>S</a:t>
            </a:r>
            <a:r>
              <a:rPr lang="en-US" kern="1200" dirty="0" smtClean="0">
                <a:solidFill>
                  <a:schemeClr val="tx1"/>
                </a:solidFill>
                <a:effectLst/>
              </a:rPr>
              <a:t>ampling </a:t>
            </a:r>
            <a:r>
              <a:rPr lang="en-US" kern="1200" dirty="0" smtClean="0">
                <a:solidFill>
                  <a:schemeClr val="tx1"/>
                </a:solidFill>
                <a:effectLst/>
              </a:rPr>
              <a:t>methodology different providers are sampled each quarter which can impact the overall compliance of that PM.  </a:t>
            </a:r>
            <a:endParaRPr lang="en-US" kern="1200" dirty="0" smtClean="0">
              <a:solidFill>
                <a:schemeClr val="tx1"/>
              </a:solidFill>
              <a:effectLst/>
            </a:endParaRPr>
          </a:p>
          <a:p>
            <a:pPr marL="171450" lvl="0" indent="-171450">
              <a:spcBef>
                <a:spcPts val="200"/>
              </a:spcBef>
              <a:spcAft>
                <a:spcPts val="200"/>
              </a:spcAft>
              <a:buFont typeface="Arial" panose="020B0604020202020204" pitchFamily="34" charset="0"/>
              <a:buChar char="•"/>
            </a:pPr>
            <a:r>
              <a:rPr lang="en-US" kern="1200" dirty="0" smtClean="0">
                <a:solidFill>
                  <a:schemeClr val="tx1"/>
                </a:solidFill>
                <a:effectLst/>
              </a:rPr>
              <a:t>Some </a:t>
            </a:r>
            <a:r>
              <a:rPr lang="en-US" kern="1200" dirty="0" smtClean="0">
                <a:solidFill>
                  <a:schemeClr val="tx1"/>
                </a:solidFill>
                <a:effectLst/>
              </a:rPr>
              <a:t>providers </a:t>
            </a:r>
            <a:r>
              <a:rPr lang="en-US" kern="1200" dirty="0" smtClean="0">
                <a:solidFill>
                  <a:schemeClr val="tx1"/>
                </a:solidFill>
                <a:effectLst/>
              </a:rPr>
              <a:t>more </a:t>
            </a:r>
            <a:r>
              <a:rPr lang="en-US" kern="1200" dirty="0" smtClean="0">
                <a:solidFill>
                  <a:schemeClr val="tx1"/>
                </a:solidFill>
                <a:effectLst/>
              </a:rPr>
              <a:t>knowledgeable about waiver requirements than others </a:t>
            </a:r>
            <a:r>
              <a:rPr lang="en-US" kern="1200" dirty="0" smtClean="0">
                <a:solidFill>
                  <a:schemeClr val="tx1"/>
                </a:solidFill>
                <a:effectLst/>
              </a:rPr>
              <a:t>(mom </a:t>
            </a:r>
            <a:r>
              <a:rPr lang="en-US" kern="1200" dirty="0" smtClean="0">
                <a:solidFill>
                  <a:schemeClr val="tx1"/>
                </a:solidFill>
                <a:effectLst/>
              </a:rPr>
              <a:t>and pop </a:t>
            </a:r>
            <a:r>
              <a:rPr lang="en-US" kern="1200" dirty="0" smtClean="0">
                <a:solidFill>
                  <a:schemeClr val="tx1"/>
                </a:solidFill>
                <a:effectLst/>
              </a:rPr>
              <a:t>provider) </a:t>
            </a:r>
            <a:r>
              <a:rPr lang="en-US" kern="1200" dirty="0" smtClean="0">
                <a:solidFill>
                  <a:schemeClr val="tx1"/>
                </a:solidFill>
                <a:effectLst/>
              </a:rPr>
              <a:t>they can skew the </a:t>
            </a:r>
            <a:r>
              <a:rPr lang="en-US" kern="1200" dirty="0" smtClean="0">
                <a:solidFill>
                  <a:schemeClr val="tx1"/>
                </a:solidFill>
                <a:effectLst/>
              </a:rPr>
              <a:t>percentages</a:t>
            </a:r>
          </a:p>
          <a:p>
            <a:pPr marL="171450" lvl="0" indent="-171450">
              <a:spcBef>
                <a:spcPts val="200"/>
              </a:spcBef>
              <a:spcAft>
                <a:spcPts val="200"/>
              </a:spcAft>
              <a:buFont typeface="Arial" panose="020B0604020202020204" pitchFamily="34" charset="0"/>
              <a:buChar char="•"/>
            </a:pPr>
            <a:r>
              <a:rPr lang="en-US" dirty="0"/>
              <a:t>T</a:t>
            </a:r>
            <a:r>
              <a:rPr lang="en-US" kern="1200" dirty="0" smtClean="0">
                <a:solidFill>
                  <a:schemeClr val="tx1"/>
                </a:solidFill>
                <a:effectLst/>
              </a:rPr>
              <a:t>he </a:t>
            </a:r>
            <a:r>
              <a:rPr lang="en-US" kern="1200" dirty="0" smtClean="0">
                <a:solidFill>
                  <a:schemeClr val="tx1"/>
                </a:solidFill>
                <a:effectLst/>
              </a:rPr>
              <a:t>number of records also impacts the sample </a:t>
            </a:r>
            <a:r>
              <a:rPr lang="en-US" kern="1200" dirty="0" smtClean="0">
                <a:solidFill>
                  <a:schemeClr val="tx1"/>
                </a:solidFill>
                <a:effectLst/>
              </a:rPr>
              <a:t>(large </a:t>
            </a:r>
            <a:r>
              <a:rPr lang="en-US" kern="1200" dirty="0" smtClean="0">
                <a:solidFill>
                  <a:schemeClr val="tx1"/>
                </a:solidFill>
                <a:effectLst/>
              </a:rPr>
              <a:t>CSB with a SC who </a:t>
            </a:r>
            <a:r>
              <a:rPr lang="en-US" kern="1200" dirty="0" smtClean="0">
                <a:solidFill>
                  <a:schemeClr val="tx1"/>
                </a:solidFill>
                <a:effectLst/>
              </a:rPr>
              <a:t>made the </a:t>
            </a:r>
            <a:r>
              <a:rPr lang="en-US" kern="1200" dirty="0" smtClean="0">
                <a:solidFill>
                  <a:schemeClr val="tx1"/>
                </a:solidFill>
                <a:effectLst/>
              </a:rPr>
              <a:t>same error over a number of </a:t>
            </a:r>
            <a:r>
              <a:rPr lang="en-US" kern="1200" dirty="0" smtClean="0">
                <a:solidFill>
                  <a:schemeClr val="tx1"/>
                </a:solidFill>
                <a:effectLst/>
              </a:rPr>
              <a:t>records)</a:t>
            </a:r>
          </a:p>
          <a:p>
            <a:pPr marL="171450" lvl="0" indent="-171450">
              <a:spcBef>
                <a:spcPts val="200"/>
              </a:spcBef>
              <a:spcAft>
                <a:spcPts val="200"/>
              </a:spcAft>
              <a:buFont typeface="Arial" panose="020B0604020202020204" pitchFamily="34" charset="0"/>
              <a:buChar char="•"/>
            </a:pPr>
            <a:r>
              <a:rPr lang="en-US" kern="1200" dirty="0" smtClean="0">
                <a:solidFill>
                  <a:schemeClr val="tx1"/>
                </a:solidFill>
                <a:effectLst/>
              </a:rPr>
              <a:t> </a:t>
            </a:r>
            <a:r>
              <a:rPr lang="en-US" dirty="0"/>
              <a:t>S</a:t>
            </a:r>
            <a:r>
              <a:rPr lang="en-US" kern="1200" dirty="0" smtClean="0">
                <a:solidFill>
                  <a:schemeClr val="tx1"/>
                </a:solidFill>
                <a:effectLst/>
              </a:rPr>
              <a:t>mall </a:t>
            </a:r>
            <a:r>
              <a:rPr lang="en-US" kern="1200" dirty="0" smtClean="0">
                <a:solidFill>
                  <a:schemeClr val="tx1"/>
                </a:solidFill>
                <a:effectLst/>
              </a:rPr>
              <a:t>sample sizes affect compliance as well. </a:t>
            </a:r>
            <a:endParaRPr lang="en-US" kern="1200" dirty="0" smtClean="0">
              <a:solidFill>
                <a:schemeClr val="tx1"/>
              </a:solidFill>
              <a:effectLst/>
            </a:endParaRPr>
          </a:p>
          <a:p>
            <a:pPr marL="171450" lvl="0" indent="-171450">
              <a:spcBef>
                <a:spcPts val="200"/>
              </a:spcBef>
              <a:spcAft>
                <a:spcPts val="200"/>
              </a:spcAft>
              <a:buFont typeface="Arial" panose="020B0604020202020204" pitchFamily="34" charset="0"/>
              <a:buChar char="•"/>
            </a:pPr>
            <a:r>
              <a:rPr lang="en-US" dirty="0"/>
              <a:t>T</a:t>
            </a:r>
            <a:r>
              <a:rPr lang="en-US" kern="1200" dirty="0" smtClean="0">
                <a:solidFill>
                  <a:schemeClr val="tx1"/>
                </a:solidFill>
                <a:effectLst/>
              </a:rPr>
              <a:t>here </a:t>
            </a:r>
            <a:r>
              <a:rPr lang="en-US" kern="1200" dirty="0" smtClean="0">
                <a:solidFill>
                  <a:schemeClr val="tx1"/>
                </a:solidFill>
                <a:effectLst/>
              </a:rPr>
              <a:t>will always be some degree of noncompliance for any measures using QMR data.  </a:t>
            </a:r>
          </a:p>
          <a:p>
            <a:pPr marL="171450" lvl="0" indent="-171450">
              <a:spcBef>
                <a:spcPts val="200"/>
              </a:spcBef>
              <a:spcAft>
                <a:spcPts val="200"/>
              </a:spcAft>
              <a:buFont typeface="Arial" panose="020B0604020202020204" pitchFamily="34" charset="0"/>
              <a:buChar char="•"/>
            </a:pPr>
            <a:r>
              <a:rPr lang="en-US" dirty="0" smtClean="0"/>
              <a:t>N</a:t>
            </a:r>
            <a:r>
              <a:rPr lang="en-US" kern="1200" dirty="0" smtClean="0">
                <a:solidFill>
                  <a:schemeClr val="tx1"/>
                </a:solidFill>
                <a:effectLst/>
              </a:rPr>
              <a:t>oncompliance </a:t>
            </a:r>
            <a:r>
              <a:rPr lang="en-US" kern="1200" dirty="0" smtClean="0">
                <a:solidFill>
                  <a:schemeClr val="tx1"/>
                </a:solidFill>
                <a:effectLst/>
              </a:rPr>
              <a:t>not </a:t>
            </a:r>
            <a:r>
              <a:rPr lang="en-US" kern="1200" dirty="0" smtClean="0">
                <a:solidFill>
                  <a:schemeClr val="tx1"/>
                </a:solidFill>
                <a:effectLst/>
              </a:rPr>
              <a:t>considered </a:t>
            </a:r>
            <a:r>
              <a:rPr lang="en-US" kern="1200" dirty="0" smtClean="0">
                <a:solidFill>
                  <a:schemeClr val="tx1"/>
                </a:solidFill>
                <a:effectLst/>
              </a:rPr>
              <a:t>a trend needing systemic remediation </a:t>
            </a:r>
            <a:r>
              <a:rPr lang="en-US" kern="1200" dirty="0" smtClean="0">
                <a:solidFill>
                  <a:schemeClr val="tx1"/>
                </a:solidFill>
                <a:effectLst/>
              </a:rPr>
              <a:t>unless </a:t>
            </a:r>
            <a:r>
              <a:rPr lang="en-US" kern="1200" dirty="0" smtClean="0">
                <a:solidFill>
                  <a:schemeClr val="tx1"/>
                </a:solidFill>
                <a:effectLst/>
              </a:rPr>
              <a:t>repeated over several quarters or more.</a:t>
            </a:r>
          </a:p>
          <a:p>
            <a:pPr marL="171450" lvl="0" indent="-171450">
              <a:spcBef>
                <a:spcPts val="200"/>
              </a:spcBef>
              <a:spcAft>
                <a:spcPts val="200"/>
              </a:spcAft>
              <a:buFont typeface="Arial" panose="020B0604020202020204" pitchFamily="34" charset="0"/>
              <a:buChar char="•"/>
            </a:pPr>
            <a:r>
              <a:rPr lang="en-US" kern="1200" dirty="0" smtClean="0">
                <a:solidFill>
                  <a:schemeClr val="tx1"/>
                </a:solidFill>
                <a:effectLst/>
              </a:rPr>
              <a:t>Similarly, </a:t>
            </a:r>
            <a:r>
              <a:rPr lang="en-US" kern="1200" dirty="0" smtClean="0">
                <a:solidFill>
                  <a:schemeClr val="tx1"/>
                </a:solidFill>
                <a:effectLst/>
              </a:rPr>
              <a:t>performance improvement, </a:t>
            </a:r>
            <a:r>
              <a:rPr lang="en-US" kern="1200" dirty="0" smtClean="0">
                <a:solidFill>
                  <a:schemeClr val="tx1"/>
                </a:solidFill>
                <a:effectLst/>
              </a:rPr>
              <a:t>particularly delivered as a systemic solution, </a:t>
            </a:r>
            <a:r>
              <a:rPr lang="en-US" dirty="0" smtClean="0"/>
              <a:t>must</a:t>
            </a:r>
            <a:r>
              <a:rPr lang="en-US" kern="1200" dirty="0" smtClean="0">
                <a:solidFill>
                  <a:schemeClr val="tx1"/>
                </a:solidFill>
                <a:effectLst/>
              </a:rPr>
              <a:t> </a:t>
            </a:r>
            <a:r>
              <a:rPr lang="en-US" kern="1200" dirty="0" smtClean="0">
                <a:solidFill>
                  <a:schemeClr val="tx1"/>
                </a:solidFill>
                <a:effectLst/>
              </a:rPr>
              <a:t>be demonstrated and sustained over time.  </a:t>
            </a:r>
          </a:p>
          <a:p>
            <a:pPr marL="171450" indent="-171450">
              <a:spcBef>
                <a:spcPts val="200"/>
              </a:spcBef>
              <a:spcAft>
                <a:spcPts val="200"/>
              </a:spcAft>
              <a:buFont typeface="Arial" panose="020B0604020202020204" pitchFamily="34" charset="0"/>
              <a:buChar char="•"/>
            </a:pPr>
            <a:r>
              <a:rPr lang="en-US" kern="1200" dirty="0" smtClean="0">
                <a:solidFill>
                  <a:schemeClr val="tx1"/>
                </a:solidFill>
                <a:effectLst/>
              </a:rPr>
              <a:t>Under the SA, the QRT has six months from </a:t>
            </a:r>
            <a:r>
              <a:rPr lang="en-US" kern="1200" dirty="0" smtClean="0">
                <a:solidFill>
                  <a:schemeClr val="tx1"/>
                </a:solidFill>
                <a:effectLst/>
              </a:rPr>
              <a:t>discovery of </a:t>
            </a:r>
            <a:r>
              <a:rPr lang="en-US" kern="1200" dirty="0" smtClean="0">
                <a:solidFill>
                  <a:schemeClr val="tx1"/>
                </a:solidFill>
                <a:effectLst/>
              </a:rPr>
              <a:t>low compliance, to remediate.  </a:t>
            </a:r>
            <a:r>
              <a:rPr lang="en-US" dirty="0"/>
              <a:t>T</a:t>
            </a:r>
            <a:r>
              <a:rPr lang="en-US" kern="1200" dirty="0" smtClean="0">
                <a:solidFill>
                  <a:schemeClr val="tx1"/>
                </a:solidFill>
                <a:effectLst/>
              </a:rPr>
              <a:t>he </a:t>
            </a:r>
            <a:r>
              <a:rPr lang="en-US" kern="1200" dirty="0" smtClean="0">
                <a:solidFill>
                  <a:schemeClr val="tx1"/>
                </a:solidFill>
                <a:effectLst/>
              </a:rPr>
              <a:t>QRT is </a:t>
            </a:r>
            <a:r>
              <a:rPr lang="en-US" dirty="0" smtClean="0"/>
              <a:t>reviews </a:t>
            </a:r>
            <a:r>
              <a:rPr lang="en-US" kern="1200" dirty="0" smtClean="0">
                <a:solidFill>
                  <a:schemeClr val="tx1"/>
                </a:solidFill>
                <a:effectLst/>
              </a:rPr>
              <a:t>data </a:t>
            </a:r>
            <a:r>
              <a:rPr lang="en-US" kern="1200" dirty="0" smtClean="0">
                <a:solidFill>
                  <a:schemeClr val="tx1"/>
                </a:solidFill>
                <a:effectLst/>
              </a:rPr>
              <a:t>a full quarter behind the current quarter, remediation is actually occurring EACH quarter. </a:t>
            </a:r>
            <a:endParaRPr lang="en-US" dirty="0"/>
          </a:p>
        </p:txBody>
      </p:sp>
      <p:sp>
        <p:nvSpPr>
          <p:cNvPr id="4" name="Slide Number Placeholder 3"/>
          <p:cNvSpPr>
            <a:spLocks noGrp="1"/>
          </p:cNvSpPr>
          <p:nvPr>
            <p:ph type="sldNum" sz="quarter" idx="10"/>
          </p:nvPr>
        </p:nvSpPr>
        <p:spPr/>
        <p:txBody>
          <a:bodyPr/>
          <a:lstStyle/>
          <a:p>
            <a:fld id="{B0367124-EC59-4A51-8E3D-90D136D7D549}" type="slidenum">
              <a:rPr lang="en-US" smtClean="0"/>
              <a:t>3</a:t>
            </a:fld>
            <a:endParaRPr lang="en-US"/>
          </a:p>
        </p:txBody>
      </p:sp>
    </p:spTree>
    <p:extLst>
      <p:ext uri="{BB962C8B-B14F-4D97-AF65-F5344CB8AC3E}">
        <p14:creationId xmlns:p14="http://schemas.microsoft.com/office/powerpoint/2010/main" val="1019836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0050" y="4400552"/>
            <a:ext cx="5772150" cy="3600449"/>
          </a:xfrm>
        </p:spPr>
        <p:txBody>
          <a:bodyPr/>
          <a:lstStyle/>
          <a:p>
            <a:r>
              <a:rPr lang="en-US" sz="1200" kern="1200" dirty="0" smtClean="0">
                <a:solidFill>
                  <a:schemeClr val="tx1"/>
                </a:solidFill>
                <a:effectLst/>
                <a:latin typeface="+mn-lt"/>
                <a:ea typeface="+mn-ea"/>
                <a:cs typeface="+mn-cs"/>
              </a:rPr>
              <a:t>For SFY </a:t>
            </a:r>
            <a:r>
              <a:rPr lang="en-US" sz="1200" kern="1200" dirty="0" smtClean="0">
                <a:solidFill>
                  <a:schemeClr val="tx1"/>
                </a:solidFill>
                <a:effectLst/>
                <a:latin typeface="+mn-lt"/>
                <a:ea typeface="+mn-ea"/>
                <a:cs typeface="+mn-cs"/>
              </a:rPr>
              <a:t>2021, 84% of the measures were compliant, with 16% noncompliant.  </a:t>
            </a:r>
          </a:p>
          <a:p>
            <a:r>
              <a:rPr lang="en-US" sz="1200" kern="1200" dirty="0" smtClean="0">
                <a:solidFill>
                  <a:schemeClr val="tx1"/>
                </a:solidFill>
                <a:effectLst/>
                <a:latin typeface="+mn-lt"/>
                <a:ea typeface="+mn-ea"/>
                <a:cs typeface="+mn-cs"/>
              </a:rPr>
              <a:t>Let’s take a closer look at the noncompliant PM’s.</a:t>
            </a:r>
          </a:p>
          <a:p>
            <a:endParaRPr lang="en-US" dirty="0"/>
          </a:p>
        </p:txBody>
      </p:sp>
      <p:sp>
        <p:nvSpPr>
          <p:cNvPr id="4" name="Slide Number Placeholder 3"/>
          <p:cNvSpPr>
            <a:spLocks noGrp="1"/>
          </p:cNvSpPr>
          <p:nvPr>
            <p:ph type="sldNum" sz="quarter" idx="10"/>
          </p:nvPr>
        </p:nvSpPr>
        <p:spPr/>
        <p:txBody>
          <a:bodyPr/>
          <a:lstStyle/>
          <a:p>
            <a:fld id="{B0367124-EC59-4A51-8E3D-90D136D7D549}" type="slidenum">
              <a:rPr lang="en-US" smtClean="0"/>
              <a:t>4</a:t>
            </a:fld>
            <a:endParaRPr lang="en-US"/>
          </a:p>
        </p:txBody>
      </p:sp>
    </p:spTree>
    <p:extLst>
      <p:ext uri="{BB962C8B-B14F-4D97-AF65-F5344CB8AC3E}">
        <p14:creationId xmlns:p14="http://schemas.microsoft.com/office/powerpoint/2010/main" val="1915816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6110" y="778111"/>
            <a:ext cx="4114800" cy="3086100"/>
          </a:xfrm>
        </p:spPr>
      </p:sp>
      <p:sp>
        <p:nvSpPr>
          <p:cNvPr id="3" name="Notes Placeholder 2"/>
          <p:cNvSpPr>
            <a:spLocks noGrp="1"/>
          </p:cNvSpPr>
          <p:nvPr>
            <p:ph type="body" idx="1"/>
          </p:nvPr>
        </p:nvSpPr>
        <p:spPr>
          <a:xfrm>
            <a:off x="304800" y="4044098"/>
            <a:ext cx="6172200" cy="4460700"/>
          </a:xfrm>
        </p:spPr>
        <p:txBody>
          <a:bodyPr/>
          <a:lstStyle/>
          <a:p>
            <a:pPr marL="171450" lvl="0" indent="-171450">
              <a:spcBef>
                <a:spcPts val="300"/>
              </a:spcBef>
              <a:spcAft>
                <a:spcPts val="300"/>
              </a:spcAft>
              <a:buFont typeface="Arial" panose="020B0604020202020204" pitchFamily="34" charset="0"/>
              <a:buChar char="•"/>
            </a:pPr>
            <a:r>
              <a:rPr lang="en-US" dirty="0"/>
              <a:t>H</a:t>
            </a:r>
            <a:r>
              <a:rPr lang="en-US" kern="1200" dirty="0" smtClean="0">
                <a:solidFill>
                  <a:schemeClr val="tx1"/>
                </a:solidFill>
                <a:effectLst/>
              </a:rPr>
              <a:t>igh </a:t>
            </a:r>
            <a:r>
              <a:rPr lang="en-US" kern="1200" dirty="0" smtClean="0">
                <a:solidFill>
                  <a:schemeClr val="tx1"/>
                </a:solidFill>
                <a:effectLst/>
              </a:rPr>
              <a:t>level overview of the 9 performance measures </a:t>
            </a:r>
            <a:r>
              <a:rPr lang="en-US" kern="1200" dirty="0" smtClean="0">
                <a:solidFill>
                  <a:schemeClr val="tx1"/>
                </a:solidFill>
                <a:effectLst/>
              </a:rPr>
              <a:t>out </a:t>
            </a:r>
            <a:r>
              <a:rPr lang="en-US" kern="1200" dirty="0" smtClean="0">
                <a:solidFill>
                  <a:schemeClr val="tx1"/>
                </a:solidFill>
                <a:effectLst/>
              </a:rPr>
              <a:t>of compliance for SFY 2021</a:t>
            </a:r>
            <a:r>
              <a:rPr lang="en-US" dirty="0"/>
              <a:t>. </a:t>
            </a:r>
            <a:endParaRPr lang="en-US" dirty="0" smtClean="0"/>
          </a:p>
          <a:p>
            <a:pPr marL="171450" lvl="0" indent="-171450">
              <a:spcBef>
                <a:spcPts val="300"/>
              </a:spcBef>
              <a:spcAft>
                <a:spcPts val="300"/>
              </a:spcAft>
              <a:buFont typeface="Arial" panose="020B0604020202020204" pitchFamily="34" charset="0"/>
              <a:buChar char="•"/>
            </a:pPr>
            <a:r>
              <a:rPr lang="en-US" dirty="0" smtClean="0"/>
              <a:t>C8 </a:t>
            </a:r>
            <a:r>
              <a:rPr lang="en-US" dirty="0"/>
              <a:t>and </a:t>
            </a:r>
            <a:r>
              <a:rPr lang="en-US" dirty="0" smtClean="0"/>
              <a:t>C9 </a:t>
            </a:r>
            <a:r>
              <a:rPr lang="en-US" dirty="0"/>
              <a:t>go hand in hand.  With providers not preparing their teams as required in the </a:t>
            </a:r>
            <a:r>
              <a:rPr lang="en-US" dirty="0" err="1"/>
              <a:t>regs</a:t>
            </a:r>
            <a:r>
              <a:rPr lang="en-US" dirty="0"/>
              <a:t>.  We have a couple of </a:t>
            </a:r>
            <a:r>
              <a:rPr lang="en-US" dirty="0" smtClean="0"/>
              <a:t>QII’s </a:t>
            </a:r>
            <a:r>
              <a:rPr lang="en-US" dirty="0"/>
              <a:t>identified to address this problem; however, it is important to note that we are not using data from the </a:t>
            </a:r>
            <a:r>
              <a:rPr lang="en-US" dirty="0" smtClean="0"/>
              <a:t>QII’’s </a:t>
            </a:r>
            <a:r>
              <a:rPr lang="en-US" dirty="0"/>
              <a:t>to determine compliance but will possibly use it as surveillance data in the near future.</a:t>
            </a:r>
          </a:p>
          <a:p>
            <a:pPr marL="171450" lvl="0" indent="-171450">
              <a:spcBef>
                <a:spcPts val="300"/>
              </a:spcBef>
              <a:spcAft>
                <a:spcPts val="300"/>
              </a:spcAft>
              <a:buFont typeface="Arial" panose="020B0604020202020204" pitchFamily="34" charset="0"/>
              <a:buChar char="•"/>
            </a:pPr>
            <a:r>
              <a:rPr lang="en-US" dirty="0"/>
              <a:t>D1 Clear needs identified in the plan for which there is no support activity.  The individual has expressed a desire to do something or a goal and it is not included in the plan.  Looking for at least one support activity/instruction identified to address the assessed need, or desired outcome</a:t>
            </a:r>
          </a:p>
          <a:p>
            <a:pPr marL="171450" lvl="0" indent="-171450">
              <a:spcBef>
                <a:spcPts val="300"/>
              </a:spcBef>
              <a:spcAft>
                <a:spcPts val="300"/>
              </a:spcAft>
              <a:buFont typeface="Arial" panose="020B0604020202020204" pitchFamily="34" charset="0"/>
              <a:buChar char="•"/>
            </a:pPr>
            <a:r>
              <a:rPr lang="en-US" dirty="0"/>
              <a:t>D3 </a:t>
            </a:r>
            <a:r>
              <a:rPr lang="en-US" dirty="0" smtClean="0"/>
              <a:t>ensuring that if </a:t>
            </a:r>
            <a:r>
              <a:rPr lang="en-US" dirty="0"/>
              <a:t>a risk is identified in the plan, there is an associated risk mitigation strategy.</a:t>
            </a:r>
          </a:p>
          <a:p>
            <a:pPr marL="171450" lvl="0" indent="-171450">
              <a:spcBef>
                <a:spcPts val="300"/>
              </a:spcBef>
              <a:spcAft>
                <a:spcPts val="300"/>
              </a:spcAft>
              <a:buFont typeface="Arial" panose="020B0604020202020204" pitchFamily="34" charset="0"/>
              <a:buChar char="•"/>
            </a:pPr>
            <a:r>
              <a:rPr lang="en-US" dirty="0"/>
              <a:t>D6 </a:t>
            </a:r>
            <a:r>
              <a:rPr lang="en-US" dirty="0" smtClean="0"/>
              <a:t>long-standing </a:t>
            </a:r>
            <a:r>
              <a:rPr lang="en-US" dirty="0"/>
              <a:t>problem – CM’s are not updating the plan when a clear need or opportunity is presented.</a:t>
            </a:r>
          </a:p>
          <a:p>
            <a:pPr marL="171450" lvl="0" indent="-171450">
              <a:spcBef>
                <a:spcPts val="300"/>
              </a:spcBef>
              <a:spcAft>
                <a:spcPts val="300"/>
              </a:spcAft>
              <a:buFont typeface="Arial" panose="020B0604020202020204" pitchFamily="34" charset="0"/>
              <a:buChar char="•"/>
            </a:pPr>
            <a:r>
              <a:rPr lang="en-US" dirty="0"/>
              <a:t>D9  Providers unable to document that they have provided services in the appropriate type as outlined in the plan – for any number of reasons. </a:t>
            </a:r>
          </a:p>
          <a:p>
            <a:pPr marL="171450" lvl="0" indent="-171450">
              <a:spcBef>
                <a:spcPts val="300"/>
              </a:spcBef>
              <a:spcAft>
                <a:spcPts val="300"/>
              </a:spcAft>
              <a:buFont typeface="Arial" panose="020B0604020202020204" pitchFamily="34" charset="0"/>
              <a:buChar char="•"/>
            </a:pPr>
            <a:r>
              <a:rPr lang="en-US" dirty="0"/>
              <a:t>G1 Founded cases of abuse, neglect and exploitation that were remediated according to the </a:t>
            </a:r>
            <a:r>
              <a:rPr lang="en-US" dirty="0" err="1"/>
              <a:t>regs</a:t>
            </a:r>
            <a:r>
              <a:rPr lang="en-US" dirty="0"/>
              <a:t>.</a:t>
            </a:r>
          </a:p>
          <a:p>
            <a:pPr marL="171450" lvl="0" indent="-171450">
              <a:spcBef>
                <a:spcPts val="300"/>
              </a:spcBef>
              <a:spcAft>
                <a:spcPts val="300"/>
              </a:spcAft>
              <a:buFont typeface="Arial" panose="020B0604020202020204" pitchFamily="34" charset="0"/>
              <a:buChar char="•"/>
            </a:pPr>
            <a:r>
              <a:rPr lang="en-US" dirty="0"/>
              <a:t>G4 Providers not able to produce documentation indicating that the individual was notified of his rights, annually.</a:t>
            </a:r>
          </a:p>
          <a:p>
            <a:pPr marL="171450" lvl="0" indent="-171450">
              <a:spcBef>
                <a:spcPts val="300"/>
              </a:spcBef>
              <a:spcAft>
                <a:spcPts val="300"/>
              </a:spcAft>
              <a:buFont typeface="Arial" panose="020B0604020202020204" pitchFamily="34" charset="0"/>
              <a:buChar char="•"/>
            </a:pPr>
            <a:r>
              <a:rPr lang="en-US" dirty="0"/>
              <a:t>G10 The state has, thus far - especially since the pandemic, </a:t>
            </a:r>
            <a:r>
              <a:rPr lang="en-US" dirty="0" smtClean="0"/>
              <a:t>been able to </a:t>
            </a:r>
            <a:r>
              <a:rPr lang="en-US" dirty="0"/>
              <a:t>document that individuals are receiving preventive care visits.  </a:t>
            </a:r>
          </a:p>
          <a:p>
            <a:pPr>
              <a:spcBef>
                <a:spcPts val="300"/>
              </a:spcBef>
              <a:spcAft>
                <a:spcPts val="300"/>
              </a:spcAft>
            </a:pPr>
            <a:endParaRPr lang="en-US" kern="1200" dirty="0" smtClean="0">
              <a:solidFill>
                <a:schemeClr val="tx1"/>
              </a:solidFill>
              <a:effectLst/>
            </a:endParaRPr>
          </a:p>
          <a:p>
            <a:pPr>
              <a:spcBef>
                <a:spcPts val="300"/>
              </a:spcBef>
              <a:spcAft>
                <a:spcPts val="300"/>
              </a:spcAft>
            </a:pPr>
            <a:endParaRPr lang="en-US" dirty="0"/>
          </a:p>
        </p:txBody>
      </p:sp>
      <p:sp>
        <p:nvSpPr>
          <p:cNvPr id="4" name="Slide Number Placeholder 3"/>
          <p:cNvSpPr>
            <a:spLocks noGrp="1"/>
          </p:cNvSpPr>
          <p:nvPr>
            <p:ph type="sldNum" sz="quarter" idx="10"/>
          </p:nvPr>
        </p:nvSpPr>
        <p:spPr/>
        <p:txBody>
          <a:bodyPr/>
          <a:lstStyle/>
          <a:p>
            <a:fld id="{B0367124-EC59-4A51-8E3D-90D136D7D549}" type="slidenum">
              <a:rPr lang="en-US" smtClean="0"/>
              <a:t>5</a:t>
            </a:fld>
            <a:endParaRPr lang="en-US"/>
          </a:p>
        </p:txBody>
      </p:sp>
    </p:spTree>
    <p:extLst>
      <p:ext uri="{BB962C8B-B14F-4D97-AF65-F5344CB8AC3E}">
        <p14:creationId xmlns:p14="http://schemas.microsoft.com/office/powerpoint/2010/main" val="4030931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slide graphically represents the 9 PMs that are unmet averaged and </a:t>
            </a:r>
            <a:r>
              <a:rPr lang="en-US" sz="1200" kern="1200" dirty="0" smtClean="0">
                <a:solidFill>
                  <a:schemeClr val="tx1"/>
                </a:solidFill>
                <a:effectLst/>
                <a:latin typeface="+mn-lt"/>
                <a:ea typeface="+mn-ea"/>
                <a:cs typeface="+mn-cs"/>
              </a:rPr>
              <a:t>sorted in ascending order </a:t>
            </a:r>
            <a:r>
              <a:rPr lang="en-US" sz="1200" kern="1200" dirty="0" smtClean="0">
                <a:solidFill>
                  <a:schemeClr val="tx1"/>
                </a:solidFill>
                <a:effectLst/>
                <a:latin typeface="+mn-lt"/>
                <a:ea typeface="+mn-ea"/>
                <a:cs typeface="+mn-cs"/>
              </a:rPr>
              <a:t>by the percentage unmet.  So you see the noncompliance ranges from 60% on the lowest end to 85% on the highest end.  Regardless of the percentage noncompliant (G1 85%) – the state is required to implement systemic remediation for any PM which is unmet at the end of the year.</a:t>
            </a:r>
          </a:p>
          <a:p>
            <a:endParaRPr lang="en-US" dirty="0"/>
          </a:p>
        </p:txBody>
      </p:sp>
      <p:sp>
        <p:nvSpPr>
          <p:cNvPr id="4" name="Slide Number Placeholder 3"/>
          <p:cNvSpPr>
            <a:spLocks noGrp="1"/>
          </p:cNvSpPr>
          <p:nvPr>
            <p:ph type="sldNum" sz="quarter" idx="10"/>
          </p:nvPr>
        </p:nvSpPr>
        <p:spPr/>
        <p:txBody>
          <a:bodyPr/>
          <a:lstStyle/>
          <a:p>
            <a:fld id="{B0367124-EC59-4A51-8E3D-90D136D7D549}" type="slidenum">
              <a:rPr lang="en-US" smtClean="0"/>
              <a:t>6</a:t>
            </a:fld>
            <a:endParaRPr lang="en-US"/>
          </a:p>
        </p:txBody>
      </p:sp>
    </p:spTree>
    <p:extLst>
      <p:ext uri="{BB962C8B-B14F-4D97-AF65-F5344CB8AC3E}">
        <p14:creationId xmlns:p14="http://schemas.microsoft.com/office/powerpoint/2010/main" val="3622990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317500"/>
            <a:ext cx="4114800" cy="3086100"/>
          </a:xfrm>
        </p:spPr>
      </p:sp>
      <p:sp>
        <p:nvSpPr>
          <p:cNvPr id="3" name="Notes Placeholder 2"/>
          <p:cNvSpPr>
            <a:spLocks noGrp="1"/>
          </p:cNvSpPr>
          <p:nvPr>
            <p:ph type="body" idx="1"/>
          </p:nvPr>
        </p:nvSpPr>
        <p:spPr>
          <a:xfrm>
            <a:off x="214313" y="3556001"/>
            <a:ext cx="6457950" cy="7283449"/>
          </a:xfrm>
        </p:spPr>
        <p:txBody>
          <a:bodyPr/>
          <a:lstStyle/>
          <a:p>
            <a:r>
              <a:rPr lang="en-US" sz="1000" kern="1200" dirty="0" smtClean="0">
                <a:solidFill>
                  <a:schemeClr val="tx1"/>
                </a:solidFill>
                <a:effectLst/>
              </a:rPr>
              <a:t>graphic </a:t>
            </a:r>
            <a:r>
              <a:rPr lang="en-US" sz="1000" kern="1200" dirty="0" smtClean="0">
                <a:solidFill>
                  <a:schemeClr val="tx1"/>
                </a:solidFill>
                <a:effectLst/>
              </a:rPr>
              <a:t>compares 2020 waiver PM’s below compliance to those below compliance in 2021. </a:t>
            </a:r>
          </a:p>
          <a:p>
            <a:pPr marL="171450" indent="-171450">
              <a:buFont typeface="Arial" panose="020B0604020202020204" pitchFamily="34" charset="0"/>
              <a:buChar char="•"/>
            </a:pPr>
            <a:r>
              <a:rPr lang="en-US" sz="1000" kern="1200" dirty="0" smtClean="0">
                <a:solidFill>
                  <a:schemeClr val="tx1"/>
                </a:solidFill>
                <a:effectLst/>
              </a:rPr>
              <a:t>In </a:t>
            </a:r>
            <a:r>
              <a:rPr lang="en-US" sz="1000" kern="1200" dirty="0" smtClean="0">
                <a:solidFill>
                  <a:schemeClr val="tx1"/>
                </a:solidFill>
                <a:effectLst/>
              </a:rPr>
              <a:t>2020 there were 8 individual performance measures that were out of compliance (below 86% threshold) In 2021, there were </a:t>
            </a:r>
            <a:r>
              <a:rPr lang="en-US" sz="1000" kern="1200" dirty="0" smtClean="0">
                <a:solidFill>
                  <a:schemeClr val="tx1"/>
                </a:solidFill>
                <a:effectLst/>
              </a:rPr>
              <a:t>nine</a:t>
            </a:r>
          </a:p>
          <a:p>
            <a:pPr marL="171450" indent="-171450">
              <a:buFont typeface="Arial" panose="020B0604020202020204" pitchFamily="34" charset="0"/>
              <a:buChar char="•"/>
            </a:pPr>
            <a:r>
              <a:rPr lang="en-US" sz="1000" dirty="0"/>
              <a:t>T</a:t>
            </a:r>
            <a:r>
              <a:rPr lang="en-US" sz="1000" kern="1200" dirty="0" smtClean="0">
                <a:solidFill>
                  <a:schemeClr val="tx1"/>
                </a:solidFill>
                <a:effectLst/>
              </a:rPr>
              <a:t>he </a:t>
            </a:r>
            <a:r>
              <a:rPr lang="en-US" sz="1000" kern="1200" dirty="0" smtClean="0">
                <a:solidFill>
                  <a:schemeClr val="tx1"/>
                </a:solidFill>
                <a:effectLst/>
              </a:rPr>
              <a:t>numbers in red above the bars reflect the percentage change from the previous year. Most PM’s represented improvement, but for C9 and G4 the numbers actually got worse.  </a:t>
            </a:r>
            <a:endParaRPr lang="en-US" sz="1000" kern="1200" dirty="0" smtClean="0">
              <a:solidFill>
                <a:schemeClr val="tx1"/>
              </a:solidFill>
              <a:effectLst/>
            </a:endParaRPr>
          </a:p>
          <a:p>
            <a:pPr marL="171450" indent="-171450">
              <a:buFont typeface="Arial" panose="020B0604020202020204" pitchFamily="34" charset="0"/>
              <a:buChar char="•"/>
            </a:pPr>
            <a:r>
              <a:rPr lang="en-US" sz="1000" kern="1200" dirty="0" smtClean="0">
                <a:solidFill>
                  <a:schemeClr val="tx1"/>
                </a:solidFill>
                <a:effectLst/>
              </a:rPr>
              <a:t>So</a:t>
            </a:r>
            <a:r>
              <a:rPr lang="en-US" sz="1000" kern="1200" dirty="0" smtClean="0">
                <a:solidFill>
                  <a:schemeClr val="tx1"/>
                </a:solidFill>
                <a:effectLst/>
              </a:rPr>
              <a:t>…..in summary:</a:t>
            </a:r>
          </a:p>
          <a:p>
            <a:r>
              <a:rPr lang="en-US" sz="1000" kern="1200" dirty="0" smtClean="0">
                <a:solidFill>
                  <a:schemeClr val="tx1"/>
                </a:solidFill>
                <a:effectLst/>
              </a:rPr>
              <a:t> </a:t>
            </a:r>
          </a:p>
          <a:p>
            <a:r>
              <a:rPr lang="en-US" sz="1000" b="1" kern="1200" dirty="0" smtClean="0">
                <a:solidFill>
                  <a:schemeClr val="tx1"/>
                </a:solidFill>
                <a:effectLst/>
              </a:rPr>
              <a:t>Three PMs that were noncompliant in SFY 2020 met compliance in SFY 2021.  </a:t>
            </a:r>
            <a:endParaRPr lang="en-US" sz="1000" kern="1200" dirty="0" smtClean="0">
              <a:solidFill>
                <a:schemeClr val="tx1"/>
              </a:solidFill>
              <a:effectLst/>
            </a:endParaRPr>
          </a:p>
          <a:p>
            <a:r>
              <a:rPr lang="en-US" sz="1000" b="1" kern="1200" dirty="0" smtClean="0">
                <a:solidFill>
                  <a:schemeClr val="tx1"/>
                </a:solidFill>
                <a:effectLst/>
              </a:rPr>
              <a:t>D4: </a:t>
            </a:r>
            <a:r>
              <a:rPr lang="en-US" sz="1000" kern="1200" dirty="0" smtClean="0">
                <a:solidFill>
                  <a:schemeClr val="tx1"/>
                </a:solidFill>
                <a:effectLst/>
              </a:rPr>
              <a:t>Number and percent of service plans that include a back-up plan when required for services to include in-home supports, personal assistance, respite, companion, and shared living. </a:t>
            </a:r>
            <a:r>
              <a:rPr lang="en-US" sz="1000" b="1" kern="1200" dirty="0" smtClean="0">
                <a:solidFill>
                  <a:schemeClr val="tx1"/>
                </a:solidFill>
                <a:effectLst/>
              </a:rPr>
              <a:t>69% vs. 94</a:t>
            </a:r>
            <a:r>
              <a:rPr lang="en-US" sz="1000" kern="1200" dirty="0" smtClean="0">
                <a:solidFill>
                  <a:schemeClr val="tx1"/>
                </a:solidFill>
                <a:effectLst/>
              </a:rPr>
              <a:t>%</a:t>
            </a:r>
          </a:p>
          <a:p>
            <a:r>
              <a:rPr lang="en-US" sz="1000" b="1" kern="1200" dirty="0" smtClean="0">
                <a:solidFill>
                  <a:schemeClr val="tx1"/>
                </a:solidFill>
                <a:effectLst/>
              </a:rPr>
              <a:t>D7: </a:t>
            </a:r>
            <a:r>
              <a:rPr lang="en-US" sz="1000" kern="1200" dirty="0" smtClean="0">
                <a:solidFill>
                  <a:schemeClr val="tx1"/>
                </a:solidFill>
                <a:effectLst/>
              </a:rPr>
              <a:t>Number and percent of individuals who received services in the frequency specified in the service plan. </a:t>
            </a:r>
            <a:r>
              <a:rPr lang="en-US" sz="1000" b="1" kern="1200" dirty="0" smtClean="0">
                <a:solidFill>
                  <a:schemeClr val="tx1"/>
                </a:solidFill>
                <a:effectLst/>
              </a:rPr>
              <a:t>79% vs 93%</a:t>
            </a:r>
            <a:endParaRPr lang="en-US" sz="1000" kern="1200" dirty="0" smtClean="0">
              <a:solidFill>
                <a:schemeClr val="tx1"/>
              </a:solidFill>
              <a:effectLst/>
            </a:endParaRPr>
          </a:p>
          <a:p>
            <a:r>
              <a:rPr lang="en-US" sz="1000" b="1" kern="1200" dirty="0" smtClean="0">
                <a:solidFill>
                  <a:schemeClr val="tx1"/>
                </a:solidFill>
                <a:effectLst/>
              </a:rPr>
              <a:t>D11: </a:t>
            </a:r>
            <a:r>
              <a:rPr lang="en-US" sz="1000" kern="1200" dirty="0" smtClean="0">
                <a:solidFill>
                  <a:schemeClr val="tx1"/>
                </a:solidFill>
                <a:effectLst/>
              </a:rPr>
              <a:t>Number and percent of individuals who received services in the amount specified in the service plan. </a:t>
            </a:r>
            <a:r>
              <a:rPr lang="en-US" sz="1000" b="1" kern="1200" dirty="0" smtClean="0">
                <a:solidFill>
                  <a:schemeClr val="tx1"/>
                </a:solidFill>
                <a:effectLst/>
              </a:rPr>
              <a:t>82% vs.92%</a:t>
            </a:r>
            <a:endParaRPr lang="en-US" sz="1000" kern="1200" dirty="0" smtClean="0">
              <a:solidFill>
                <a:schemeClr val="tx1"/>
              </a:solidFill>
              <a:effectLst/>
            </a:endParaRPr>
          </a:p>
          <a:p>
            <a:r>
              <a:rPr lang="en-US" sz="1000" kern="1200" dirty="0" smtClean="0">
                <a:solidFill>
                  <a:schemeClr val="tx1"/>
                </a:solidFill>
                <a:effectLst/>
              </a:rPr>
              <a:t> </a:t>
            </a:r>
          </a:p>
          <a:p>
            <a:r>
              <a:rPr lang="en-US" sz="1000" b="1" kern="1200" dirty="0" smtClean="0">
                <a:solidFill>
                  <a:schemeClr val="tx1"/>
                </a:solidFill>
                <a:effectLst/>
              </a:rPr>
              <a:t>Five PMs that did not meet compliance in SFY 2020 remain unmet in SFY2021.</a:t>
            </a:r>
            <a:endParaRPr lang="en-US" sz="1000" kern="1200" dirty="0" smtClean="0">
              <a:solidFill>
                <a:schemeClr val="tx1"/>
              </a:solidFill>
              <a:effectLst/>
            </a:endParaRPr>
          </a:p>
          <a:p>
            <a:r>
              <a:rPr lang="en-US" sz="1000" b="1" kern="1200" dirty="0" smtClean="0">
                <a:solidFill>
                  <a:schemeClr val="tx1"/>
                </a:solidFill>
                <a:effectLst/>
              </a:rPr>
              <a:t>C9: </a:t>
            </a:r>
            <a:r>
              <a:rPr lang="en-US" sz="1000" kern="1200" dirty="0" smtClean="0">
                <a:solidFill>
                  <a:schemeClr val="tx1"/>
                </a:solidFill>
                <a:effectLst/>
              </a:rPr>
              <a:t>Number and percent of provider agency direct support professionals (DSPs) meeting competency training requirements. </a:t>
            </a:r>
            <a:r>
              <a:rPr lang="en-US" sz="1000" b="1" kern="1200" dirty="0" smtClean="0">
                <a:solidFill>
                  <a:schemeClr val="tx1"/>
                </a:solidFill>
                <a:effectLst/>
              </a:rPr>
              <a:t>63% vs 60% </a:t>
            </a:r>
            <a:endParaRPr lang="en-US" sz="1000" kern="1200" dirty="0" smtClean="0">
              <a:solidFill>
                <a:schemeClr val="tx1"/>
              </a:solidFill>
              <a:effectLst/>
            </a:endParaRPr>
          </a:p>
          <a:p>
            <a:r>
              <a:rPr lang="en-US" sz="1000" b="1" kern="1200" dirty="0" smtClean="0">
                <a:solidFill>
                  <a:schemeClr val="tx1"/>
                </a:solidFill>
                <a:effectLst/>
              </a:rPr>
              <a:t>D1: </a:t>
            </a:r>
            <a:r>
              <a:rPr lang="en-US" sz="1000" kern="1200" dirty="0" smtClean="0">
                <a:solidFill>
                  <a:schemeClr val="tx1"/>
                </a:solidFill>
                <a:effectLst/>
              </a:rPr>
              <a:t>Number and percent of individuals who have Plans for Support that address their assessed needs, capabilities and desired outcomes.  </a:t>
            </a:r>
            <a:r>
              <a:rPr lang="en-US" sz="1000" b="1" kern="1200" dirty="0" smtClean="0">
                <a:solidFill>
                  <a:schemeClr val="tx1"/>
                </a:solidFill>
                <a:effectLst/>
              </a:rPr>
              <a:t>80% vs 84%</a:t>
            </a:r>
            <a:endParaRPr lang="en-US" sz="1000" kern="1200" dirty="0" smtClean="0">
              <a:solidFill>
                <a:schemeClr val="tx1"/>
              </a:solidFill>
              <a:effectLst/>
            </a:endParaRPr>
          </a:p>
          <a:p>
            <a:r>
              <a:rPr lang="en-US" sz="1000" b="1" kern="1200" dirty="0" smtClean="0">
                <a:solidFill>
                  <a:schemeClr val="tx1"/>
                </a:solidFill>
                <a:effectLst/>
              </a:rPr>
              <a:t>D3: </a:t>
            </a:r>
            <a:r>
              <a:rPr lang="en-US" sz="1000" kern="1200" dirty="0" smtClean="0">
                <a:solidFill>
                  <a:schemeClr val="tx1"/>
                </a:solidFill>
                <a:effectLst/>
              </a:rPr>
              <a:t>Number and percent of individuals whose Plans for Supports includes a risk mitigation strategy when the risk assessment indicates a need.</a:t>
            </a:r>
            <a:r>
              <a:rPr lang="en-US" sz="1000" b="1" kern="1200" dirty="0" smtClean="0">
                <a:solidFill>
                  <a:schemeClr val="tx1"/>
                </a:solidFill>
                <a:effectLst/>
              </a:rPr>
              <a:t> 72% vs 77%</a:t>
            </a:r>
            <a:endParaRPr lang="en-US" sz="1000" kern="1200" dirty="0" smtClean="0">
              <a:solidFill>
                <a:schemeClr val="tx1"/>
              </a:solidFill>
              <a:effectLst/>
            </a:endParaRPr>
          </a:p>
          <a:p>
            <a:r>
              <a:rPr lang="en-US" sz="1000" b="1" kern="1200" dirty="0" smtClean="0">
                <a:solidFill>
                  <a:schemeClr val="tx1"/>
                </a:solidFill>
                <a:effectLst/>
              </a:rPr>
              <a:t>G4: </a:t>
            </a:r>
            <a:r>
              <a:rPr lang="en-US" sz="1000" kern="1200" dirty="0" smtClean="0">
                <a:solidFill>
                  <a:schemeClr val="tx1"/>
                </a:solidFill>
                <a:effectLst/>
              </a:rPr>
              <a:t>Number and percent of individuals who receive annual notification of rights and information to report abuse, neglect, and exploitation (ANE). </a:t>
            </a:r>
            <a:r>
              <a:rPr lang="en-US" sz="1000" b="1" kern="1200" dirty="0" smtClean="0">
                <a:solidFill>
                  <a:schemeClr val="tx1"/>
                </a:solidFill>
                <a:effectLst/>
              </a:rPr>
              <a:t>85% vs. 71</a:t>
            </a:r>
            <a:r>
              <a:rPr lang="en-US" sz="1000" kern="1200" dirty="0" smtClean="0">
                <a:solidFill>
                  <a:schemeClr val="tx1"/>
                </a:solidFill>
                <a:effectLst/>
              </a:rPr>
              <a:t>%</a:t>
            </a:r>
          </a:p>
          <a:p>
            <a:r>
              <a:rPr lang="en-US" sz="1000" b="1" kern="1200" dirty="0" smtClean="0">
                <a:solidFill>
                  <a:schemeClr val="tx1"/>
                </a:solidFill>
                <a:effectLst/>
              </a:rPr>
              <a:t>G10: </a:t>
            </a:r>
            <a:r>
              <a:rPr lang="en-US" sz="1000" kern="1200" dirty="0" smtClean="0">
                <a:solidFill>
                  <a:schemeClr val="tx1"/>
                </a:solidFill>
                <a:effectLst/>
              </a:rPr>
              <a:t>Number and percent of participants 19 and younger who had an ambulatory or preventative care visit during the year </a:t>
            </a:r>
            <a:r>
              <a:rPr lang="en-US" sz="1000" b="1" kern="1200" dirty="0" smtClean="0">
                <a:solidFill>
                  <a:schemeClr val="tx1"/>
                </a:solidFill>
                <a:effectLst/>
              </a:rPr>
              <a:t>66% vs. 67%</a:t>
            </a:r>
            <a:endParaRPr lang="en-US" sz="1000" kern="1200" dirty="0" smtClean="0">
              <a:solidFill>
                <a:schemeClr val="tx1"/>
              </a:solidFill>
              <a:effectLst/>
            </a:endParaRPr>
          </a:p>
          <a:p>
            <a:r>
              <a:rPr lang="en-US" sz="1000" kern="1200" dirty="0" smtClean="0">
                <a:solidFill>
                  <a:schemeClr val="tx1"/>
                </a:solidFill>
                <a:effectLst/>
              </a:rPr>
              <a:t> </a:t>
            </a:r>
          </a:p>
          <a:p>
            <a:r>
              <a:rPr lang="en-US" sz="1000" b="1" kern="1200" dirty="0" smtClean="0">
                <a:solidFill>
                  <a:schemeClr val="tx1"/>
                </a:solidFill>
                <a:effectLst/>
              </a:rPr>
              <a:t>Four additional PM’s that were compliant in SFY 2020 did not meet compliance in SFY 2021</a:t>
            </a:r>
            <a:endParaRPr lang="en-US" sz="1000" kern="1200" dirty="0" smtClean="0">
              <a:solidFill>
                <a:schemeClr val="tx1"/>
              </a:solidFill>
              <a:effectLst/>
            </a:endParaRPr>
          </a:p>
          <a:p>
            <a:r>
              <a:rPr lang="en-US" sz="1000" b="1" kern="1200" dirty="0" smtClean="0">
                <a:solidFill>
                  <a:schemeClr val="tx1"/>
                </a:solidFill>
                <a:effectLst/>
              </a:rPr>
              <a:t>C8: </a:t>
            </a:r>
            <a:r>
              <a:rPr lang="en-US" sz="1000" kern="1200" dirty="0" smtClean="0">
                <a:solidFill>
                  <a:schemeClr val="tx1"/>
                </a:solidFill>
                <a:effectLst/>
              </a:rPr>
              <a:t>Number and percent of provider agency staff meeting provider orientation training requirements </a:t>
            </a:r>
            <a:r>
              <a:rPr lang="en-US" sz="1000" b="1" kern="1200" dirty="0" smtClean="0">
                <a:solidFill>
                  <a:schemeClr val="tx1"/>
                </a:solidFill>
                <a:effectLst/>
              </a:rPr>
              <a:t>86% in 2020 but 78% in 2021</a:t>
            </a:r>
            <a:endParaRPr lang="en-US" sz="1000" kern="1200" dirty="0" smtClean="0">
              <a:solidFill>
                <a:schemeClr val="tx1"/>
              </a:solidFill>
              <a:effectLst/>
            </a:endParaRPr>
          </a:p>
          <a:p>
            <a:r>
              <a:rPr lang="en-US" sz="1000" b="1" kern="1200" dirty="0" smtClean="0">
                <a:solidFill>
                  <a:schemeClr val="tx1"/>
                </a:solidFill>
                <a:effectLst/>
              </a:rPr>
              <a:t>D6:</a:t>
            </a:r>
            <a:r>
              <a:rPr lang="en-US" sz="1000" kern="1200" dirty="0" smtClean="0">
                <a:solidFill>
                  <a:schemeClr val="tx1"/>
                </a:solidFill>
                <a:effectLst/>
              </a:rPr>
              <a:t> Number and percent of individuals whose service plan was revised, as needed, to address changing needs. </a:t>
            </a:r>
            <a:r>
              <a:rPr lang="en-US" sz="1000" b="1" kern="1200" dirty="0" smtClean="0">
                <a:solidFill>
                  <a:schemeClr val="tx1"/>
                </a:solidFill>
                <a:effectLst/>
              </a:rPr>
              <a:t>86% in 2020 Vs 75% in 2021</a:t>
            </a:r>
            <a:endParaRPr lang="en-US" sz="1000" kern="1200" dirty="0" smtClean="0">
              <a:solidFill>
                <a:schemeClr val="tx1"/>
              </a:solidFill>
              <a:effectLst/>
            </a:endParaRPr>
          </a:p>
          <a:p>
            <a:r>
              <a:rPr lang="en-US" sz="1000" b="1" kern="1200" dirty="0" smtClean="0">
                <a:solidFill>
                  <a:schemeClr val="tx1"/>
                </a:solidFill>
                <a:effectLst/>
              </a:rPr>
              <a:t>D9: </a:t>
            </a:r>
            <a:r>
              <a:rPr lang="en-US" sz="1000" kern="1200" dirty="0" smtClean="0">
                <a:solidFill>
                  <a:schemeClr val="tx1"/>
                </a:solidFill>
                <a:effectLst/>
              </a:rPr>
              <a:t>Number and percent of individuals who received services in the type specified in the service plan </a:t>
            </a:r>
            <a:r>
              <a:rPr lang="en-US" sz="1000" b="1" kern="1200" dirty="0" smtClean="0">
                <a:solidFill>
                  <a:schemeClr val="tx1"/>
                </a:solidFill>
                <a:effectLst/>
              </a:rPr>
              <a:t>99% in 2020 vs 77 in 2021</a:t>
            </a:r>
            <a:endParaRPr lang="en-US" sz="1000" kern="1200" dirty="0" smtClean="0">
              <a:solidFill>
                <a:schemeClr val="tx1"/>
              </a:solidFill>
              <a:effectLst/>
            </a:endParaRPr>
          </a:p>
          <a:p>
            <a:r>
              <a:rPr lang="en-US" sz="1000" b="1" kern="1200" dirty="0" smtClean="0">
                <a:solidFill>
                  <a:schemeClr val="tx1"/>
                </a:solidFill>
                <a:effectLst/>
              </a:rPr>
              <a:t>G1 </a:t>
            </a:r>
            <a:r>
              <a:rPr lang="en-US" sz="1000" kern="1200" dirty="0" smtClean="0">
                <a:solidFill>
                  <a:schemeClr val="tx1"/>
                </a:solidFill>
                <a:effectLst/>
              </a:rPr>
              <a:t>Number and percent of participants 19 years and younger who had an ambulatory or preventive care visit during the year </a:t>
            </a:r>
            <a:r>
              <a:rPr lang="en-US" sz="1000" b="1" kern="1200" dirty="0" smtClean="0">
                <a:solidFill>
                  <a:schemeClr val="tx1"/>
                </a:solidFill>
                <a:effectLst/>
              </a:rPr>
              <a:t>. 93% in 2020 vs. 85% in 2021</a:t>
            </a:r>
            <a:endParaRPr lang="en-US" sz="1000" kern="1200" dirty="0" smtClean="0">
              <a:solidFill>
                <a:schemeClr val="tx1"/>
              </a:solidFill>
              <a:effectLst/>
            </a:endParaRPr>
          </a:p>
          <a:p>
            <a:r>
              <a:rPr lang="en-US" sz="900" kern="1200" dirty="0" smtClean="0">
                <a:solidFill>
                  <a:schemeClr val="tx1"/>
                </a:solidFill>
                <a:effectLst/>
              </a:rPr>
              <a:t> </a:t>
            </a:r>
          </a:p>
          <a:p>
            <a:endParaRPr lang="en-US" sz="900" dirty="0"/>
          </a:p>
        </p:txBody>
      </p:sp>
      <p:sp>
        <p:nvSpPr>
          <p:cNvPr id="4" name="Slide Number Placeholder 3"/>
          <p:cNvSpPr>
            <a:spLocks noGrp="1"/>
          </p:cNvSpPr>
          <p:nvPr>
            <p:ph type="sldNum" sz="quarter" idx="10"/>
          </p:nvPr>
        </p:nvSpPr>
        <p:spPr/>
        <p:txBody>
          <a:bodyPr/>
          <a:lstStyle/>
          <a:p>
            <a:fld id="{B0367124-EC59-4A51-8E3D-90D136D7D549}" type="slidenum">
              <a:rPr lang="en-US" smtClean="0"/>
              <a:t>7</a:t>
            </a:fld>
            <a:endParaRPr lang="en-US"/>
          </a:p>
        </p:txBody>
      </p:sp>
    </p:spTree>
    <p:extLst>
      <p:ext uri="{BB962C8B-B14F-4D97-AF65-F5344CB8AC3E}">
        <p14:creationId xmlns:p14="http://schemas.microsoft.com/office/powerpoint/2010/main" val="3291432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533400"/>
            <a:ext cx="4114800" cy="3086100"/>
          </a:xfrm>
        </p:spPr>
      </p:sp>
      <p:sp>
        <p:nvSpPr>
          <p:cNvPr id="3" name="Notes Placeholder 2"/>
          <p:cNvSpPr>
            <a:spLocks noGrp="1"/>
          </p:cNvSpPr>
          <p:nvPr>
            <p:ph type="body" idx="1"/>
          </p:nvPr>
        </p:nvSpPr>
        <p:spPr>
          <a:xfrm>
            <a:off x="685800" y="3810000"/>
            <a:ext cx="5486400" cy="4724400"/>
          </a:xfrm>
        </p:spPr>
        <p:txBody>
          <a:bodyPr/>
          <a:lstStyle/>
          <a:p>
            <a:r>
              <a:rPr lang="en-US" sz="1200" kern="1200" dirty="0" smtClean="0">
                <a:solidFill>
                  <a:schemeClr val="tx1"/>
                </a:solidFill>
                <a:effectLst/>
                <a:latin typeface="+mn-lt"/>
                <a:ea typeface="+mn-ea"/>
                <a:cs typeface="+mn-cs"/>
              </a:rPr>
              <a:t>So in terms of a summary, we have included essentially the same recommendations as last year with one additional factor.  Demonstrable improvement in provider compliance is contingent on:</a:t>
            </a:r>
          </a:p>
          <a:p>
            <a:pPr marL="171450" lvl="0" indent="-171450">
              <a:buFont typeface="Arial" panose="020B0604020202020204" pitchFamily="34" charset="0"/>
              <a:buChar char="•"/>
            </a:pPr>
            <a:r>
              <a:rPr lang="en-US" sz="1200" i="1" kern="1200" dirty="0" smtClean="0">
                <a:solidFill>
                  <a:schemeClr val="tx1"/>
                </a:solidFill>
                <a:effectLst/>
                <a:latin typeface="+mn-lt"/>
                <a:ea typeface="+mn-ea"/>
                <a:cs typeface="+mn-cs"/>
              </a:rPr>
              <a:t>The degree and extent to which state staff have access to correct/updated contact information for all providers of DD waiver services in the Commonwealth in order to deliver information, resources, and training on waiver requirements. </a:t>
            </a:r>
            <a:r>
              <a:rPr lang="en-US" sz="1200" kern="1200" dirty="0" smtClean="0">
                <a:solidFill>
                  <a:schemeClr val="tx1"/>
                </a:solidFill>
                <a:effectLst/>
                <a:latin typeface="+mn-lt"/>
                <a:ea typeface="+mn-ea"/>
                <a:cs typeface="+mn-cs"/>
              </a:rPr>
              <a:t> Provider lists are often generated via a combination of DBHDS licensing data, DMAS billing data, and information voluntarily submitted through other electronic systems and platforms.  Further, there is no universal location for accessing provider contact information or statewide mandate or regulatory requirement for providers to update their contact information in any statewide system.  In addition, provider contact information may be reported differently in each department or electronic platform. Therefore, essential information delivered by the state is reaching only a fraction of the intended population.</a:t>
            </a:r>
          </a:p>
          <a:p>
            <a:pPr marL="171450" lvl="0" indent="-171450">
              <a:buFont typeface="Arial" panose="020B0604020202020204" pitchFamily="34" charset="0"/>
              <a:buChar char="•"/>
            </a:pPr>
            <a:endParaRPr lang="en-US" sz="1200" i="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i="1" kern="1200" dirty="0" smtClean="0">
                <a:solidFill>
                  <a:schemeClr val="tx1"/>
                </a:solidFill>
                <a:effectLst/>
                <a:latin typeface="+mn-lt"/>
                <a:ea typeface="+mn-ea"/>
                <a:cs typeface="+mn-cs"/>
              </a:rPr>
              <a:t>The sampling methodology used to review some provider records.</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US" sz="1200" i="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i="1" kern="1200" dirty="0" smtClean="0">
                <a:solidFill>
                  <a:schemeClr val="tx1"/>
                </a:solidFill>
                <a:effectLst/>
                <a:latin typeface="+mn-lt"/>
                <a:ea typeface="+mn-ea"/>
                <a:cs typeface="+mn-cs"/>
              </a:rPr>
              <a:t>Improvements in data collection, reporting, and remediation tracking via modernized data tools. </a:t>
            </a:r>
            <a:r>
              <a:rPr lang="en-US" sz="1200" kern="1200" dirty="0" smtClean="0">
                <a:solidFill>
                  <a:schemeClr val="tx1"/>
                </a:solidFill>
                <a:effectLst/>
                <a:latin typeface="+mn-lt"/>
                <a:ea typeface="+mn-ea"/>
                <a:cs typeface="+mn-cs"/>
              </a:rPr>
              <a:t>New QRT APP tool deployed in May but need ongoing resources devoted to pulling down data, fixing bugs and making improvements to the tool.</a:t>
            </a:r>
          </a:p>
          <a:p>
            <a:pPr marL="171450" lvl="0" indent="-171450">
              <a:buFont typeface="Arial" panose="020B0604020202020204" pitchFamily="34" charset="0"/>
              <a:buChar char="•"/>
            </a:pPr>
            <a:r>
              <a:rPr lang="en-US" sz="1200" i="1" kern="1200" dirty="0" smtClean="0">
                <a:solidFill>
                  <a:schemeClr val="tx1"/>
                </a:solidFill>
                <a:effectLst/>
                <a:latin typeface="+mn-lt"/>
                <a:ea typeface="+mn-ea"/>
                <a:cs typeface="+mn-cs"/>
              </a:rPr>
              <a:t>Provider accountability for demonstrating quality and related sanctions.</a:t>
            </a:r>
            <a:r>
              <a:rPr lang="en-US" sz="1200" kern="1200" dirty="0" smtClean="0">
                <a:solidFill>
                  <a:schemeClr val="tx1"/>
                </a:solidFill>
                <a:effectLst/>
                <a:latin typeface="+mn-lt"/>
                <a:ea typeface="+mn-ea"/>
                <a:cs typeface="+mn-cs"/>
              </a:rPr>
              <a:t>  High degree of failure before money is retracted or they are no longer able to be a provider.  Perpetuates long standing problems.</a:t>
            </a:r>
          </a:p>
          <a:p>
            <a:endParaRPr lang="en-US" dirty="0"/>
          </a:p>
        </p:txBody>
      </p:sp>
      <p:sp>
        <p:nvSpPr>
          <p:cNvPr id="4" name="Slide Number Placeholder 3"/>
          <p:cNvSpPr>
            <a:spLocks noGrp="1"/>
          </p:cNvSpPr>
          <p:nvPr>
            <p:ph type="sldNum" sz="quarter" idx="10"/>
          </p:nvPr>
        </p:nvSpPr>
        <p:spPr/>
        <p:txBody>
          <a:bodyPr/>
          <a:lstStyle/>
          <a:p>
            <a:fld id="{B0367124-EC59-4A51-8E3D-90D136D7D549}" type="slidenum">
              <a:rPr lang="en-US" smtClean="0"/>
              <a:t>8</a:t>
            </a:fld>
            <a:endParaRPr lang="en-US"/>
          </a:p>
        </p:txBody>
      </p:sp>
    </p:spTree>
    <p:extLst>
      <p:ext uri="{BB962C8B-B14F-4D97-AF65-F5344CB8AC3E}">
        <p14:creationId xmlns:p14="http://schemas.microsoft.com/office/powerpoint/2010/main" val="4254380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71450" y="4400552"/>
            <a:ext cx="6515100" cy="4743449"/>
          </a:xfrm>
        </p:spPr>
        <p:txBody>
          <a:bodyPr/>
          <a:lstStyle/>
          <a:p>
            <a:r>
              <a:rPr lang="en-US" sz="1050" kern="1200" dirty="0" smtClean="0">
                <a:solidFill>
                  <a:schemeClr val="tx1"/>
                </a:solidFill>
                <a:effectLst/>
              </a:rPr>
              <a:t>So the recommendations to the QIC are the same, with a few updates. </a:t>
            </a:r>
          </a:p>
          <a:p>
            <a:pPr lvl="0"/>
            <a:endParaRPr lang="en-US" sz="1050" i="1" kern="1200" dirty="0" smtClean="0">
              <a:solidFill>
                <a:schemeClr val="tx1"/>
              </a:solidFill>
              <a:effectLst/>
            </a:endParaRPr>
          </a:p>
          <a:p>
            <a:pPr lvl="0"/>
            <a:r>
              <a:rPr lang="en-US" sz="1050" i="1" kern="1200" dirty="0" smtClean="0">
                <a:solidFill>
                  <a:schemeClr val="tx1"/>
                </a:solidFill>
                <a:effectLst/>
              </a:rPr>
              <a:t>If there was a reliable way to ensure that we have correct contact information for ALL DDW providers, we could be assured that important communication to providers about trainings and regulatory requirements/clarifications would reach the entire provider population, and not just those providers who opt in to receive notifications.</a:t>
            </a:r>
            <a:r>
              <a:rPr lang="en-US" sz="1050" kern="1200" dirty="0" smtClean="0">
                <a:solidFill>
                  <a:schemeClr val="tx1"/>
                </a:solidFill>
                <a:effectLst/>
              </a:rPr>
              <a:t>  I have been speaking with DMAS about the possibility of capturing monthly, a list of providers who have billed for services through DMAS that could be crosschecked with those on our provider listserv.  DMAS is willing to dedicate resources toward this effort</a:t>
            </a:r>
            <a:r>
              <a:rPr lang="en-US" sz="1050" kern="1200" baseline="0" dirty="0" smtClean="0">
                <a:solidFill>
                  <a:schemeClr val="tx1"/>
                </a:solidFill>
                <a:effectLst/>
              </a:rPr>
              <a:t> a</a:t>
            </a:r>
            <a:r>
              <a:rPr lang="en-US" sz="1050" kern="1200" dirty="0" smtClean="0">
                <a:solidFill>
                  <a:schemeClr val="tx1"/>
                </a:solidFill>
                <a:effectLst/>
              </a:rPr>
              <a:t>nd</a:t>
            </a:r>
            <a:r>
              <a:rPr lang="en-US" sz="1050" kern="1200" baseline="0" dirty="0" smtClean="0">
                <a:solidFill>
                  <a:schemeClr val="tx1"/>
                </a:solidFill>
                <a:effectLst/>
              </a:rPr>
              <a:t> it </a:t>
            </a:r>
            <a:r>
              <a:rPr lang="en-US" sz="1050" kern="1200" dirty="0" smtClean="0">
                <a:solidFill>
                  <a:schemeClr val="tx1"/>
                </a:solidFill>
                <a:effectLst/>
              </a:rPr>
              <a:t>is my understanding that they will</a:t>
            </a:r>
            <a:r>
              <a:rPr lang="en-US" sz="1050" kern="1200" baseline="0" dirty="0" smtClean="0">
                <a:solidFill>
                  <a:schemeClr val="tx1"/>
                </a:solidFill>
                <a:effectLst/>
              </a:rPr>
              <a:t> be </a:t>
            </a:r>
            <a:r>
              <a:rPr lang="en-US" sz="1050" kern="1200" dirty="0" smtClean="0">
                <a:solidFill>
                  <a:schemeClr val="tx1"/>
                </a:solidFill>
                <a:effectLst/>
              </a:rPr>
              <a:t>developing a program to run the report’ however, its earliest implementation would be 2023.</a:t>
            </a:r>
          </a:p>
          <a:p>
            <a:pPr lvl="0"/>
            <a:endParaRPr lang="en-US" sz="1050" i="1" kern="1200" dirty="0" smtClean="0">
              <a:solidFill>
                <a:schemeClr val="tx1"/>
              </a:solidFill>
              <a:effectLst/>
            </a:endParaRPr>
          </a:p>
          <a:p>
            <a:pPr lvl="0"/>
            <a:r>
              <a:rPr lang="en-US" sz="1050" i="1" kern="1200" dirty="0" smtClean="0">
                <a:solidFill>
                  <a:schemeClr val="tx1"/>
                </a:solidFill>
                <a:effectLst/>
              </a:rPr>
              <a:t>Develop the capacity within the state for more innovative, on-demand training resources. </a:t>
            </a:r>
            <a:r>
              <a:rPr lang="en-US" sz="1050" kern="1200" dirty="0" smtClean="0">
                <a:solidFill>
                  <a:schemeClr val="tx1"/>
                </a:solidFill>
                <a:effectLst/>
              </a:rPr>
              <a:t>With the waiver </a:t>
            </a:r>
            <a:r>
              <a:rPr lang="en-US" sz="1050" kern="1200" dirty="0" err="1" smtClean="0">
                <a:solidFill>
                  <a:schemeClr val="tx1"/>
                </a:solidFill>
                <a:effectLst/>
              </a:rPr>
              <a:t>regs</a:t>
            </a:r>
            <a:r>
              <a:rPr lang="en-US" sz="1050" kern="1200" dirty="0" smtClean="0">
                <a:solidFill>
                  <a:schemeClr val="tx1"/>
                </a:solidFill>
                <a:effectLst/>
              </a:rPr>
              <a:t> being finalized, we continue to demonstrate a need for targeted on-demand training resources (video recordings) for providers who fall under the mandatory provider remediation requirement.</a:t>
            </a:r>
          </a:p>
          <a:p>
            <a:r>
              <a:rPr lang="en-US" sz="1050" i="1" kern="1200" dirty="0" smtClean="0">
                <a:solidFill>
                  <a:schemeClr val="tx1"/>
                </a:solidFill>
                <a:effectLst/>
              </a:rPr>
              <a:t>Invest in ongoing improvement and maintenance of database solutions to streamline data reporting capability.  This request has been modified from last year.</a:t>
            </a:r>
            <a:r>
              <a:rPr lang="en-US" sz="1050" kern="1200" dirty="0" smtClean="0">
                <a:solidFill>
                  <a:schemeClr val="tx1"/>
                </a:solidFill>
                <a:effectLst/>
              </a:rPr>
              <a:t>  The new QRT APP has been launched but a commitment to ongoing support and maintenance of the tool for data analysis, is still needed. As an example, we have historical data in the tool from 2019 to 2022; however, due to errors in some of the data that need to be resolved, I am unable to show you historical trends in the QRT PM’s. </a:t>
            </a:r>
          </a:p>
          <a:p>
            <a:endParaRPr lang="en-US" sz="1050" kern="1200" dirty="0" smtClean="0">
              <a:solidFill>
                <a:schemeClr val="tx1"/>
              </a:solidFill>
              <a:effectLst/>
            </a:endParaRPr>
          </a:p>
          <a:p>
            <a:r>
              <a:rPr lang="en-US" sz="1050" kern="1200" dirty="0" smtClean="0">
                <a:solidFill>
                  <a:schemeClr val="tx1"/>
                </a:solidFill>
                <a:effectLst/>
              </a:rPr>
              <a:t>A few very recent new</a:t>
            </a:r>
            <a:r>
              <a:rPr lang="en-US" sz="1050" kern="1200" baseline="0" dirty="0" smtClean="0">
                <a:solidFill>
                  <a:schemeClr val="tx1"/>
                </a:solidFill>
                <a:effectLst/>
              </a:rPr>
              <a:t> consideration for </a:t>
            </a:r>
            <a:r>
              <a:rPr lang="en-US" sz="1050" kern="1200" dirty="0" smtClean="0">
                <a:solidFill>
                  <a:schemeClr val="tx1"/>
                </a:solidFill>
                <a:effectLst/>
              </a:rPr>
              <a:t>the work</a:t>
            </a:r>
            <a:r>
              <a:rPr lang="en-US" sz="1050" kern="1200" baseline="0" dirty="0" smtClean="0">
                <a:solidFill>
                  <a:schemeClr val="tx1"/>
                </a:solidFill>
                <a:effectLst/>
              </a:rPr>
              <a:t> of the QRT is that the CMS has rolled out very recently a sent of standardized performance measures.  This is very new as prior to this all states were allowed to </a:t>
            </a:r>
            <a:r>
              <a:rPr lang="en-US" sz="1050" kern="1200" baseline="0" dirty="0" err="1" smtClean="0">
                <a:solidFill>
                  <a:schemeClr val="tx1"/>
                </a:solidFill>
                <a:effectLst/>
              </a:rPr>
              <a:t>develp</a:t>
            </a:r>
            <a:r>
              <a:rPr lang="en-US" sz="1050" kern="1200" baseline="0" dirty="0" smtClean="0">
                <a:solidFill>
                  <a:schemeClr val="tx1"/>
                </a:solidFill>
                <a:effectLst/>
              </a:rPr>
              <a:t> measures that were tailored to their state population and all of the factors related to data collection reporting, and quality particular to that state.  It is my understanding that for the time being, these measures will be voluntary – however, we are due to renew our waivers in 2023 so this will likely be a consideration for us when we rewrite our performance measures. </a:t>
            </a:r>
            <a:endParaRPr lang="en-US" sz="1050" dirty="0"/>
          </a:p>
        </p:txBody>
      </p:sp>
      <p:sp>
        <p:nvSpPr>
          <p:cNvPr id="4" name="Slide Number Placeholder 3"/>
          <p:cNvSpPr>
            <a:spLocks noGrp="1"/>
          </p:cNvSpPr>
          <p:nvPr>
            <p:ph type="sldNum" sz="quarter" idx="10"/>
          </p:nvPr>
        </p:nvSpPr>
        <p:spPr/>
        <p:txBody>
          <a:bodyPr/>
          <a:lstStyle/>
          <a:p>
            <a:fld id="{B0367124-EC59-4A51-8E3D-90D136D7D549}" type="slidenum">
              <a:rPr lang="en-US" smtClean="0"/>
              <a:t>9</a:t>
            </a:fld>
            <a:endParaRPr lang="en-US"/>
          </a:p>
        </p:txBody>
      </p:sp>
    </p:spTree>
    <p:extLst>
      <p:ext uri="{BB962C8B-B14F-4D97-AF65-F5344CB8AC3E}">
        <p14:creationId xmlns:p14="http://schemas.microsoft.com/office/powerpoint/2010/main" val="458566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9/20/2022</a:t>
            </a:fld>
            <a:endParaRPr lang="en-US"/>
          </a:p>
        </p:txBody>
      </p:sp>
      <p:sp>
        <p:nvSpPr>
          <p:cNvPr id="6" name="Holder 6"/>
          <p:cNvSpPr>
            <a:spLocks noGrp="1"/>
          </p:cNvSpPr>
          <p:nvPr>
            <p:ph type="sldNum" sz="quarter" idx="7"/>
          </p:nvPr>
        </p:nvSpPr>
        <p:spPr/>
        <p:txBody>
          <a:bodyPr lIns="0" tIns="0" rIns="0" bIns="0"/>
          <a:lstStyle>
            <a:lvl1pPr>
              <a:defRPr sz="1100" b="0" i="0">
                <a:solidFill>
                  <a:srgbClr val="959595"/>
                </a:solidFill>
                <a:latin typeface="Calibri"/>
                <a:cs typeface="Calibri"/>
              </a:defRPr>
            </a:lvl1pPr>
          </a:lstStyle>
          <a:p>
            <a:pPr marL="12700">
              <a:lnSpc>
                <a:spcPts val="1150"/>
              </a:lnSpc>
            </a:pPr>
            <a:r>
              <a:rPr dirty="0"/>
              <a:t>Slide</a:t>
            </a:r>
            <a:r>
              <a:rPr spc="-45" dirty="0"/>
              <a:t> </a:t>
            </a:r>
            <a:fld id="{81D60167-4931-47E6-BA6A-407CBD079E47}" type="slidenum">
              <a:rPr spc="-35" dirty="0"/>
              <a:t>‹#›</a:t>
            </a:fld>
            <a:endParaRPr spc="-3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800" b="0" i="0">
                <a:solidFill>
                  <a:srgbClr val="1F487C"/>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9/20/2022</a:t>
            </a:fld>
            <a:endParaRPr lang="en-US"/>
          </a:p>
        </p:txBody>
      </p:sp>
      <p:sp>
        <p:nvSpPr>
          <p:cNvPr id="6" name="Holder 6"/>
          <p:cNvSpPr>
            <a:spLocks noGrp="1"/>
          </p:cNvSpPr>
          <p:nvPr>
            <p:ph type="sldNum" sz="quarter" idx="7"/>
          </p:nvPr>
        </p:nvSpPr>
        <p:spPr/>
        <p:txBody>
          <a:bodyPr lIns="0" tIns="0" rIns="0" bIns="0"/>
          <a:lstStyle>
            <a:lvl1pPr>
              <a:defRPr sz="1100" b="0" i="0">
                <a:solidFill>
                  <a:srgbClr val="959595"/>
                </a:solidFill>
                <a:latin typeface="Calibri"/>
                <a:cs typeface="Calibri"/>
              </a:defRPr>
            </a:lvl1pPr>
          </a:lstStyle>
          <a:p>
            <a:pPr marL="12700">
              <a:lnSpc>
                <a:spcPts val="1150"/>
              </a:lnSpc>
            </a:pPr>
            <a:r>
              <a:rPr dirty="0"/>
              <a:t>Slide</a:t>
            </a:r>
            <a:r>
              <a:rPr spc="-45" dirty="0"/>
              <a:t> </a:t>
            </a:r>
            <a:fld id="{81D60167-4931-47E6-BA6A-407CBD079E47}" type="slidenum">
              <a:rPr spc="-35" dirty="0"/>
              <a:t>‹#›</a:t>
            </a:fld>
            <a:endParaRPr spc="-3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9/20/2022</a:t>
            </a:fld>
            <a:endParaRPr lang="en-US"/>
          </a:p>
        </p:txBody>
      </p:sp>
      <p:sp>
        <p:nvSpPr>
          <p:cNvPr id="7" name="Holder 7"/>
          <p:cNvSpPr>
            <a:spLocks noGrp="1"/>
          </p:cNvSpPr>
          <p:nvPr>
            <p:ph type="sldNum" sz="quarter" idx="7"/>
          </p:nvPr>
        </p:nvSpPr>
        <p:spPr/>
        <p:txBody>
          <a:bodyPr lIns="0" tIns="0" rIns="0" bIns="0"/>
          <a:lstStyle>
            <a:lvl1pPr>
              <a:defRPr sz="1100" b="0" i="0">
                <a:solidFill>
                  <a:srgbClr val="959595"/>
                </a:solidFill>
                <a:latin typeface="Calibri"/>
                <a:cs typeface="Calibri"/>
              </a:defRPr>
            </a:lvl1pPr>
          </a:lstStyle>
          <a:p>
            <a:pPr marL="12700">
              <a:lnSpc>
                <a:spcPts val="1150"/>
              </a:lnSpc>
            </a:pPr>
            <a:r>
              <a:rPr dirty="0"/>
              <a:t>Slide</a:t>
            </a:r>
            <a:r>
              <a:rPr spc="-45" dirty="0"/>
              <a:t> </a:t>
            </a:r>
            <a:fld id="{81D60167-4931-47E6-BA6A-407CBD079E47}" type="slidenum">
              <a:rPr spc="-35" dirty="0"/>
              <a:t>‹#›</a:t>
            </a:fld>
            <a:endParaRPr spc="-3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168"/>
            <a:ext cx="9144000" cy="762635"/>
          </a:xfrm>
          <a:custGeom>
            <a:avLst/>
            <a:gdLst/>
            <a:ahLst/>
            <a:cxnLst/>
            <a:rect l="l" t="t" r="r" b="b"/>
            <a:pathLst>
              <a:path w="9144000" h="762635">
                <a:moveTo>
                  <a:pt x="9144000" y="0"/>
                </a:moveTo>
                <a:lnTo>
                  <a:pt x="0" y="0"/>
                </a:lnTo>
                <a:lnTo>
                  <a:pt x="0" y="762009"/>
                </a:lnTo>
                <a:lnTo>
                  <a:pt x="9144000" y="762009"/>
                </a:lnTo>
                <a:lnTo>
                  <a:pt x="9144000" y="0"/>
                </a:lnTo>
                <a:close/>
              </a:path>
            </a:pathLst>
          </a:custGeom>
          <a:solidFill>
            <a:srgbClr val="396694"/>
          </a:solidFill>
        </p:spPr>
        <p:txBody>
          <a:bodyPr wrap="square" lIns="0" tIns="0" rIns="0" bIns="0" rtlCol="0"/>
          <a:lstStyle/>
          <a:p>
            <a:endParaRPr/>
          </a:p>
        </p:txBody>
      </p:sp>
      <p:sp>
        <p:nvSpPr>
          <p:cNvPr id="17" name="bg object 17"/>
          <p:cNvSpPr/>
          <p:nvPr/>
        </p:nvSpPr>
        <p:spPr>
          <a:xfrm>
            <a:off x="0" y="168"/>
            <a:ext cx="9144000" cy="762635"/>
          </a:xfrm>
          <a:custGeom>
            <a:avLst/>
            <a:gdLst/>
            <a:ahLst/>
            <a:cxnLst/>
            <a:rect l="l" t="t" r="r" b="b"/>
            <a:pathLst>
              <a:path w="9144000" h="762635">
                <a:moveTo>
                  <a:pt x="0" y="762009"/>
                </a:moveTo>
                <a:lnTo>
                  <a:pt x="9144000" y="762009"/>
                </a:lnTo>
                <a:lnTo>
                  <a:pt x="9144000" y="0"/>
                </a:lnTo>
                <a:lnTo>
                  <a:pt x="0" y="0"/>
                </a:lnTo>
                <a:lnTo>
                  <a:pt x="0" y="762009"/>
                </a:lnTo>
                <a:close/>
              </a:path>
            </a:pathLst>
          </a:custGeom>
          <a:ln w="25400">
            <a:solidFill>
              <a:srgbClr val="396694"/>
            </a:solidFill>
          </a:ln>
        </p:spPr>
        <p:txBody>
          <a:bodyPr wrap="square" lIns="0" tIns="0" rIns="0" bIns="0" rtlCol="0"/>
          <a:lstStyle/>
          <a:p>
            <a:endParaRPr/>
          </a:p>
        </p:txBody>
      </p:sp>
      <p:sp>
        <p:nvSpPr>
          <p:cNvPr id="18" name="bg object 18"/>
          <p:cNvSpPr/>
          <p:nvPr/>
        </p:nvSpPr>
        <p:spPr>
          <a:xfrm>
            <a:off x="0" y="762177"/>
            <a:ext cx="9144000" cy="45720"/>
          </a:xfrm>
          <a:custGeom>
            <a:avLst/>
            <a:gdLst/>
            <a:ahLst/>
            <a:cxnLst/>
            <a:rect l="l" t="t" r="r" b="b"/>
            <a:pathLst>
              <a:path w="9144000" h="45720">
                <a:moveTo>
                  <a:pt x="9144000" y="0"/>
                </a:moveTo>
                <a:lnTo>
                  <a:pt x="0" y="0"/>
                </a:lnTo>
                <a:lnTo>
                  <a:pt x="0" y="45720"/>
                </a:lnTo>
                <a:lnTo>
                  <a:pt x="9144000" y="45720"/>
                </a:lnTo>
                <a:lnTo>
                  <a:pt x="9144000" y="0"/>
                </a:lnTo>
                <a:close/>
              </a:path>
            </a:pathLst>
          </a:custGeom>
          <a:solidFill>
            <a:srgbClr val="126735"/>
          </a:solidFill>
        </p:spPr>
        <p:txBody>
          <a:bodyPr wrap="square" lIns="0" tIns="0" rIns="0" bIns="0" rtlCol="0"/>
          <a:lstStyle/>
          <a:p>
            <a:endParaRPr/>
          </a:p>
        </p:txBody>
      </p:sp>
      <p:sp>
        <p:nvSpPr>
          <p:cNvPr id="19" name="bg object 19"/>
          <p:cNvSpPr/>
          <p:nvPr/>
        </p:nvSpPr>
        <p:spPr>
          <a:xfrm>
            <a:off x="0" y="762177"/>
            <a:ext cx="9144000" cy="45720"/>
          </a:xfrm>
          <a:custGeom>
            <a:avLst/>
            <a:gdLst/>
            <a:ahLst/>
            <a:cxnLst/>
            <a:rect l="l" t="t" r="r" b="b"/>
            <a:pathLst>
              <a:path w="9144000" h="45720">
                <a:moveTo>
                  <a:pt x="0" y="45720"/>
                </a:moveTo>
                <a:lnTo>
                  <a:pt x="9144000" y="45720"/>
                </a:lnTo>
                <a:lnTo>
                  <a:pt x="9144000" y="0"/>
                </a:lnTo>
                <a:lnTo>
                  <a:pt x="0" y="0"/>
                </a:lnTo>
                <a:lnTo>
                  <a:pt x="0" y="45720"/>
                </a:lnTo>
                <a:close/>
              </a:path>
            </a:pathLst>
          </a:custGeom>
          <a:ln w="25400">
            <a:solidFill>
              <a:srgbClr val="126735"/>
            </a:solidFill>
          </a:ln>
        </p:spPr>
        <p:txBody>
          <a:bodyPr wrap="square" lIns="0" tIns="0" rIns="0" bIns="0" rtlCol="0"/>
          <a:lstStyle/>
          <a:p>
            <a:endParaRPr/>
          </a:p>
        </p:txBody>
      </p:sp>
      <p:pic>
        <p:nvPicPr>
          <p:cNvPr id="20" name="bg object 20"/>
          <p:cNvPicPr/>
          <p:nvPr/>
        </p:nvPicPr>
        <p:blipFill>
          <a:blip r:embed="rId2" cstate="print"/>
          <a:stretch>
            <a:fillRect/>
          </a:stretch>
        </p:blipFill>
        <p:spPr>
          <a:xfrm>
            <a:off x="100584" y="9311"/>
            <a:ext cx="8021574" cy="898409"/>
          </a:xfrm>
          <a:prstGeom prst="rect">
            <a:avLst/>
          </a:prstGeom>
        </p:spPr>
      </p:pic>
      <p:pic>
        <p:nvPicPr>
          <p:cNvPr id="21" name="bg object 21"/>
          <p:cNvPicPr/>
          <p:nvPr/>
        </p:nvPicPr>
        <p:blipFill>
          <a:blip r:embed="rId3" cstate="print"/>
          <a:stretch>
            <a:fillRect/>
          </a:stretch>
        </p:blipFill>
        <p:spPr>
          <a:xfrm>
            <a:off x="7589520" y="9311"/>
            <a:ext cx="657606" cy="898409"/>
          </a:xfrm>
          <a:prstGeom prst="rect">
            <a:avLst/>
          </a:prstGeom>
        </p:spPr>
      </p:pic>
      <p:pic>
        <p:nvPicPr>
          <p:cNvPr id="22" name="bg object 22"/>
          <p:cNvPicPr/>
          <p:nvPr/>
        </p:nvPicPr>
        <p:blipFill>
          <a:blip r:embed="rId4" cstate="print"/>
          <a:stretch>
            <a:fillRect/>
          </a:stretch>
        </p:blipFill>
        <p:spPr>
          <a:xfrm>
            <a:off x="7714487" y="9311"/>
            <a:ext cx="1355598" cy="898409"/>
          </a:xfrm>
          <a:prstGeom prst="rect">
            <a:avLst/>
          </a:prstGeom>
        </p:spPr>
      </p:pic>
      <p:sp>
        <p:nvSpPr>
          <p:cNvPr id="2" name="Holder 2"/>
          <p:cNvSpPr>
            <a:spLocks noGrp="1"/>
          </p:cNvSpPr>
          <p:nvPr>
            <p:ph type="title"/>
          </p:nvPr>
        </p:nvSpPr>
        <p:spPr/>
        <p:txBody>
          <a:bodyPr lIns="0" tIns="0" rIns="0" bIns="0"/>
          <a:lstStyle>
            <a:lvl1pPr>
              <a:defRPr sz="3200" b="0"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9/20/2022</a:t>
            </a:fld>
            <a:endParaRPr lang="en-US"/>
          </a:p>
        </p:txBody>
      </p:sp>
      <p:sp>
        <p:nvSpPr>
          <p:cNvPr id="5" name="Holder 5"/>
          <p:cNvSpPr>
            <a:spLocks noGrp="1"/>
          </p:cNvSpPr>
          <p:nvPr>
            <p:ph type="sldNum" sz="quarter" idx="7"/>
          </p:nvPr>
        </p:nvSpPr>
        <p:spPr/>
        <p:txBody>
          <a:bodyPr lIns="0" tIns="0" rIns="0" bIns="0"/>
          <a:lstStyle>
            <a:lvl1pPr>
              <a:defRPr sz="1100" b="0" i="0">
                <a:solidFill>
                  <a:srgbClr val="959595"/>
                </a:solidFill>
                <a:latin typeface="Calibri"/>
                <a:cs typeface="Calibri"/>
              </a:defRPr>
            </a:lvl1pPr>
          </a:lstStyle>
          <a:p>
            <a:pPr marL="12700">
              <a:lnSpc>
                <a:spcPts val="1150"/>
              </a:lnSpc>
            </a:pPr>
            <a:r>
              <a:rPr dirty="0"/>
              <a:t>Slide</a:t>
            </a:r>
            <a:r>
              <a:rPr spc="-45" dirty="0"/>
              <a:t> </a:t>
            </a:r>
            <a:fld id="{81D60167-4931-47E6-BA6A-407CBD079E47}" type="slidenum">
              <a:rPr spc="-35" dirty="0"/>
              <a:t>‹#›</a:t>
            </a:fld>
            <a:endParaRPr spc="-3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762000"/>
          </a:xfrm>
          <a:custGeom>
            <a:avLst/>
            <a:gdLst/>
            <a:ahLst/>
            <a:cxnLst/>
            <a:rect l="l" t="t" r="r" b="b"/>
            <a:pathLst>
              <a:path w="9144000" h="762000">
                <a:moveTo>
                  <a:pt x="0" y="762000"/>
                </a:moveTo>
                <a:lnTo>
                  <a:pt x="9144000" y="762000"/>
                </a:lnTo>
                <a:lnTo>
                  <a:pt x="9144000" y="0"/>
                </a:lnTo>
                <a:lnTo>
                  <a:pt x="0" y="0"/>
                </a:lnTo>
                <a:lnTo>
                  <a:pt x="0" y="762000"/>
                </a:lnTo>
                <a:close/>
              </a:path>
            </a:pathLst>
          </a:custGeom>
          <a:ln w="24384">
            <a:solidFill>
              <a:srgbClr val="396694"/>
            </a:solidFill>
          </a:ln>
        </p:spPr>
        <p:txBody>
          <a:bodyPr wrap="square" lIns="0" tIns="0" rIns="0" bIns="0" rtlCol="0"/>
          <a:lstStyle/>
          <a:p>
            <a:endParaRPr/>
          </a:p>
        </p:txBody>
      </p:sp>
      <p:sp>
        <p:nvSpPr>
          <p:cNvPr id="17" name="bg object 17"/>
          <p:cNvSpPr/>
          <p:nvPr/>
        </p:nvSpPr>
        <p:spPr>
          <a:xfrm>
            <a:off x="0" y="0"/>
            <a:ext cx="9144000" cy="1143000"/>
          </a:xfrm>
          <a:custGeom>
            <a:avLst/>
            <a:gdLst/>
            <a:ahLst/>
            <a:cxnLst/>
            <a:rect l="l" t="t" r="r" b="b"/>
            <a:pathLst>
              <a:path w="9144000" h="1143000">
                <a:moveTo>
                  <a:pt x="9144000" y="0"/>
                </a:moveTo>
                <a:lnTo>
                  <a:pt x="0" y="0"/>
                </a:lnTo>
                <a:lnTo>
                  <a:pt x="0" y="1143000"/>
                </a:lnTo>
                <a:lnTo>
                  <a:pt x="9144000" y="1143000"/>
                </a:lnTo>
                <a:lnTo>
                  <a:pt x="9144000" y="0"/>
                </a:lnTo>
                <a:close/>
              </a:path>
            </a:pathLst>
          </a:custGeom>
          <a:solidFill>
            <a:srgbClr val="396694"/>
          </a:solidFill>
        </p:spPr>
        <p:txBody>
          <a:bodyPr wrap="square" lIns="0" tIns="0" rIns="0" bIns="0" rtlCol="0"/>
          <a:lstStyle/>
          <a:p>
            <a:endParaRPr/>
          </a:p>
        </p:txBody>
      </p:sp>
      <p:sp>
        <p:nvSpPr>
          <p:cNvPr id="18" name="bg object 18"/>
          <p:cNvSpPr/>
          <p:nvPr/>
        </p:nvSpPr>
        <p:spPr>
          <a:xfrm>
            <a:off x="0" y="0"/>
            <a:ext cx="9144000" cy="1143000"/>
          </a:xfrm>
          <a:custGeom>
            <a:avLst/>
            <a:gdLst/>
            <a:ahLst/>
            <a:cxnLst/>
            <a:rect l="l" t="t" r="r" b="b"/>
            <a:pathLst>
              <a:path w="9144000" h="1143000">
                <a:moveTo>
                  <a:pt x="0" y="1143000"/>
                </a:moveTo>
                <a:lnTo>
                  <a:pt x="9144000" y="1143000"/>
                </a:lnTo>
                <a:lnTo>
                  <a:pt x="9144000" y="0"/>
                </a:lnTo>
                <a:lnTo>
                  <a:pt x="0" y="0"/>
                </a:lnTo>
                <a:lnTo>
                  <a:pt x="0" y="1143000"/>
                </a:lnTo>
                <a:close/>
              </a:path>
            </a:pathLst>
          </a:custGeom>
          <a:ln w="24384">
            <a:solidFill>
              <a:srgbClr val="385D89"/>
            </a:solidFill>
          </a:ln>
        </p:spPr>
        <p:txBody>
          <a:bodyPr wrap="square" lIns="0" tIns="0" rIns="0" bIns="0" rtlCol="0"/>
          <a:lstStyle/>
          <a:p>
            <a:endParaRPr/>
          </a:p>
        </p:txBody>
      </p:sp>
      <p:pic>
        <p:nvPicPr>
          <p:cNvPr id="19" name="bg object 19"/>
          <p:cNvPicPr/>
          <p:nvPr/>
        </p:nvPicPr>
        <p:blipFill>
          <a:blip r:embed="rId2" cstate="print"/>
          <a:stretch>
            <a:fillRect/>
          </a:stretch>
        </p:blipFill>
        <p:spPr>
          <a:xfrm>
            <a:off x="228599" y="152400"/>
            <a:ext cx="3962400" cy="850391"/>
          </a:xfrm>
          <a:prstGeom prst="rect">
            <a:avLst/>
          </a:prstGeom>
        </p:spPr>
      </p:pic>
      <p:sp>
        <p:nvSpPr>
          <p:cNvPr id="20" name="bg object 20"/>
          <p:cNvSpPr/>
          <p:nvPr/>
        </p:nvSpPr>
        <p:spPr>
          <a:xfrm>
            <a:off x="224028" y="147828"/>
            <a:ext cx="3971925" cy="859790"/>
          </a:xfrm>
          <a:custGeom>
            <a:avLst/>
            <a:gdLst/>
            <a:ahLst/>
            <a:cxnLst/>
            <a:rect l="l" t="t" r="r" b="b"/>
            <a:pathLst>
              <a:path w="3971925" h="859790">
                <a:moveTo>
                  <a:pt x="0" y="859536"/>
                </a:moveTo>
                <a:lnTo>
                  <a:pt x="3971544" y="859536"/>
                </a:lnTo>
                <a:lnTo>
                  <a:pt x="3971544" y="0"/>
                </a:lnTo>
                <a:lnTo>
                  <a:pt x="0" y="0"/>
                </a:lnTo>
                <a:lnTo>
                  <a:pt x="0" y="859536"/>
                </a:lnTo>
                <a:close/>
              </a:path>
            </a:pathLst>
          </a:custGeom>
          <a:ln w="9144">
            <a:solidFill>
              <a:srgbClr val="385D89"/>
            </a:solidFill>
          </a:ln>
        </p:spPr>
        <p:txBody>
          <a:bodyPr wrap="square" lIns="0" tIns="0" rIns="0" bIns="0" rtlCol="0"/>
          <a:lstStyle/>
          <a:p>
            <a:endParaRPr/>
          </a:p>
        </p:txBody>
      </p:sp>
      <p:sp>
        <p:nvSpPr>
          <p:cNvPr id="21" name="bg object 21"/>
          <p:cNvSpPr/>
          <p:nvPr/>
        </p:nvSpPr>
        <p:spPr>
          <a:xfrm>
            <a:off x="0" y="1142999"/>
            <a:ext cx="9144000" cy="76200"/>
          </a:xfrm>
          <a:custGeom>
            <a:avLst/>
            <a:gdLst/>
            <a:ahLst/>
            <a:cxnLst/>
            <a:rect l="l" t="t" r="r" b="b"/>
            <a:pathLst>
              <a:path w="9144000" h="76200">
                <a:moveTo>
                  <a:pt x="9144000" y="0"/>
                </a:moveTo>
                <a:lnTo>
                  <a:pt x="0" y="0"/>
                </a:lnTo>
                <a:lnTo>
                  <a:pt x="0" y="76200"/>
                </a:lnTo>
                <a:lnTo>
                  <a:pt x="9144000" y="76200"/>
                </a:lnTo>
                <a:lnTo>
                  <a:pt x="9144000" y="0"/>
                </a:lnTo>
                <a:close/>
              </a:path>
            </a:pathLst>
          </a:custGeom>
          <a:solidFill>
            <a:srgbClr val="126735"/>
          </a:solidFill>
        </p:spPr>
        <p:txBody>
          <a:bodyPr wrap="square" lIns="0" tIns="0" rIns="0" bIns="0" rtlCol="0"/>
          <a:lstStyle/>
          <a:p>
            <a:endParaRPr/>
          </a:p>
        </p:txBody>
      </p:sp>
      <p:sp>
        <p:nvSpPr>
          <p:cNvPr id="22" name="bg object 22"/>
          <p:cNvSpPr/>
          <p:nvPr/>
        </p:nvSpPr>
        <p:spPr>
          <a:xfrm>
            <a:off x="0" y="1142999"/>
            <a:ext cx="9144000" cy="76200"/>
          </a:xfrm>
          <a:custGeom>
            <a:avLst/>
            <a:gdLst/>
            <a:ahLst/>
            <a:cxnLst/>
            <a:rect l="l" t="t" r="r" b="b"/>
            <a:pathLst>
              <a:path w="9144000" h="76200">
                <a:moveTo>
                  <a:pt x="0" y="76200"/>
                </a:moveTo>
                <a:lnTo>
                  <a:pt x="9144000" y="76200"/>
                </a:lnTo>
                <a:lnTo>
                  <a:pt x="9144000" y="0"/>
                </a:lnTo>
                <a:lnTo>
                  <a:pt x="0" y="0"/>
                </a:lnTo>
                <a:lnTo>
                  <a:pt x="0" y="76200"/>
                </a:lnTo>
                <a:close/>
              </a:path>
            </a:pathLst>
          </a:custGeom>
          <a:ln w="24384">
            <a:solidFill>
              <a:srgbClr val="126735"/>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9/20/2022</a:t>
            </a:fld>
            <a:endParaRPr lang="en-US"/>
          </a:p>
        </p:txBody>
      </p:sp>
      <p:sp>
        <p:nvSpPr>
          <p:cNvPr id="4" name="Holder 4"/>
          <p:cNvSpPr>
            <a:spLocks noGrp="1"/>
          </p:cNvSpPr>
          <p:nvPr>
            <p:ph type="sldNum" sz="quarter" idx="7"/>
          </p:nvPr>
        </p:nvSpPr>
        <p:spPr/>
        <p:txBody>
          <a:bodyPr lIns="0" tIns="0" rIns="0" bIns="0"/>
          <a:lstStyle>
            <a:lvl1pPr>
              <a:defRPr sz="1100" b="0" i="0">
                <a:solidFill>
                  <a:srgbClr val="959595"/>
                </a:solidFill>
                <a:latin typeface="Calibri"/>
                <a:cs typeface="Calibri"/>
              </a:defRPr>
            </a:lvl1pPr>
          </a:lstStyle>
          <a:p>
            <a:pPr marL="12700">
              <a:lnSpc>
                <a:spcPts val="1150"/>
              </a:lnSpc>
            </a:pPr>
            <a:r>
              <a:rPr dirty="0"/>
              <a:t>Slide</a:t>
            </a:r>
            <a:r>
              <a:rPr spc="-45" dirty="0"/>
              <a:t> </a:t>
            </a:r>
            <a:fld id="{81D60167-4931-47E6-BA6A-407CBD079E47}" type="slidenum">
              <a:rPr spc="-35" dirty="0"/>
              <a:t>‹#›</a:t>
            </a:fld>
            <a:endParaRPr spc="-3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762000"/>
          </a:xfrm>
          <a:custGeom>
            <a:avLst/>
            <a:gdLst/>
            <a:ahLst/>
            <a:cxnLst/>
            <a:rect l="l" t="t" r="r" b="b"/>
            <a:pathLst>
              <a:path w="9144000" h="762000">
                <a:moveTo>
                  <a:pt x="9144000" y="0"/>
                </a:moveTo>
                <a:lnTo>
                  <a:pt x="0" y="0"/>
                </a:lnTo>
                <a:lnTo>
                  <a:pt x="0" y="762000"/>
                </a:lnTo>
                <a:lnTo>
                  <a:pt x="9144000" y="762000"/>
                </a:lnTo>
                <a:lnTo>
                  <a:pt x="9144000" y="0"/>
                </a:lnTo>
                <a:close/>
              </a:path>
            </a:pathLst>
          </a:custGeom>
          <a:solidFill>
            <a:srgbClr val="396694"/>
          </a:solidFill>
        </p:spPr>
        <p:txBody>
          <a:bodyPr wrap="square" lIns="0" tIns="0" rIns="0" bIns="0" rtlCol="0"/>
          <a:lstStyle/>
          <a:p>
            <a:endParaRPr/>
          </a:p>
        </p:txBody>
      </p:sp>
      <p:sp>
        <p:nvSpPr>
          <p:cNvPr id="17" name="bg object 17"/>
          <p:cNvSpPr/>
          <p:nvPr/>
        </p:nvSpPr>
        <p:spPr>
          <a:xfrm>
            <a:off x="0" y="0"/>
            <a:ext cx="9144000" cy="762000"/>
          </a:xfrm>
          <a:custGeom>
            <a:avLst/>
            <a:gdLst/>
            <a:ahLst/>
            <a:cxnLst/>
            <a:rect l="l" t="t" r="r" b="b"/>
            <a:pathLst>
              <a:path w="9144000" h="762000">
                <a:moveTo>
                  <a:pt x="0" y="762000"/>
                </a:moveTo>
                <a:lnTo>
                  <a:pt x="9144000" y="762000"/>
                </a:lnTo>
                <a:lnTo>
                  <a:pt x="9144000" y="0"/>
                </a:lnTo>
                <a:lnTo>
                  <a:pt x="0" y="0"/>
                </a:lnTo>
                <a:lnTo>
                  <a:pt x="0" y="762000"/>
                </a:lnTo>
                <a:close/>
              </a:path>
            </a:pathLst>
          </a:custGeom>
          <a:ln w="24384">
            <a:solidFill>
              <a:srgbClr val="396694"/>
            </a:solidFill>
          </a:ln>
        </p:spPr>
        <p:txBody>
          <a:bodyPr wrap="square" lIns="0" tIns="0" rIns="0" bIns="0" rtlCol="0"/>
          <a:lstStyle/>
          <a:p>
            <a:endParaRPr/>
          </a:p>
        </p:txBody>
      </p:sp>
      <p:sp>
        <p:nvSpPr>
          <p:cNvPr id="18" name="bg object 18"/>
          <p:cNvSpPr/>
          <p:nvPr/>
        </p:nvSpPr>
        <p:spPr>
          <a:xfrm>
            <a:off x="0" y="761999"/>
            <a:ext cx="9144000" cy="45720"/>
          </a:xfrm>
          <a:custGeom>
            <a:avLst/>
            <a:gdLst/>
            <a:ahLst/>
            <a:cxnLst/>
            <a:rect l="l" t="t" r="r" b="b"/>
            <a:pathLst>
              <a:path w="9144000" h="45720">
                <a:moveTo>
                  <a:pt x="9144000" y="0"/>
                </a:moveTo>
                <a:lnTo>
                  <a:pt x="0" y="0"/>
                </a:lnTo>
                <a:lnTo>
                  <a:pt x="0" y="45720"/>
                </a:lnTo>
                <a:lnTo>
                  <a:pt x="9144000" y="45720"/>
                </a:lnTo>
                <a:lnTo>
                  <a:pt x="9144000" y="0"/>
                </a:lnTo>
                <a:close/>
              </a:path>
            </a:pathLst>
          </a:custGeom>
          <a:solidFill>
            <a:srgbClr val="126735"/>
          </a:solidFill>
        </p:spPr>
        <p:txBody>
          <a:bodyPr wrap="square" lIns="0" tIns="0" rIns="0" bIns="0" rtlCol="0"/>
          <a:lstStyle/>
          <a:p>
            <a:endParaRPr/>
          </a:p>
        </p:txBody>
      </p:sp>
      <p:sp>
        <p:nvSpPr>
          <p:cNvPr id="19" name="bg object 19"/>
          <p:cNvSpPr/>
          <p:nvPr/>
        </p:nvSpPr>
        <p:spPr>
          <a:xfrm>
            <a:off x="0" y="761999"/>
            <a:ext cx="9144000" cy="45720"/>
          </a:xfrm>
          <a:custGeom>
            <a:avLst/>
            <a:gdLst/>
            <a:ahLst/>
            <a:cxnLst/>
            <a:rect l="l" t="t" r="r" b="b"/>
            <a:pathLst>
              <a:path w="9144000" h="45720">
                <a:moveTo>
                  <a:pt x="0" y="45720"/>
                </a:moveTo>
                <a:lnTo>
                  <a:pt x="9144000" y="45720"/>
                </a:lnTo>
                <a:lnTo>
                  <a:pt x="9144000" y="0"/>
                </a:lnTo>
                <a:lnTo>
                  <a:pt x="0" y="0"/>
                </a:lnTo>
                <a:lnTo>
                  <a:pt x="0" y="45720"/>
                </a:lnTo>
                <a:close/>
              </a:path>
            </a:pathLst>
          </a:custGeom>
          <a:ln w="24384">
            <a:solidFill>
              <a:srgbClr val="126735"/>
            </a:solidFill>
          </a:ln>
        </p:spPr>
        <p:txBody>
          <a:bodyPr wrap="square" lIns="0" tIns="0" rIns="0" bIns="0" rtlCol="0"/>
          <a:lstStyle/>
          <a:p>
            <a:endParaRPr/>
          </a:p>
        </p:txBody>
      </p:sp>
      <p:pic>
        <p:nvPicPr>
          <p:cNvPr id="20" name="bg object 20"/>
          <p:cNvPicPr/>
          <p:nvPr/>
        </p:nvPicPr>
        <p:blipFill>
          <a:blip r:embed="rId7" cstate="print"/>
          <a:stretch>
            <a:fillRect/>
          </a:stretch>
        </p:blipFill>
        <p:spPr>
          <a:xfrm>
            <a:off x="76200" y="6364222"/>
            <a:ext cx="2057400" cy="441958"/>
          </a:xfrm>
          <a:prstGeom prst="rect">
            <a:avLst/>
          </a:prstGeom>
        </p:spPr>
      </p:pic>
      <p:sp>
        <p:nvSpPr>
          <p:cNvPr id="21" name="bg object 21"/>
          <p:cNvSpPr/>
          <p:nvPr/>
        </p:nvSpPr>
        <p:spPr>
          <a:xfrm>
            <a:off x="0" y="6324599"/>
            <a:ext cx="9144000" cy="0"/>
          </a:xfrm>
          <a:custGeom>
            <a:avLst/>
            <a:gdLst/>
            <a:ahLst/>
            <a:cxnLst/>
            <a:rect l="l" t="t" r="r" b="b"/>
            <a:pathLst>
              <a:path w="9144000">
                <a:moveTo>
                  <a:pt x="0" y="0"/>
                </a:moveTo>
                <a:lnTo>
                  <a:pt x="9144000" y="0"/>
                </a:lnTo>
              </a:path>
            </a:pathLst>
          </a:custGeom>
          <a:ln w="12192">
            <a:solidFill>
              <a:srgbClr val="EDEBE0"/>
            </a:solidFill>
          </a:ln>
        </p:spPr>
        <p:txBody>
          <a:bodyPr wrap="square" lIns="0" tIns="0" rIns="0" bIns="0" rtlCol="0"/>
          <a:lstStyle/>
          <a:p>
            <a:endParaRPr/>
          </a:p>
        </p:txBody>
      </p:sp>
      <p:sp>
        <p:nvSpPr>
          <p:cNvPr id="22" name="bg object 22"/>
          <p:cNvSpPr/>
          <p:nvPr/>
        </p:nvSpPr>
        <p:spPr>
          <a:xfrm>
            <a:off x="8382000" y="6324599"/>
            <a:ext cx="0" cy="533400"/>
          </a:xfrm>
          <a:custGeom>
            <a:avLst/>
            <a:gdLst/>
            <a:ahLst/>
            <a:cxnLst/>
            <a:rect l="l" t="t" r="r" b="b"/>
            <a:pathLst>
              <a:path h="533400">
                <a:moveTo>
                  <a:pt x="0" y="0"/>
                </a:moveTo>
                <a:lnTo>
                  <a:pt x="0" y="533399"/>
                </a:lnTo>
              </a:path>
            </a:pathLst>
          </a:custGeom>
          <a:ln w="12192">
            <a:solidFill>
              <a:srgbClr val="EDEBE0"/>
            </a:solidFill>
          </a:ln>
        </p:spPr>
        <p:txBody>
          <a:bodyPr wrap="square" lIns="0" tIns="0" rIns="0" bIns="0" rtlCol="0"/>
          <a:lstStyle/>
          <a:p>
            <a:endParaRPr/>
          </a:p>
        </p:txBody>
      </p:sp>
      <p:sp>
        <p:nvSpPr>
          <p:cNvPr id="2" name="Holder 2"/>
          <p:cNvSpPr>
            <a:spLocks noGrp="1"/>
          </p:cNvSpPr>
          <p:nvPr>
            <p:ph type="title"/>
          </p:nvPr>
        </p:nvSpPr>
        <p:spPr>
          <a:xfrm>
            <a:off x="339852" y="74421"/>
            <a:ext cx="8464295" cy="614553"/>
          </a:xfrm>
          <a:prstGeom prst="rect">
            <a:avLst/>
          </a:prstGeom>
        </p:spPr>
        <p:txBody>
          <a:bodyPr wrap="square" lIns="0" tIns="0" rIns="0" bIns="0">
            <a:spAutoFit/>
          </a:bodyPr>
          <a:lstStyle>
            <a:lvl1pPr>
              <a:defRPr sz="3200" b="0" i="0">
                <a:solidFill>
                  <a:schemeClr val="bg1"/>
                </a:solidFill>
                <a:latin typeface="Calibri"/>
                <a:cs typeface="Calibri"/>
              </a:defRPr>
            </a:lvl1pPr>
          </a:lstStyle>
          <a:p>
            <a:endParaRPr/>
          </a:p>
        </p:txBody>
      </p:sp>
      <p:sp>
        <p:nvSpPr>
          <p:cNvPr id="3" name="Holder 3"/>
          <p:cNvSpPr>
            <a:spLocks noGrp="1"/>
          </p:cNvSpPr>
          <p:nvPr>
            <p:ph type="body" idx="1"/>
          </p:nvPr>
        </p:nvSpPr>
        <p:spPr>
          <a:xfrm>
            <a:off x="345440" y="1643252"/>
            <a:ext cx="8309609" cy="3314065"/>
          </a:xfrm>
          <a:prstGeom prst="rect">
            <a:avLst/>
          </a:prstGeom>
        </p:spPr>
        <p:txBody>
          <a:bodyPr wrap="square" lIns="0" tIns="0" rIns="0" bIns="0">
            <a:spAutoFit/>
          </a:bodyPr>
          <a:lstStyle>
            <a:lvl1pPr>
              <a:defRPr sz="2800" b="0" i="0">
                <a:solidFill>
                  <a:srgbClr val="1F487C"/>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9/20/2022</a:t>
            </a:fld>
            <a:endParaRPr lang="en-US"/>
          </a:p>
        </p:txBody>
      </p:sp>
      <p:sp>
        <p:nvSpPr>
          <p:cNvPr id="6" name="Holder 6"/>
          <p:cNvSpPr>
            <a:spLocks noGrp="1"/>
          </p:cNvSpPr>
          <p:nvPr>
            <p:ph type="sldNum" sz="quarter" idx="7"/>
          </p:nvPr>
        </p:nvSpPr>
        <p:spPr>
          <a:xfrm>
            <a:off x="8463788" y="6497599"/>
            <a:ext cx="505459" cy="166370"/>
          </a:xfrm>
          <a:prstGeom prst="rect">
            <a:avLst/>
          </a:prstGeom>
        </p:spPr>
        <p:txBody>
          <a:bodyPr wrap="square" lIns="0" tIns="0" rIns="0" bIns="0">
            <a:spAutoFit/>
          </a:bodyPr>
          <a:lstStyle>
            <a:lvl1pPr>
              <a:defRPr sz="1100" b="0" i="0">
                <a:solidFill>
                  <a:srgbClr val="959595"/>
                </a:solidFill>
                <a:latin typeface="Calibri"/>
                <a:cs typeface="Calibri"/>
              </a:defRPr>
            </a:lvl1pPr>
          </a:lstStyle>
          <a:p>
            <a:pPr marL="12700">
              <a:lnSpc>
                <a:spcPts val="1150"/>
              </a:lnSpc>
            </a:pPr>
            <a:r>
              <a:rPr dirty="0"/>
              <a:t>Slide</a:t>
            </a:r>
            <a:r>
              <a:rPr spc="-45" dirty="0"/>
              <a:t> </a:t>
            </a:r>
            <a:fld id="{81D60167-4931-47E6-BA6A-407CBD079E47}" type="slidenum">
              <a:rPr spc="-35" dirty="0"/>
              <a:t>‹#›</a:t>
            </a:fld>
            <a:endParaRPr spc="-3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Deanna.Parker@dbhds.Virginia.gov"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28.jp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32610" y="6421628"/>
            <a:ext cx="5474970" cy="329565"/>
          </a:xfrm>
          <a:prstGeom prst="rect">
            <a:avLst/>
          </a:prstGeom>
        </p:spPr>
        <p:txBody>
          <a:bodyPr vert="horz" wrap="square" lIns="0" tIns="11430" rIns="0" bIns="0" rtlCol="0">
            <a:spAutoFit/>
          </a:bodyPr>
          <a:lstStyle/>
          <a:p>
            <a:pPr marL="12700">
              <a:lnSpc>
                <a:spcPct val="100000"/>
              </a:lnSpc>
              <a:spcBef>
                <a:spcPts val="90"/>
              </a:spcBef>
            </a:pPr>
            <a:r>
              <a:rPr sz="2000" b="1" dirty="0">
                <a:solidFill>
                  <a:srgbClr val="396694"/>
                </a:solidFill>
                <a:latin typeface="Calibri"/>
                <a:cs typeface="Calibri"/>
              </a:rPr>
              <a:t>DBHDS</a:t>
            </a:r>
            <a:r>
              <a:rPr sz="2000" b="1" spc="-25" dirty="0">
                <a:solidFill>
                  <a:srgbClr val="396694"/>
                </a:solidFill>
                <a:latin typeface="Calibri"/>
                <a:cs typeface="Calibri"/>
              </a:rPr>
              <a:t> </a:t>
            </a:r>
            <a:r>
              <a:rPr sz="2000" b="1" dirty="0">
                <a:solidFill>
                  <a:srgbClr val="396694"/>
                </a:solidFill>
                <a:latin typeface="Calibri"/>
                <a:cs typeface="Calibri"/>
              </a:rPr>
              <a:t>Vision:</a:t>
            </a:r>
            <a:r>
              <a:rPr sz="2000" b="1" spc="-35" dirty="0">
                <a:solidFill>
                  <a:srgbClr val="396694"/>
                </a:solidFill>
                <a:latin typeface="Calibri"/>
                <a:cs typeface="Calibri"/>
              </a:rPr>
              <a:t> </a:t>
            </a:r>
            <a:r>
              <a:rPr sz="2000" b="1" dirty="0">
                <a:solidFill>
                  <a:srgbClr val="396694"/>
                </a:solidFill>
                <a:latin typeface="Calibri"/>
                <a:cs typeface="Calibri"/>
              </a:rPr>
              <a:t>A</a:t>
            </a:r>
            <a:r>
              <a:rPr sz="2000" b="1" spc="-65" dirty="0">
                <a:solidFill>
                  <a:srgbClr val="396694"/>
                </a:solidFill>
                <a:latin typeface="Calibri"/>
                <a:cs typeface="Calibri"/>
              </a:rPr>
              <a:t> </a:t>
            </a:r>
            <a:r>
              <a:rPr sz="2000" b="1" dirty="0">
                <a:solidFill>
                  <a:srgbClr val="396694"/>
                </a:solidFill>
                <a:latin typeface="Calibri"/>
                <a:cs typeface="Calibri"/>
              </a:rPr>
              <a:t>life</a:t>
            </a:r>
            <a:r>
              <a:rPr sz="2000" b="1" spc="-40" dirty="0">
                <a:solidFill>
                  <a:srgbClr val="396694"/>
                </a:solidFill>
                <a:latin typeface="Calibri"/>
                <a:cs typeface="Calibri"/>
              </a:rPr>
              <a:t> </a:t>
            </a:r>
            <a:r>
              <a:rPr sz="2000" b="1" dirty="0">
                <a:solidFill>
                  <a:srgbClr val="396694"/>
                </a:solidFill>
                <a:latin typeface="Calibri"/>
                <a:cs typeface="Calibri"/>
              </a:rPr>
              <a:t>of</a:t>
            </a:r>
            <a:r>
              <a:rPr sz="2000" b="1" spc="-60" dirty="0">
                <a:solidFill>
                  <a:srgbClr val="396694"/>
                </a:solidFill>
                <a:latin typeface="Calibri"/>
                <a:cs typeface="Calibri"/>
              </a:rPr>
              <a:t> </a:t>
            </a:r>
            <a:r>
              <a:rPr sz="2000" b="1" dirty="0">
                <a:solidFill>
                  <a:srgbClr val="396694"/>
                </a:solidFill>
                <a:latin typeface="Calibri"/>
                <a:cs typeface="Calibri"/>
              </a:rPr>
              <a:t>possibilities</a:t>
            </a:r>
            <a:r>
              <a:rPr sz="2000" b="1" spc="-35" dirty="0">
                <a:solidFill>
                  <a:srgbClr val="396694"/>
                </a:solidFill>
                <a:latin typeface="Calibri"/>
                <a:cs typeface="Calibri"/>
              </a:rPr>
              <a:t> </a:t>
            </a:r>
            <a:r>
              <a:rPr sz="2000" b="1" dirty="0">
                <a:solidFill>
                  <a:srgbClr val="396694"/>
                </a:solidFill>
                <a:latin typeface="Calibri"/>
                <a:cs typeface="Calibri"/>
              </a:rPr>
              <a:t>for</a:t>
            </a:r>
            <a:r>
              <a:rPr sz="2000" b="1" spc="-55" dirty="0">
                <a:solidFill>
                  <a:srgbClr val="396694"/>
                </a:solidFill>
                <a:latin typeface="Calibri"/>
                <a:cs typeface="Calibri"/>
              </a:rPr>
              <a:t> </a:t>
            </a:r>
            <a:r>
              <a:rPr sz="2000" b="1" dirty="0">
                <a:solidFill>
                  <a:srgbClr val="396694"/>
                </a:solidFill>
                <a:latin typeface="Calibri"/>
                <a:cs typeface="Calibri"/>
              </a:rPr>
              <a:t>all</a:t>
            </a:r>
            <a:r>
              <a:rPr sz="2000" b="1" spc="-75" dirty="0">
                <a:solidFill>
                  <a:srgbClr val="396694"/>
                </a:solidFill>
                <a:latin typeface="Calibri"/>
                <a:cs typeface="Calibri"/>
              </a:rPr>
              <a:t> </a:t>
            </a:r>
            <a:r>
              <a:rPr sz="2000" b="1" spc="-10" dirty="0">
                <a:solidFill>
                  <a:srgbClr val="396694"/>
                </a:solidFill>
                <a:latin typeface="Calibri"/>
                <a:cs typeface="Calibri"/>
              </a:rPr>
              <a:t>Virginians</a:t>
            </a:r>
            <a:endParaRPr sz="2000">
              <a:latin typeface="Calibri"/>
              <a:cs typeface="Calibri"/>
            </a:endParaRPr>
          </a:p>
        </p:txBody>
      </p:sp>
      <p:sp>
        <p:nvSpPr>
          <p:cNvPr id="3" name="object 3"/>
          <p:cNvSpPr txBox="1"/>
          <p:nvPr/>
        </p:nvSpPr>
        <p:spPr>
          <a:xfrm>
            <a:off x="228600" y="1630679"/>
            <a:ext cx="8686800" cy="1948180"/>
          </a:xfrm>
          <a:prstGeom prst="rect">
            <a:avLst/>
          </a:prstGeom>
          <a:solidFill>
            <a:srgbClr val="DCE6F1"/>
          </a:solidFill>
        </p:spPr>
        <p:txBody>
          <a:bodyPr vert="horz" wrap="square" lIns="0" tIns="215265" rIns="0" bIns="0" rtlCol="0">
            <a:spAutoFit/>
          </a:bodyPr>
          <a:lstStyle/>
          <a:p>
            <a:pPr marL="768985" marR="759460" algn="ctr">
              <a:lnSpc>
                <a:spcPct val="100299"/>
              </a:lnSpc>
              <a:spcBef>
                <a:spcPts val="1695"/>
              </a:spcBef>
            </a:pPr>
            <a:r>
              <a:rPr sz="3400" b="1" spc="-10" dirty="0">
                <a:solidFill>
                  <a:srgbClr val="1F487C"/>
                </a:solidFill>
                <a:latin typeface="Calibri"/>
                <a:cs typeface="Calibri"/>
              </a:rPr>
              <a:t>VA</a:t>
            </a:r>
            <a:r>
              <a:rPr sz="3400" b="1" spc="-140" dirty="0">
                <a:solidFill>
                  <a:srgbClr val="1F487C"/>
                </a:solidFill>
                <a:latin typeface="Calibri"/>
                <a:cs typeface="Calibri"/>
              </a:rPr>
              <a:t> </a:t>
            </a:r>
            <a:r>
              <a:rPr sz="3200" b="1" dirty="0">
                <a:solidFill>
                  <a:srgbClr val="1F487C"/>
                </a:solidFill>
                <a:latin typeface="Calibri"/>
                <a:cs typeface="Calibri"/>
              </a:rPr>
              <a:t>DD</a:t>
            </a:r>
            <a:r>
              <a:rPr sz="3200" b="1" spc="-120" dirty="0">
                <a:solidFill>
                  <a:srgbClr val="1F487C"/>
                </a:solidFill>
                <a:latin typeface="Calibri"/>
                <a:cs typeface="Calibri"/>
              </a:rPr>
              <a:t> </a:t>
            </a:r>
            <a:r>
              <a:rPr sz="3200" b="1" spc="-10" dirty="0">
                <a:solidFill>
                  <a:srgbClr val="1F487C"/>
                </a:solidFill>
                <a:latin typeface="Calibri"/>
                <a:cs typeface="Calibri"/>
              </a:rPr>
              <a:t>Waiver</a:t>
            </a:r>
            <a:r>
              <a:rPr sz="3200" b="1" spc="-130" dirty="0">
                <a:solidFill>
                  <a:srgbClr val="1F487C"/>
                </a:solidFill>
                <a:latin typeface="Calibri"/>
                <a:cs typeface="Calibri"/>
              </a:rPr>
              <a:t> </a:t>
            </a:r>
            <a:r>
              <a:rPr sz="3200" b="1" dirty="0">
                <a:solidFill>
                  <a:srgbClr val="1F487C"/>
                </a:solidFill>
                <a:latin typeface="Calibri"/>
                <a:cs typeface="Calibri"/>
              </a:rPr>
              <a:t>Quality</a:t>
            </a:r>
            <a:r>
              <a:rPr sz="3200" b="1" spc="-100" dirty="0">
                <a:solidFill>
                  <a:srgbClr val="1F487C"/>
                </a:solidFill>
                <a:latin typeface="Calibri"/>
                <a:cs typeface="Calibri"/>
              </a:rPr>
              <a:t> </a:t>
            </a:r>
            <a:r>
              <a:rPr sz="3200" b="1" spc="-10" dirty="0">
                <a:solidFill>
                  <a:srgbClr val="1F487C"/>
                </a:solidFill>
                <a:latin typeface="Calibri"/>
                <a:cs typeface="Calibri"/>
              </a:rPr>
              <a:t>Assurance</a:t>
            </a:r>
            <a:r>
              <a:rPr sz="3200" b="1" spc="-110" dirty="0">
                <a:solidFill>
                  <a:srgbClr val="1F487C"/>
                </a:solidFill>
                <a:latin typeface="Calibri"/>
                <a:cs typeface="Calibri"/>
              </a:rPr>
              <a:t> </a:t>
            </a:r>
            <a:r>
              <a:rPr sz="3200" b="1" spc="-10" dirty="0">
                <a:solidFill>
                  <a:srgbClr val="1F487C"/>
                </a:solidFill>
                <a:latin typeface="Calibri"/>
                <a:cs typeface="Calibri"/>
              </a:rPr>
              <a:t>Program: </a:t>
            </a:r>
            <a:r>
              <a:rPr sz="3200" b="1" dirty="0">
                <a:solidFill>
                  <a:srgbClr val="1F487C"/>
                </a:solidFill>
                <a:latin typeface="Calibri"/>
                <a:cs typeface="Calibri"/>
              </a:rPr>
              <a:t>Quality</a:t>
            </a:r>
            <a:r>
              <a:rPr sz="3200" b="1" spc="-150" dirty="0">
                <a:solidFill>
                  <a:srgbClr val="1F487C"/>
                </a:solidFill>
                <a:latin typeface="Calibri"/>
                <a:cs typeface="Calibri"/>
              </a:rPr>
              <a:t> </a:t>
            </a:r>
            <a:r>
              <a:rPr sz="3200" b="1" dirty="0">
                <a:solidFill>
                  <a:srgbClr val="1F487C"/>
                </a:solidFill>
                <a:latin typeface="Calibri"/>
                <a:cs typeface="Calibri"/>
              </a:rPr>
              <a:t>Review</a:t>
            </a:r>
            <a:r>
              <a:rPr sz="3200" b="1" spc="-105" dirty="0">
                <a:solidFill>
                  <a:srgbClr val="1F487C"/>
                </a:solidFill>
                <a:latin typeface="Calibri"/>
                <a:cs typeface="Calibri"/>
              </a:rPr>
              <a:t> </a:t>
            </a:r>
            <a:r>
              <a:rPr sz="3200" b="1" spc="-65" dirty="0">
                <a:solidFill>
                  <a:srgbClr val="1F487C"/>
                </a:solidFill>
                <a:latin typeface="Calibri"/>
                <a:cs typeface="Calibri"/>
              </a:rPr>
              <a:t>Team</a:t>
            </a:r>
            <a:r>
              <a:rPr sz="3200" b="1" spc="-114" dirty="0">
                <a:solidFill>
                  <a:srgbClr val="1F487C"/>
                </a:solidFill>
                <a:latin typeface="Calibri"/>
                <a:cs typeface="Calibri"/>
              </a:rPr>
              <a:t> </a:t>
            </a:r>
            <a:r>
              <a:rPr sz="3200" b="1" spc="-10" dirty="0">
                <a:solidFill>
                  <a:srgbClr val="1F487C"/>
                </a:solidFill>
                <a:latin typeface="Calibri"/>
                <a:cs typeface="Calibri"/>
              </a:rPr>
              <a:t>(QRT)</a:t>
            </a:r>
            <a:endParaRPr sz="3200">
              <a:latin typeface="Calibri"/>
              <a:cs typeface="Calibri"/>
            </a:endParaRPr>
          </a:p>
          <a:p>
            <a:pPr algn="ctr">
              <a:lnSpc>
                <a:spcPct val="100000"/>
              </a:lnSpc>
            </a:pPr>
            <a:r>
              <a:rPr sz="3200" b="1" dirty="0">
                <a:solidFill>
                  <a:srgbClr val="1F487C"/>
                </a:solidFill>
                <a:latin typeface="Calibri"/>
                <a:cs typeface="Calibri"/>
              </a:rPr>
              <a:t>2021</a:t>
            </a:r>
            <a:r>
              <a:rPr sz="3200" b="1" spc="-60" dirty="0">
                <a:solidFill>
                  <a:srgbClr val="1F487C"/>
                </a:solidFill>
                <a:latin typeface="Calibri"/>
                <a:cs typeface="Calibri"/>
              </a:rPr>
              <a:t> </a:t>
            </a:r>
            <a:r>
              <a:rPr sz="3200" b="1" spc="-10" dirty="0">
                <a:solidFill>
                  <a:srgbClr val="1F487C"/>
                </a:solidFill>
                <a:latin typeface="Calibri"/>
                <a:cs typeface="Calibri"/>
              </a:rPr>
              <a:t>EOY</a:t>
            </a:r>
            <a:r>
              <a:rPr sz="3200" b="1" spc="-105" dirty="0">
                <a:solidFill>
                  <a:srgbClr val="1F487C"/>
                </a:solidFill>
                <a:latin typeface="Calibri"/>
                <a:cs typeface="Calibri"/>
              </a:rPr>
              <a:t> </a:t>
            </a:r>
            <a:r>
              <a:rPr sz="3200" b="1" dirty="0">
                <a:solidFill>
                  <a:srgbClr val="1F487C"/>
                </a:solidFill>
                <a:latin typeface="Calibri"/>
                <a:cs typeface="Calibri"/>
              </a:rPr>
              <a:t>Report</a:t>
            </a:r>
            <a:r>
              <a:rPr sz="3200" b="1" spc="-75" dirty="0">
                <a:solidFill>
                  <a:srgbClr val="1F487C"/>
                </a:solidFill>
                <a:latin typeface="Calibri"/>
                <a:cs typeface="Calibri"/>
              </a:rPr>
              <a:t> </a:t>
            </a:r>
            <a:r>
              <a:rPr sz="3200" b="1" dirty="0">
                <a:solidFill>
                  <a:srgbClr val="1F487C"/>
                </a:solidFill>
                <a:latin typeface="Calibri"/>
                <a:cs typeface="Calibri"/>
              </a:rPr>
              <a:t>to</a:t>
            </a:r>
            <a:r>
              <a:rPr sz="3200" b="1" spc="-100" dirty="0">
                <a:solidFill>
                  <a:srgbClr val="1F487C"/>
                </a:solidFill>
                <a:latin typeface="Calibri"/>
                <a:cs typeface="Calibri"/>
              </a:rPr>
              <a:t> </a:t>
            </a:r>
            <a:r>
              <a:rPr sz="3200" b="1" dirty="0">
                <a:solidFill>
                  <a:srgbClr val="1F487C"/>
                </a:solidFill>
                <a:latin typeface="Calibri"/>
                <a:cs typeface="Calibri"/>
              </a:rPr>
              <a:t>the</a:t>
            </a:r>
            <a:r>
              <a:rPr sz="3200" b="1" spc="-90" dirty="0">
                <a:solidFill>
                  <a:srgbClr val="1F487C"/>
                </a:solidFill>
                <a:latin typeface="Calibri"/>
                <a:cs typeface="Calibri"/>
              </a:rPr>
              <a:t> </a:t>
            </a:r>
            <a:r>
              <a:rPr sz="3200" b="1" spc="-25" dirty="0">
                <a:solidFill>
                  <a:srgbClr val="1F487C"/>
                </a:solidFill>
                <a:latin typeface="Calibri"/>
                <a:cs typeface="Calibri"/>
              </a:rPr>
              <a:t>QIC</a:t>
            </a:r>
            <a:endParaRPr sz="3200">
              <a:latin typeface="Calibri"/>
              <a:cs typeface="Calibri"/>
            </a:endParaRPr>
          </a:p>
        </p:txBody>
      </p:sp>
      <p:pic>
        <p:nvPicPr>
          <p:cNvPr id="4" name="object 4"/>
          <p:cNvPicPr/>
          <p:nvPr/>
        </p:nvPicPr>
        <p:blipFill>
          <a:blip r:embed="rId3" cstate="print"/>
          <a:stretch>
            <a:fillRect/>
          </a:stretch>
        </p:blipFill>
        <p:spPr>
          <a:xfrm>
            <a:off x="7434071" y="6198219"/>
            <a:ext cx="1591055" cy="481360"/>
          </a:xfrm>
          <a:prstGeom prst="rect">
            <a:avLst/>
          </a:prstGeom>
        </p:spPr>
      </p:pic>
      <p:grpSp>
        <p:nvGrpSpPr>
          <p:cNvPr id="5" name="object 5"/>
          <p:cNvGrpSpPr/>
          <p:nvPr/>
        </p:nvGrpSpPr>
        <p:grpSpPr>
          <a:xfrm>
            <a:off x="1143000" y="4724400"/>
            <a:ext cx="6858000" cy="1259205"/>
            <a:chOff x="1143000" y="4724400"/>
            <a:chExt cx="6858000" cy="1259205"/>
          </a:xfrm>
        </p:grpSpPr>
        <p:sp>
          <p:nvSpPr>
            <p:cNvPr id="6" name="object 6"/>
            <p:cNvSpPr/>
            <p:nvPr/>
          </p:nvSpPr>
          <p:spPr>
            <a:xfrm>
              <a:off x="1143000" y="4724400"/>
              <a:ext cx="6858000" cy="1259205"/>
            </a:xfrm>
            <a:custGeom>
              <a:avLst/>
              <a:gdLst/>
              <a:ahLst/>
              <a:cxnLst/>
              <a:rect l="l" t="t" r="r" b="b"/>
              <a:pathLst>
                <a:path w="6858000" h="1259204">
                  <a:moveTo>
                    <a:pt x="6858000" y="0"/>
                  </a:moveTo>
                  <a:lnTo>
                    <a:pt x="0" y="0"/>
                  </a:lnTo>
                  <a:lnTo>
                    <a:pt x="0" y="1258824"/>
                  </a:lnTo>
                  <a:lnTo>
                    <a:pt x="6858000" y="1258824"/>
                  </a:lnTo>
                  <a:lnTo>
                    <a:pt x="6858000" y="0"/>
                  </a:lnTo>
                  <a:close/>
                </a:path>
              </a:pathLst>
            </a:custGeom>
            <a:solidFill>
              <a:srgbClr val="38784F"/>
            </a:solidFill>
          </p:spPr>
          <p:txBody>
            <a:bodyPr wrap="square" lIns="0" tIns="0" rIns="0" bIns="0" rtlCol="0"/>
            <a:lstStyle/>
            <a:p>
              <a:endParaRPr/>
            </a:p>
          </p:txBody>
        </p:sp>
        <p:pic>
          <p:nvPicPr>
            <p:cNvPr id="7" name="object 7"/>
            <p:cNvPicPr/>
            <p:nvPr/>
          </p:nvPicPr>
          <p:blipFill>
            <a:blip r:embed="rId4" cstate="print"/>
            <a:stretch>
              <a:fillRect/>
            </a:stretch>
          </p:blipFill>
          <p:spPr>
            <a:xfrm>
              <a:off x="2749296" y="4724400"/>
              <a:ext cx="3645407" cy="1252728"/>
            </a:xfrm>
            <a:prstGeom prst="rect">
              <a:avLst/>
            </a:prstGeom>
          </p:spPr>
        </p:pic>
      </p:grpSp>
      <p:sp>
        <p:nvSpPr>
          <p:cNvPr id="8" name="object 8"/>
          <p:cNvSpPr txBox="1"/>
          <p:nvPr/>
        </p:nvSpPr>
        <p:spPr>
          <a:xfrm>
            <a:off x="2670429" y="3778376"/>
            <a:ext cx="3388360" cy="634365"/>
          </a:xfrm>
          <a:prstGeom prst="rect">
            <a:avLst/>
          </a:prstGeom>
        </p:spPr>
        <p:txBody>
          <a:bodyPr vert="horz" wrap="square" lIns="0" tIns="11430" rIns="0" bIns="0" rtlCol="0">
            <a:spAutoFit/>
          </a:bodyPr>
          <a:lstStyle/>
          <a:p>
            <a:pPr marL="12700">
              <a:lnSpc>
                <a:spcPct val="100000"/>
              </a:lnSpc>
              <a:spcBef>
                <a:spcPts val="90"/>
              </a:spcBef>
            </a:pPr>
            <a:r>
              <a:rPr sz="2000" b="1" dirty="0">
                <a:solidFill>
                  <a:srgbClr val="1F487C"/>
                </a:solidFill>
                <a:latin typeface="Calibri"/>
                <a:cs typeface="Calibri"/>
              </a:rPr>
              <a:t>Deanna</a:t>
            </a:r>
            <a:r>
              <a:rPr sz="2000" b="1" spc="-55" dirty="0">
                <a:solidFill>
                  <a:srgbClr val="1F487C"/>
                </a:solidFill>
                <a:latin typeface="Calibri"/>
                <a:cs typeface="Calibri"/>
              </a:rPr>
              <a:t> </a:t>
            </a:r>
            <a:r>
              <a:rPr sz="2000" b="1" dirty="0">
                <a:solidFill>
                  <a:srgbClr val="1F487C"/>
                </a:solidFill>
                <a:latin typeface="Calibri"/>
                <a:cs typeface="Calibri"/>
              </a:rPr>
              <a:t>L.</a:t>
            </a:r>
            <a:r>
              <a:rPr sz="2000" b="1" spc="-30" dirty="0">
                <a:solidFill>
                  <a:srgbClr val="1F487C"/>
                </a:solidFill>
                <a:latin typeface="Calibri"/>
                <a:cs typeface="Calibri"/>
              </a:rPr>
              <a:t> Parker,</a:t>
            </a:r>
            <a:r>
              <a:rPr sz="2000" b="1" spc="-45" dirty="0">
                <a:solidFill>
                  <a:srgbClr val="1F487C"/>
                </a:solidFill>
                <a:latin typeface="Calibri"/>
                <a:cs typeface="Calibri"/>
              </a:rPr>
              <a:t> </a:t>
            </a:r>
            <a:r>
              <a:rPr sz="2000" b="1" spc="-25" dirty="0">
                <a:solidFill>
                  <a:srgbClr val="1F487C"/>
                </a:solidFill>
                <a:latin typeface="Calibri"/>
                <a:cs typeface="Calibri"/>
              </a:rPr>
              <a:t>MPA</a:t>
            </a:r>
            <a:endParaRPr sz="2000">
              <a:latin typeface="Calibri"/>
              <a:cs typeface="Calibri"/>
            </a:endParaRPr>
          </a:p>
          <a:p>
            <a:pPr marL="12700">
              <a:lnSpc>
                <a:spcPct val="100000"/>
              </a:lnSpc>
              <a:spcBef>
                <a:spcPts val="5"/>
              </a:spcBef>
            </a:pPr>
            <a:r>
              <a:rPr sz="2000" b="1" dirty="0">
                <a:solidFill>
                  <a:srgbClr val="1F487C"/>
                </a:solidFill>
                <a:latin typeface="Calibri"/>
                <a:cs typeface="Calibri"/>
              </a:rPr>
              <a:t>Policy</a:t>
            </a:r>
            <a:r>
              <a:rPr sz="2000" b="1" spc="-60" dirty="0">
                <a:solidFill>
                  <a:srgbClr val="1F487C"/>
                </a:solidFill>
                <a:latin typeface="Calibri"/>
                <a:cs typeface="Calibri"/>
              </a:rPr>
              <a:t> </a:t>
            </a:r>
            <a:r>
              <a:rPr sz="2000" b="1" dirty="0">
                <a:solidFill>
                  <a:srgbClr val="1F487C"/>
                </a:solidFill>
                <a:latin typeface="Calibri"/>
                <a:cs typeface="Calibri"/>
              </a:rPr>
              <a:t>and</a:t>
            </a:r>
            <a:r>
              <a:rPr sz="2000" b="1" spc="-85" dirty="0">
                <a:solidFill>
                  <a:srgbClr val="1F487C"/>
                </a:solidFill>
                <a:latin typeface="Calibri"/>
                <a:cs typeface="Calibri"/>
              </a:rPr>
              <a:t> </a:t>
            </a:r>
            <a:r>
              <a:rPr sz="2000" b="1" dirty="0">
                <a:solidFill>
                  <a:srgbClr val="1F487C"/>
                </a:solidFill>
                <a:latin typeface="Calibri"/>
                <a:cs typeface="Calibri"/>
              </a:rPr>
              <a:t>Compliance</a:t>
            </a:r>
            <a:r>
              <a:rPr sz="2000" b="1" spc="-70" dirty="0">
                <a:solidFill>
                  <a:srgbClr val="1F487C"/>
                </a:solidFill>
                <a:latin typeface="Calibri"/>
                <a:cs typeface="Calibri"/>
              </a:rPr>
              <a:t> </a:t>
            </a:r>
            <a:r>
              <a:rPr sz="2000" b="1" spc="-10" dirty="0">
                <a:solidFill>
                  <a:srgbClr val="1F487C"/>
                </a:solidFill>
                <a:latin typeface="Calibri"/>
                <a:cs typeface="Calibri"/>
              </a:rPr>
              <a:t>Manager</a:t>
            </a:r>
            <a:endParaRPr sz="2000">
              <a:latin typeface="Calibri"/>
              <a:cs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2400"/>
            <a:ext cx="5715000" cy="609600"/>
          </a:xfrm>
        </p:spPr>
        <p:txBody>
          <a:bodyPr/>
          <a:lstStyle/>
          <a:p>
            <a:r>
              <a:rPr lang="en-US" dirty="0" smtClean="0"/>
              <a:t>Updates to Recommendations</a:t>
            </a:r>
            <a:endParaRPr lang="en-US" dirty="0"/>
          </a:p>
        </p:txBody>
      </p:sp>
      <p:sp>
        <p:nvSpPr>
          <p:cNvPr id="3" name="Text Placeholder 2"/>
          <p:cNvSpPr>
            <a:spLocks noGrp="1"/>
          </p:cNvSpPr>
          <p:nvPr>
            <p:ph type="body" idx="1"/>
          </p:nvPr>
        </p:nvSpPr>
        <p:spPr>
          <a:xfrm>
            <a:off x="228600" y="990600"/>
            <a:ext cx="8458200" cy="5170646"/>
          </a:xfrm>
        </p:spPr>
        <p:txBody>
          <a:bodyPr/>
          <a:lstStyle/>
          <a:p>
            <a:pPr marL="457200" indent="-457200">
              <a:buFont typeface="Arial" panose="020B0604020202020204" pitchFamily="34" charset="0"/>
              <a:buChar char="•"/>
            </a:pPr>
            <a:r>
              <a:rPr lang="en-US" sz="2400" dirty="0" smtClean="0"/>
              <a:t>DMAS committed to providing resources to develop a provider contact list from Provider Enrollment for the purpose of sharing important provider communications. This information will be available as a DBHDS resource in 2023.</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The </a:t>
            </a:r>
            <a:r>
              <a:rPr lang="en-US" sz="2400" dirty="0" smtClean="0"/>
              <a:t>recommendation </a:t>
            </a:r>
            <a:r>
              <a:rPr lang="en-US" sz="2400" dirty="0" smtClean="0"/>
              <a:t>regarding on-demand </a:t>
            </a:r>
            <a:r>
              <a:rPr lang="en-US" sz="2400" dirty="0" smtClean="0"/>
              <a:t>training resources </a:t>
            </a:r>
            <a:r>
              <a:rPr lang="en-US" sz="2400" dirty="0" smtClean="0"/>
              <a:t>continues </a:t>
            </a:r>
            <a:r>
              <a:rPr lang="en-US" sz="2400" dirty="0" smtClean="0"/>
              <a:t>to be </a:t>
            </a:r>
            <a:r>
              <a:rPr lang="en-US" sz="2400" smtClean="0"/>
              <a:t>an ongoing </a:t>
            </a:r>
            <a:r>
              <a:rPr lang="en-US" sz="2400" dirty="0" smtClean="0"/>
              <a:t>need.  The department should invest in acquiring resources to develop existing content into recorded trainings.</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A new electronic solution for reporting and presenting QRT data was implemented in May of this year.  Continued resources are needed to support data validation efforts and improvement and maintenance of the tool. </a:t>
            </a:r>
          </a:p>
        </p:txBody>
      </p:sp>
    </p:spTree>
    <p:extLst>
      <p:ext uri="{BB962C8B-B14F-4D97-AF65-F5344CB8AC3E}">
        <p14:creationId xmlns:p14="http://schemas.microsoft.com/office/powerpoint/2010/main" val="3730085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536448" y="0"/>
            <a:ext cx="8102346" cy="954786"/>
          </a:xfrm>
          <a:prstGeom prst="rect">
            <a:avLst/>
          </a:prstGeom>
        </p:spPr>
      </p:pic>
      <p:sp>
        <p:nvSpPr>
          <p:cNvPr id="3" name="object 3"/>
          <p:cNvSpPr txBox="1">
            <a:spLocks noGrp="1"/>
          </p:cNvSpPr>
          <p:nvPr>
            <p:ph type="title"/>
          </p:nvPr>
        </p:nvSpPr>
        <p:spPr>
          <a:prstGeom prst="rect">
            <a:avLst/>
          </a:prstGeom>
        </p:spPr>
        <p:txBody>
          <a:bodyPr vert="horz" wrap="square" lIns="0" tIns="12700" rIns="0" bIns="0" rtlCol="0">
            <a:spAutoFit/>
          </a:bodyPr>
          <a:lstStyle/>
          <a:p>
            <a:pPr marL="474345">
              <a:lnSpc>
                <a:spcPct val="100000"/>
              </a:lnSpc>
              <a:spcBef>
                <a:spcPts val="100"/>
              </a:spcBef>
            </a:pPr>
            <a:r>
              <a:rPr sz="3500" dirty="0"/>
              <a:t>Highlights</a:t>
            </a:r>
            <a:r>
              <a:rPr sz="3500" spc="-100" dirty="0"/>
              <a:t> </a:t>
            </a:r>
            <a:r>
              <a:rPr sz="3500" dirty="0"/>
              <a:t>of</a:t>
            </a:r>
            <a:r>
              <a:rPr sz="3500" spc="-35" dirty="0"/>
              <a:t> </a:t>
            </a:r>
            <a:r>
              <a:rPr sz="3500" dirty="0"/>
              <a:t>CSB</a:t>
            </a:r>
            <a:r>
              <a:rPr sz="3500" spc="-30" dirty="0"/>
              <a:t> </a:t>
            </a:r>
            <a:r>
              <a:rPr sz="3500" dirty="0"/>
              <a:t>Feedback</a:t>
            </a:r>
            <a:r>
              <a:rPr sz="3500" spc="-90" dirty="0"/>
              <a:t> </a:t>
            </a:r>
            <a:r>
              <a:rPr sz="3500" spc="-10" dirty="0"/>
              <a:t>Questionnaire</a:t>
            </a:r>
            <a:endParaRPr sz="3500"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2700">
              <a:lnSpc>
                <a:spcPts val="1150"/>
              </a:lnSpc>
            </a:pPr>
            <a:r>
              <a:rPr dirty="0"/>
              <a:t>Slide</a:t>
            </a:r>
            <a:r>
              <a:rPr spc="-45" dirty="0"/>
              <a:t> </a:t>
            </a:r>
            <a:fld id="{81D60167-4931-47E6-BA6A-407CBD079E47}" type="slidenum">
              <a:rPr spc="-35" dirty="0"/>
              <a:t>11</a:t>
            </a:fld>
            <a:endParaRPr spc="-35" dirty="0"/>
          </a:p>
        </p:txBody>
      </p:sp>
      <p:sp>
        <p:nvSpPr>
          <p:cNvPr id="4" name="object 4"/>
          <p:cNvSpPr txBox="1"/>
          <p:nvPr/>
        </p:nvSpPr>
        <p:spPr>
          <a:xfrm>
            <a:off x="289848" y="1153003"/>
            <a:ext cx="8452485" cy="4880567"/>
          </a:xfrm>
          <a:prstGeom prst="rect">
            <a:avLst/>
          </a:prstGeom>
        </p:spPr>
        <p:txBody>
          <a:bodyPr vert="horz" wrap="square" lIns="0" tIns="80645" rIns="0" bIns="0" rtlCol="0">
            <a:spAutoFit/>
          </a:bodyPr>
          <a:lstStyle/>
          <a:p>
            <a:pPr marL="356870" marR="5080" indent="-344805" algn="just">
              <a:buFont typeface="Arial"/>
              <a:buChar char="•"/>
              <a:tabLst>
                <a:tab pos="357505" algn="l"/>
              </a:tabLst>
            </a:pPr>
            <a:r>
              <a:rPr sz="3200" dirty="0">
                <a:solidFill>
                  <a:srgbClr val="1F487C"/>
                </a:solidFill>
                <a:latin typeface="Calibri"/>
                <a:cs typeface="Calibri"/>
              </a:rPr>
              <a:t>All</a:t>
            </a:r>
            <a:r>
              <a:rPr sz="3200" spc="-85" dirty="0">
                <a:solidFill>
                  <a:srgbClr val="1F487C"/>
                </a:solidFill>
                <a:latin typeface="Calibri"/>
                <a:cs typeface="Calibri"/>
              </a:rPr>
              <a:t> </a:t>
            </a:r>
            <a:r>
              <a:rPr sz="3200" dirty="0">
                <a:solidFill>
                  <a:srgbClr val="1F487C"/>
                </a:solidFill>
                <a:latin typeface="Calibri"/>
                <a:cs typeface="Calibri"/>
              </a:rPr>
              <a:t>40</a:t>
            </a:r>
            <a:r>
              <a:rPr sz="3200" spc="-65" dirty="0">
                <a:solidFill>
                  <a:srgbClr val="1F487C"/>
                </a:solidFill>
                <a:latin typeface="Calibri"/>
                <a:cs typeface="Calibri"/>
              </a:rPr>
              <a:t> </a:t>
            </a:r>
            <a:r>
              <a:rPr sz="3200" spc="-20" dirty="0">
                <a:solidFill>
                  <a:srgbClr val="1F487C"/>
                </a:solidFill>
                <a:latin typeface="Calibri"/>
                <a:cs typeface="Calibri"/>
              </a:rPr>
              <a:t>CSB’s</a:t>
            </a:r>
            <a:r>
              <a:rPr sz="3200" spc="-60" dirty="0">
                <a:solidFill>
                  <a:srgbClr val="1F487C"/>
                </a:solidFill>
                <a:latin typeface="Calibri"/>
                <a:cs typeface="Calibri"/>
              </a:rPr>
              <a:t> </a:t>
            </a:r>
            <a:r>
              <a:rPr sz="3200" dirty="0">
                <a:solidFill>
                  <a:srgbClr val="1F487C"/>
                </a:solidFill>
                <a:latin typeface="Calibri"/>
                <a:cs typeface="Calibri"/>
              </a:rPr>
              <a:t>were</a:t>
            </a:r>
            <a:r>
              <a:rPr sz="3200" spc="-45" dirty="0">
                <a:solidFill>
                  <a:srgbClr val="1F487C"/>
                </a:solidFill>
                <a:latin typeface="Calibri"/>
                <a:cs typeface="Calibri"/>
              </a:rPr>
              <a:t> </a:t>
            </a:r>
            <a:r>
              <a:rPr sz="3200" dirty="0">
                <a:solidFill>
                  <a:srgbClr val="1F487C"/>
                </a:solidFill>
                <a:latin typeface="Calibri"/>
                <a:cs typeface="Calibri"/>
              </a:rPr>
              <a:t>surveyed</a:t>
            </a:r>
            <a:r>
              <a:rPr sz="3200" spc="-35" dirty="0">
                <a:solidFill>
                  <a:srgbClr val="1F487C"/>
                </a:solidFill>
                <a:latin typeface="Calibri"/>
                <a:cs typeface="Calibri"/>
              </a:rPr>
              <a:t> </a:t>
            </a:r>
            <a:r>
              <a:rPr sz="3200" dirty="0">
                <a:solidFill>
                  <a:srgbClr val="1F487C"/>
                </a:solidFill>
                <a:latin typeface="Calibri"/>
                <a:cs typeface="Calibri"/>
              </a:rPr>
              <a:t>regarding</a:t>
            </a:r>
            <a:r>
              <a:rPr sz="3200" spc="-10" dirty="0">
                <a:solidFill>
                  <a:srgbClr val="1F487C"/>
                </a:solidFill>
                <a:latin typeface="Calibri"/>
                <a:cs typeface="Calibri"/>
              </a:rPr>
              <a:t> </a:t>
            </a:r>
            <a:r>
              <a:rPr sz="3200" dirty="0">
                <a:solidFill>
                  <a:srgbClr val="1F487C"/>
                </a:solidFill>
                <a:latin typeface="Calibri"/>
                <a:cs typeface="Calibri"/>
              </a:rPr>
              <a:t>their</a:t>
            </a:r>
            <a:r>
              <a:rPr sz="3200" spc="-30" dirty="0">
                <a:solidFill>
                  <a:srgbClr val="1F487C"/>
                </a:solidFill>
                <a:latin typeface="Calibri"/>
                <a:cs typeface="Calibri"/>
              </a:rPr>
              <a:t> </a:t>
            </a:r>
            <a:r>
              <a:rPr sz="3200" spc="-10" dirty="0">
                <a:solidFill>
                  <a:srgbClr val="1F487C"/>
                </a:solidFill>
                <a:latin typeface="Calibri"/>
                <a:cs typeface="Calibri"/>
              </a:rPr>
              <a:t>agreement/disagreement </a:t>
            </a:r>
            <a:r>
              <a:rPr sz="3200" dirty="0">
                <a:solidFill>
                  <a:srgbClr val="1F487C"/>
                </a:solidFill>
                <a:latin typeface="Calibri"/>
                <a:cs typeface="Calibri"/>
              </a:rPr>
              <a:t>with</a:t>
            </a:r>
            <a:r>
              <a:rPr sz="3200" spc="-40" dirty="0">
                <a:solidFill>
                  <a:srgbClr val="1F487C"/>
                </a:solidFill>
                <a:latin typeface="Calibri"/>
                <a:cs typeface="Calibri"/>
              </a:rPr>
              <a:t> </a:t>
            </a:r>
            <a:r>
              <a:rPr sz="3200" dirty="0">
                <a:solidFill>
                  <a:srgbClr val="1F487C"/>
                </a:solidFill>
                <a:latin typeface="Calibri"/>
                <a:cs typeface="Calibri"/>
              </a:rPr>
              <a:t>the primary</a:t>
            </a:r>
            <a:r>
              <a:rPr sz="3200" spc="-10" dirty="0">
                <a:solidFill>
                  <a:srgbClr val="1F487C"/>
                </a:solidFill>
                <a:latin typeface="Calibri"/>
                <a:cs typeface="Calibri"/>
              </a:rPr>
              <a:t> </a:t>
            </a:r>
            <a:r>
              <a:rPr sz="3200" dirty="0">
                <a:solidFill>
                  <a:srgbClr val="1F487C"/>
                </a:solidFill>
                <a:latin typeface="Calibri"/>
                <a:cs typeface="Calibri"/>
              </a:rPr>
              <a:t>reasons</a:t>
            </a:r>
            <a:r>
              <a:rPr sz="3200" spc="-35" dirty="0">
                <a:solidFill>
                  <a:srgbClr val="1F487C"/>
                </a:solidFill>
                <a:latin typeface="Calibri"/>
                <a:cs typeface="Calibri"/>
              </a:rPr>
              <a:t> </a:t>
            </a:r>
            <a:r>
              <a:rPr sz="3200" dirty="0">
                <a:solidFill>
                  <a:srgbClr val="1F487C"/>
                </a:solidFill>
                <a:latin typeface="Calibri"/>
                <a:cs typeface="Calibri"/>
              </a:rPr>
              <a:t>for</a:t>
            </a:r>
            <a:r>
              <a:rPr sz="3200" spc="-40" dirty="0">
                <a:solidFill>
                  <a:srgbClr val="1F487C"/>
                </a:solidFill>
                <a:latin typeface="Calibri"/>
                <a:cs typeface="Calibri"/>
              </a:rPr>
              <a:t> </a:t>
            </a:r>
            <a:r>
              <a:rPr sz="3200" dirty="0">
                <a:solidFill>
                  <a:srgbClr val="1F487C"/>
                </a:solidFill>
                <a:latin typeface="Calibri"/>
                <a:cs typeface="Calibri"/>
              </a:rPr>
              <a:t>PM</a:t>
            </a:r>
            <a:r>
              <a:rPr sz="3200" spc="-45" dirty="0">
                <a:solidFill>
                  <a:srgbClr val="1F487C"/>
                </a:solidFill>
                <a:latin typeface="Calibri"/>
                <a:cs typeface="Calibri"/>
              </a:rPr>
              <a:t> </a:t>
            </a:r>
            <a:r>
              <a:rPr sz="3200" dirty="0">
                <a:solidFill>
                  <a:srgbClr val="1F487C"/>
                </a:solidFill>
                <a:latin typeface="Calibri"/>
                <a:cs typeface="Calibri"/>
              </a:rPr>
              <a:t>noncompliance</a:t>
            </a:r>
            <a:r>
              <a:rPr sz="3200" spc="-40" dirty="0">
                <a:solidFill>
                  <a:srgbClr val="1F487C"/>
                </a:solidFill>
                <a:latin typeface="Calibri"/>
                <a:cs typeface="Calibri"/>
              </a:rPr>
              <a:t> </a:t>
            </a:r>
            <a:r>
              <a:rPr sz="3200" dirty="0">
                <a:solidFill>
                  <a:srgbClr val="1F487C"/>
                </a:solidFill>
                <a:latin typeface="Calibri"/>
                <a:cs typeface="Calibri"/>
              </a:rPr>
              <a:t>noted</a:t>
            </a:r>
            <a:r>
              <a:rPr sz="3200" spc="-5" dirty="0">
                <a:solidFill>
                  <a:srgbClr val="1F487C"/>
                </a:solidFill>
                <a:latin typeface="Calibri"/>
                <a:cs typeface="Calibri"/>
              </a:rPr>
              <a:t> </a:t>
            </a:r>
            <a:r>
              <a:rPr sz="3200" dirty="0">
                <a:solidFill>
                  <a:srgbClr val="1F487C"/>
                </a:solidFill>
                <a:latin typeface="Calibri"/>
                <a:cs typeface="Calibri"/>
              </a:rPr>
              <a:t>in</a:t>
            </a:r>
            <a:r>
              <a:rPr sz="3200" spc="-40" dirty="0">
                <a:solidFill>
                  <a:srgbClr val="1F487C"/>
                </a:solidFill>
                <a:latin typeface="Calibri"/>
                <a:cs typeface="Calibri"/>
              </a:rPr>
              <a:t> </a:t>
            </a:r>
            <a:r>
              <a:rPr sz="3200" dirty="0">
                <a:solidFill>
                  <a:srgbClr val="1F487C"/>
                </a:solidFill>
                <a:latin typeface="Calibri"/>
                <a:cs typeface="Calibri"/>
              </a:rPr>
              <a:t>the</a:t>
            </a:r>
            <a:r>
              <a:rPr sz="3200" spc="5" dirty="0">
                <a:solidFill>
                  <a:srgbClr val="1F487C"/>
                </a:solidFill>
                <a:latin typeface="Calibri"/>
                <a:cs typeface="Calibri"/>
              </a:rPr>
              <a:t> </a:t>
            </a:r>
            <a:r>
              <a:rPr sz="3200" spc="-10" dirty="0">
                <a:solidFill>
                  <a:srgbClr val="1F487C"/>
                </a:solidFill>
                <a:latin typeface="Calibri"/>
                <a:cs typeface="Calibri"/>
              </a:rPr>
              <a:t>report </a:t>
            </a:r>
            <a:r>
              <a:rPr sz="3200" dirty="0">
                <a:solidFill>
                  <a:srgbClr val="1F487C"/>
                </a:solidFill>
                <a:latin typeface="Calibri"/>
                <a:cs typeface="Calibri"/>
              </a:rPr>
              <a:t>and</a:t>
            </a:r>
            <a:r>
              <a:rPr sz="3200" spc="-40" dirty="0">
                <a:solidFill>
                  <a:srgbClr val="1F487C"/>
                </a:solidFill>
                <a:latin typeface="Calibri"/>
                <a:cs typeface="Calibri"/>
              </a:rPr>
              <a:t> </a:t>
            </a:r>
            <a:r>
              <a:rPr sz="3200" dirty="0">
                <a:solidFill>
                  <a:srgbClr val="1F487C"/>
                </a:solidFill>
                <a:latin typeface="Calibri"/>
                <a:cs typeface="Calibri"/>
              </a:rPr>
              <a:t>associated</a:t>
            </a:r>
            <a:r>
              <a:rPr sz="3200" spc="-90" dirty="0">
                <a:solidFill>
                  <a:srgbClr val="1F487C"/>
                </a:solidFill>
                <a:latin typeface="Calibri"/>
                <a:cs typeface="Calibri"/>
              </a:rPr>
              <a:t> </a:t>
            </a:r>
            <a:r>
              <a:rPr sz="3200" dirty="0">
                <a:solidFill>
                  <a:srgbClr val="1F487C"/>
                </a:solidFill>
                <a:latin typeface="Calibri"/>
                <a:cs typeface="Calibri"/>
              </a:rPr>
              <a:t>remediation</a:t>
            </a:r>
            <a:r>
              <a:rPr sz="3200" spc="-45" dirty="0">
                <a:solidFill>
                  <a:srgbClr val="1F487C"/>
                </a:solidFill>
                <a:latin typeface="Calibri"/>
                <a:cs typeface="Calibri"/>
              </a:rPr>
              <a:t> </a:t>
            </a:r>
            <a:r>
              <a:rPr sz="3200" spc="-10" dirty="0">
                <a:solidFill>
                  <a:srgbClr val="1F487C"/>
                </a:solidFill>
                <a:latin typeface="Calibri"/>
                <a:cs typeface="Calibri"/>
              </a:rPr>
              <a:t>activities.</a:t>
            </a:r>
            <a:endParaRPr sz="3200" dirty="0">
              <a:latin typeface="Calibri"/>
              <a:cs typeface="Calibri"/>
            </a:endParaRPr>
          </a:p>
          <a:p>
            <a:pPr marL="356870" indent="-344805" algn="just">
              <a:buFont typeface="Arial"/>
              <a:buChar char="•"/>
              <a:tabLst>
                <a:tab pos="357505" algn="l"/>
              </a:tabLst>
            </a:pPr>
            <a:r>
              <a:rPr sz="3200" dirty="0">
                <a:solidFill>
                  <a:srgbClr val="1F487C"/>
                </a:solidFill>
                <a:latin typeface="Calibri"/>
                <a:cs typeface="Calibri"/>
              </a:rPr>
              <a:t>38</a:t>
            </a:r>
            <a:r>
              <a:rPr sz="3200" spc="-70" dirty="0">
                <a:solidFill>
                  <a:srgbClr val="1F487C"/>
                </a:solidFill>
                <a:latin typeface="Calibri"/>
                <a:cs typeface="Calibri"/>
              </a:rPr>
              <a:t> </a:t>
            </a:r>
            <a:r>
              <a:rPr sz="3200" spc="-10" dirty="0">
                <a:solidFill>
                  <a:srgbClr val="1F487C"/>
                </a:solidFill>
                <a:latin typeface="Calibri"/>
                <a:cs typeface="Calibri"/>
              </a:rPr>
              <a:t>CSB’s</a:t>
            </a:r>
            <a:r>
              <a:rPr sz="3200" spc="-65" dirty="0">
                <a:solidFill>
                  <a:srgbClr val="1F487C"/>
                </a:solidFill>
                <a:latin typeface="Calibri"/>
                <a:cs typeface="Calibri"/>
              </a:rPr>
              <a:t> </a:t>
            </a:r>
            <a:r>
              <a:rPr sz="3200" dirty="0">
                <a:solidFill>
                  <a:srgbClr val="1F487C"/>
                </a:solidFill>
                <a:latin typeface="Calibri"/>
                <a:cs typeface="Calibri"/>
              </a:rPr>
              <a:t>completed</a:t>
            </a:r>
            <a:r>
              <a:rPr sz="3200" spc="-75" dirty="0">
                <a:solidFill>
                  <a:srgbClr val="1F487C"/>
                </a:solidFill>
                <a:latin typeface="Calibri"/>
                <a:cs typeface="Calibri"/>
              </a:rPr>
              <a:t> </a:t>
            </a:r>
            <a:r>
              <a:rPr sz="3200" dirty="0">
                <a:solidFill>
                  <a:srgbClr val="1F487C"/>
                </a:solidFill>
                <a:latin typeface="Calibri"/>
                <a:cs typeface="Calibri"/>
              </a:rPr>
              <a:t>the</a:t>
            </a:r>
            <a:r>
              <a:rPr sz="3200" spc="-35" dirty="0">
                <a:solidFill>
                  <a:srgbClr val="1F487C"/>
                </a:solidFill>
                <a:latin typeface="Calibri"/>
                <a:cs typeface="Calibri"/>
              </a:rPr>
              <a:t> </a:t>
            </a:r>
            <a:r>
              <a:rPr sz="3200" dirty="0">
                <a:solidFill>
                  <a:srgbClr val="1F487C"/>
                </a:solidFill>
                <a:latin typeface="Calibri"/>
                <a:cs typeface="Calibri"/>
              </a:rPr>
              <a:t>Survey</a:t>
            </a:r>
            <a:r>
              <a:rPr sz="3200" spc="-55" dirty="0">
                <a:solidFill>
                  <a:srgbClr val="1F487C"/>
                </a:solidFill>
                <a:latin typeface="Calibri"/>
                <a:cs typeface="Calibri"/>
              </a:rPr>
              <a:t> </a:t>
            </a:r>
            <a:r>
              <a:rPr sz="3200" dirty="0">
                <a:solidFill>
                  <a:srgbClr val="1F487C"/>
                </a:solidFill>
                <a:latin typeface="Calibri"/>
                <a:cs typeface="Calibri"/>
              </a:rPr>
              <a:t>Monkey</a:t>
            </a:r>
            <a:r>
              <a:rPr sz="3200" spc="-80" dirty="0">
                <a:solidFill>
                  <a:srgbClr val="1F487C"/>
                </a:solidFill>
                <a:latin typeface="Calibri"/>
                <a:cs typeface="Calibri"/>
              </a:rPr>
              <a:t> </a:t>
            </a:r>
            <a:r>
              <a:rPr sz="3200" dirty="0">
                <a:solidFill>
                  <a:srgbClr val="1F487C"/>
                </a:solidFill>
                <a:latin typeface="Calibri"/>
                <a:cs typeface="Calibri"/>
              </a:rPr>
              <a:t>questionnaire</a:t>
            </a:r>
            <a:r>
              <a:rPr sz="3200" spc="-35" dirty="0">
                <a:solidFill>
                  <a:srgbClr val="1F487C"/>
                </a:solidFill>
                <a:latin typeface="Calibri"/>
                <a:cs typeface="Calibri"/>
              </a:rPr>
              <a:t> </a:t>
            </a:r>
            <a:r>
              <a:rPr sz="3200" spc="-20" dirty="0">
                <a:solidFill>
                  <a:srgbClr val="1F487C"/>
                </a:solidFill>
                <a:latin typeface="Calibri"/>
                <a:cs typeface="Calibri"/>
              </a:rPr>
              <a:t>(</a:t>
            </a:r>
            <a:r>
              <a:rPr sz="3200" spc="-20" dirty="0" smtClean="0">
                <a:solidFill>
                  <a:srgbClr val="1F487C"/>
                </a:solidFill>
                <a:latin typeface="Calibri"/>
                <a:cs typeface="Calibri"/>
              </a:rPr>
              <a:t>95%</a:t>
            </a:r>
            <a:r>
              <a:rPr lang="en-US" sz="3200" dirty="0">
                <a:latin typeface="Calibri"/>
                <a:cs typeface="Calibri"/>
              </a:rPr>
              <a:t> </a:t>
            </a:r>
            <a:r>
              <a:rPr sz="3200" dirty="0" smtClean="0">
                <a:solidFill>
                  <a:srgbClr val="1F487C"/>
                </a:solidFill>
                <a:latin typeface="Calibri"/>
                <a:cs typeface="Calibri"/>
              </a:rPr>
              <a:t>response</a:t>
            </a:r>
            <a:r>
              <a:rPr sz="3200" spc="-60" dirty="0" smtClean="0">
                <a:solidFill>
                  <a:srgbClr val="1F487C"/>
                </a:solidFill>
                <a:latin typeface="Calibri"/>
                <a:cs typeface="Calibri"/>
              </a:rPr>
              <a:t> </a:t>
            </a:r>
            <a:r>
              <a:rPr sz="3200" spc="-10" dirty="0">
                <a:solidFill>
                  <a:srgbClr val="1F487C"/>
                </a:solidFill>
                <a:latin typeface="Calibri"/>
                <a:cs typeface="Calibri"/>
              </a:rPr>
              <a:t>rate).</a:t>
            </a:r>
            <a:endParaRPr sz="3200" dirty="0">
              <a:latin typeface="Calibri"/>
              <a:cs typeface="Calibri"/>
            </a:endParaRPr>
          </a:p>
          <a:p>
            <a:pPr marL="356870" indent="-344805" algn="just">
              <a:buFont typeface="Arial"/>
              <a:buChar char="•"/>
              <a:tabLst>
                <a:tab pos="357505" algn="l"/>
              </a:tabLst>
            </a:pPr>
            <a:r>
              <a:rPr sz="3200" dirty="0">
                <a:solidFill>
                  <a:srgbClr val="1F487C"/>
                </a:solidFill>
                <a:latin typeface="Calibri"/>
                <a:cs typeface="Calibri"/>
              </a:rPr>
              <a:t>79%</a:t>
            </a:r>
            <a:r>
              <a:rPr sz="3200" spc="-45" dirty="0">
                <a:solidFill>
                  <a:srgbClr val="1F487C"/>
                </a:solidFill>
                <a:latin typeface="Calibri"/>
                <a:cs typeface="Calibri"/>
              </a:rPr>
              <a:t> </a:t>
            </a:r>
            <a:r>
              <a:rPr sz="3200" dirty="0">
                <a:solidFill>
                  <a:srgbClr val="1F487C"/>
                </a:solidFill>
                <a:latin typeface="Calibri"/>
                <a:cs typeface="Calibri"/>
              </a:rPr>
              <a:t>of</a:t>
            </a:r>
            <a:r>
              <a:rPr sz="3200" spc="-60" dirty="0">
                <a:solidFill>
                  <a:srgbClr val="1F487C"/>
                </a:solidFill>
                <a:latin typeface="Calibri"/>
                <a:cs typeface="Calibri"/>
              </a:rPr>
              <a:t> </a:t>
            </a:r>
            <a:r>
              <a:rPr sz="3200" dirty="0">
                <a:solidFill>
                  <a:srgbClr val="1F487C"/>
                </a:solidFill>
                <a:latin typeface="Calibri"/>
                <a:cs typeface="Calibri"/>
              </a:rPr>
              <a:t>respondents agreed</a:t>
            </a:r>
            <a:r>
              <a:rPr sz="3200" spc="-40" dirty="0">
                <a:solidFill>
                  <a:srgbClr val="1F487C"/>
                </a:solidFill>
                <a:latin typeface="Calibri"/>
                <a:cs typeface="Calibri"/>
              </a:rPr>
              <a:t> </a:t>
            </a:r>
            <a:r>
              <a:rPr sz="3200" dirty="0">
                <a:solidFill>
                  <a:srgbClr val="1F487C"/>
                </a:solidFill>
                <a:latin typeface="Calibri"/>
                <a:cs typeface="Calibri"/>
              </a:rPr>
              <a:t>with</a:t>
            </a:r>
            <a:r>
              <a:rPr sz="3200" spc="-15" dirty="0">
                <a:solidFill>
                  <a:srgbClr val="1F487C"/>
                </a:solidFill>
                <a:latin typeface="Calibri"/>
                <a:cs typeface="Calibri"/>
              </a:rPr>
              <a:t> </a:t>
            </a:r>
            <a:r>
              <a:rPr sz="3200" dirty="0">
                <a:solidFill>
                  <a:srgbClr val="1F487C"/>
                </a:solidFill>
                <a:latin typeface="Calibri"/>
                <a:cs typeface="Calibri"/>
              </a:rPr>
              <a:t>the</a:t>
            </a:r>
            <a:r>
              <a:rPr sz="3200" spc="-30" dirty="0">
                <a:solidFill>
                  <a:srgbClr val="1F487C"/>
                </a:solidFill>
                <a:latin typeface="Calibri"/>
                <a:cs typeface="Calibri"/>
              </a:rPr>
              <a:t> </a:t>
            </a:r>
            <a:r>
              <a:rPr sz="3200" dirty="0">
                <a:solidFill>
                  <a:srgbClr val="1F487C"/>
                </a:solidFill>
                <a:latin typeface="Calibri"/>
                <a:cs typeface="Calibri"/>
              </a:rPr>
              <a:t>primary</a:t>
            </a:r>
            <a:r>
              <a:rPr sz="3200" spc="-20" dirty="0">
                <a:solidFill>
                  <a:srgbClr val="1F487C"/>
                </a:solidFill>
                <a:latin typeface="Calibri"/>
                <a:cs typeface="Calibri"/>
              </a:rPr>
              <a:t> </a:t>
            </a:r>
            <a:r>
              <a:rPr sz="3200" dirty="0">
                <a:solidFill>
                  <a:srgbClr val="1F487C"/>
                </a:solidFill>
                <a:latin typeface="Calibri"/>
                <a:cs typeface="Calibri"/>
              </a:rPr>
              <a:t>reasons</a:t>
            </a:r>
            <a:r>
              <a:rPr sz="3200" spc="-45" dirty="0">
                <a:solidFill>
                  <a:srgbClr val="1F487C"/>
                </a:solidFill>
                <a:latin typeface="Calibri"/>
                <a:cs typeface="Calibri"/>
              </a:rPr>
              <a:t> </a:t>
            </a:r>
            <a:r>
              <a:rPr sz="3200" dirty="0">
                <a:solidFill>
                  <a:srgbClr val="1F487C"/>
                </a:solidFill>
                <a:latin typeface="Calibri"/>
                <a:cs typeface="Calibri"/>
              </a:rPr>
              <a:t>for</a:t>
            </a:r>
            <a:r>
              <a:rPr sz="3200" spc="-45" dirty="0">
                <a:solidFill>
                  <a:srgbClr val="1F487C"/>
                </a:solidFill>
                <a:latin typeface="Calibri"/>
                <a:cs typeface="Calibri"/>
              </a:rPr>
              <a:t> </a:t>
            </a:r>
            <a:r>
              <a:rPr sz="3200" spc="-25" dirty="0" smtClean="0">
                <a:solidFill>
                  <a:srgbClr val="1F487C"/>
                </a:solidFill>
                <a:latin typeface="Calibri"/>
                <a:cs typeface="Calibri"/>
              </a:rPr>
              <a:t>PM</a:t>
            </a:r>
            <a:r>
              <a:rPr lang="en-US" sz="3200" dirty="0">
                <a:latin typeface="Calibri"/>
                <a:cs typeface="Calibri"/>
              </a:rPr>
              <a:t> </a:t>
            </a:r>
            <a:r>
              <a:rPr sz="3200" dirty="0" smtClean="0">
                <a:solidFill>
                  <a:srgbClr val="1F487C"/>
                </a:solidFill>
                <a:latin typeface="Calibri"/>
                <a:cs typeface="Calibri"/>
              </a:rPr>
              <a:t>noncompliance</a:t>
            </a:r>
            <a:r>
              <a:rPr sz="3200" spc="-40" dirty="0" smtClean="0">
                <a:solidFill>
                  <a:srgbClr val="1F487C"/>
                </a:solidFill>
                <a:latin typeface="Calibri"/>
                <a:cs typeface="Calibri"/>
              </a:rPr>
              <a:t> </a:t>
            </a:r>
            <a:r>
              <a:rPr sz="3200" dirty="0">
                <a:solidFill>
                  <a:srgbClr val="1F487C"/>
                </a:solidFill>
                <a:latin typeface="Calibri"/>
                <a:cs typeface="Calibri"/>
              </a:rPr>
              <a:t>identified</a:t>
            </a:r>
            <a:r>
              <a:rPr sz="3200" spc="-35" dirty="0">
                <a:solidFill>
                  <a:srgbClr val="1F487C"/>
                </a:solidFill>
                <a:latin typeface="Calibri"/>
                <a:cs typeface="Calibri"/>
              </a:rPr>
              <a:t> </a:t>
            </a:r>
            <a:r>
              <a:rPr sz="3200" dirty="0">
                <a:solidFill>
                  <a:srgbClr val="1F487C"/>
                </a:solidFill>
                <a:latin typeface="Calibri"/>
                <a:cs typeface="Calibri"/>
              </a:rPr>
              <a:t>in</a:t>
            </a:r>
            <a:r>
              <a:rPr sz="3200" spc="-55" dirty="0">
                <a:solidFill>
                  <a:srgbClr val="1F487C"/>
                </a:solidFill>
                <a:latin typeface="Calibri"/>
                <a:cs typeface="Calibri"/>
              </a:rPr>
              <a:t> </a:t>
            </a:r>
            <a:r>
              <a:rPr sz="3200" dirty="0">
                <a:solidFill>
                  <a:srgbClr val="1F487C"/>
                </a:solidFill>
                <a:latin typeface="Calibri"/>
                <a:cs typeface="Calibri"/>
              </a:rPr>
              <a:t>report</a:t>
            </a:r>
            <a:r>
              <a:rPr sz="3200" spc="-25" dirty="0">
                <a:solidFill>
                  <a:srgbClr val="1F487C"/>
                </a:solidFill>
                <a:latin typeface="Calibri"/>
                <a:cs typeface="Calibri"/>
              </a:rPr>
              <a:t> </a:t>
            </a:r>
            <a:r>
              <a:rPr sz="3200" dirty="0">
                <a:solidFill>
                  <a:srgbClr val="1F487C"/>
                </a:solidFill>
                <a:latin typeface="Calibri"/>
                <a:cs typeface="Calibri"/>
              </a:rPr>
              <a:t>(ranging</a:t>
            </a:r>
            <a:r>
              <a:rPr sz="3200" spc="-5" dirty="0">
                <a:solidFill>
                  <a:srgbClr val="1F487C"/>
                </a:solidFill>
                <a:latin typeface="Calibri"/>
                <a:cs typeface="Calibri"/>
              </a:rPr>
              <a:t> </a:t>
            </a:r>
            <a:r>
              <a:rPr sz="3200" dirty="0">
                <a:solidFill>
                  <a:srgbClr val="1F487C"/>
                </a:solidFill>
                <a:latin typeface="Calibri"/>
                <a:cs typeface="Calibri"/>
              </a:rPr>
              <a:t>from</a:t>
            </a:r>
            <a:r>
              <a:rPr sz="3200" spc="-60" dirty="0">
                <a:solidFill>
                  <a:srgbClr val="1F487C"/>
                </a:solidFill>
                <a:latin typeface="Calibri"/>
                <a:cs typeface="Calibri"/>
              </a:rPr>
              <a:t> </a:t>
            </a:r>
            <a:r>
              <a:rPr sz="3200" dirty="0">
                <a:solidFill>
                  <a:srgbClr val="1F487C"/>
                </a:solidFill>
                <a:latin typeface="Calibri"/>
                <a:cs typeface="Calibri"/>
              </a:rPr>
              <a:t>55%-</a:t>
            </a:r>
            <a:r>
              <a:rPr sz="3200" spc="-20" dirty="0">
                <a:solidFill>
                  <a:srgbClr val="1F487C"/>
                </a:solidFill>
                <a:latin typeface="Calibri"/>
                <a:cs typeface="Calibri"/>
              </a:rPr>
              <a:t>84).</a:t>
            </a:r>
            <a:endParaRPr sz="3200" dirty="0">
              <a:latin typeface="Calibri"/>
              <a:cs typeface="Calibri"/>
            </a:endParaRPr>
          </a:p>
          <a:p>
            <a:pPr marL="356870" marR="68580" indent="-344805">
              <a:lnSpc>
                <a:spcPct val="80000"/>
              </a:lnSpc>
              <a:spcBef>
                <a:spcPts val="555"/>
              </a:spcBef>
              <a:buFont typeface="Arial"/>
              <a:buChar char="•"/>
              <a:tabLst>
                <a:tab pos="356870" algn="l"/>
                <a:tab pos="357505" algn="l"/>
              </a:tabLst>
            </a:pPr>
            <a:endParaRPr sz="2300" dirty="0">
              <a:latin typeface="Calibri"/>
              <a:cs typeface="Calibri"/>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991600" cy="984885"/>
          </a:xfrm>
        </p:spPr>
        <p:txBody>
          <a:bodyPr/>
          <a:lstStyle/>
          <a:p>
            <a:r>
              <a:rPr lang="en-US" dirty="0"/>
              <a:t>Highlights</a:t>
            </a:r>
            <a:r>
              <a:rPr lang="en-US" spc="-100" dirty="0"/>
              <a:t> </a:t>
            </a:r>
            <a:r>
              <a:rPr lang="en-US" dirty="0"/>
              <a:t>of</a:t>
            </a:r>
            <a:r>
              <a:rPr lang="en-US" spc="-35" dirty="0"/>
              <a:t> </a:t>
            </a:r>
            <a:r>
              <a:rPr lang="en-US" dirty="0"/>
              <a:t>CSB</a:t>
            </a:r>
            <a:r>
              <a:rPr lang="en-US" spc="-30" dirty="0"/>
              <a:t> </a:t>
            </a:r>
            <a:r>
              <a:rPr lang="en-US" dirty="0"/>
              <a:t>Feedback</a:t>
            </a:r>
            <a:r>
              <a:rPr lang="en-US" spc="-90" dirty="0"/>
              <a:t> </a:t>
            </a:r>
            <a:r>
              <a:rPr lang="en-US" spc="-10" dirty="0" smtClean="0"/>
              <a:t>Questionnaire, cont’d.</a:t>
            </a:r>
            <a:endParaRPr lang="en-US" dirty="0"/>
          </a:p>
        </p:txBody>
      </p:sp>
      <p:pic>
        <p:nvPicPr>
          <p:cNvPr id="4" name="Picture 3"/>
          <p:cNvPicPr>
            <a:picLocks noChangeAspect="1"/>
          </p:cNvPicPr>
          <p:nvPr/>
        </p:nvPicPr>
        <p:blipFill>
          <a:blip r:embed="rId3"/>
          <a:stretch>
            <a:fillRect/>
          </a:stretch>
        </p:blipFill>
        <p:spPr>
          <a:xfrm>
            <a:off x="4495799" y="1704561"/>
            <a:ext cx="4495800" cy="440298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p:cNvPicPr>
            <a:picLocks noChangeAspect="1"/>
          </p:cNvPicPr>
          <p:nvPr/>
        </p:nvPicPr>
        <p:blipFill>
          <a:blip r:embed="rId4"/>
          <a:stretch>
            <a:fillRect/>
          </a:stretch>
        </p:blipFill>
        <p:spPr>
          <a:xfrm>
            <a:off x="152400" y="1704561"/>
            <a:ext cx="4114800" cy="445102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Box 5"/>
          <p:cNvSpPr txBox="1"/>
          <p:nvPr/>
        </p:nvSpPr>
        <p:spPr>
          <a:xfrm>
            <a:off x="152400" y="894285"/>
            <a:ext cx="8686799" cy="646331"/>
          </a:xfrm>
          <a:prstGeom prst="rect">
            <a:avLst/>
          </a:prstGeom>
          <a:noFill/>
        </p:spPr>
        <p:txBody>
          <a:bodyPr wrap="square" rtlCol="0">
            <a:spAutoFit/>
          </a:bodyPr>
          <a:lstStyle/>
          <a:p>
            <a:r>
              <a:rPr lang="en-US" sz="1800" i="1" dirty="0"/>
              <a:t> </a:t>
            </a:r>
            <a:r>
              <a:rPr lang="en-US" sz="1800" b="1" i="1" dirty="0" smtClean="0">
                <a:solidFill>
                  <a:schemeClr val="tx2"/>
                </a:solidFill>
              </a:rPr>
              <a:t>PM #C6: Number </a:t>
            </a:r>
            <a:r>
              <a:rPr lang="en-US" sz="1800" b="1" i="1" dirty="0">
                <a:solidFill>
                  <a:schemeClr val="tx2"/>
                </a:solidFill>
              </a:rPr>
              <a:t>and percent of individuals whose service plan was revised, as needed, to address changing needs</a:t>
            </a:r>
            <a:endParaRPr lang="en-US" b="1" dirty="0">
              <a:solidFill>
                <a:schemeClr val="tx2"/>
              </a:solidFill>
            </a:endParaRPr>
          </a:p>
        </p:txBody>
      </p:sp>
    </p:spTree>
    <p:extLst>
      <p:ext uri="{BB962C8B-B14F-4D97-AF65-F5344CB8AC3E}">
        <p14:creationId xmlns:p14="http://schemas.microsoft.com/office/powerpoint/2010/main" val="3082674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164" y="990600"/>
            <a:ext cx="8423147" cy="5401479"/>
          </a:xfrm>
          <a:prstGeom prst="rect">
            <a:avLst/>
          </a:prstGeom>
        </p:spPr>
        <p:txBody>
          <a:bodyPr wrap="square">
            <a:spAutoFit/>
          </a:bodyPr>
          <a:lstStyle/>
          <a:p>
            <a:pPr marL="356870" marR="68580" indent="-344805">
              <a:lnSpc>
                <a:spcPct val="80000"/>
              </a:lnSpc>
              <a:spcBef>
                <a:spcPts val="555"/>
              </a:spcBef>
              <a:buFont typeface="Arial"/>
              <a:buChar char="•"/>
              <a:tabLst>
                <a:tab pos="356870" algn="l"/>
                <a:tab pos="357505" algn="l"/>
              </a:tabLst>
            </a:pPr>
            <a:r>
              <a:rPr lang="en-US" sz="3000" dirty="0" smtClean="0">
                <a:solidFill>
                  <a:srgbClr val="1F487C"/>
                </a:solidFill>
                <a:latin typeface="Calibri"/>
                <a:cs typeface="Calibri"/>
              </a:rPr>
              <a:t>Most</a:t>
            </a:r>
            <a:r>
              <a:rPr lang="en-US" sz="3000" spc="-75" dirty="0" smtClean="0">
                <a:solidFill>
                  <a:srgbClr val="1F487C"/>
                </a:solidFill>
                <a:latin typeface="Calibri"/>
                <a:cs typeface="Calibri"/>
              </a:rPr>
              <a:t> </a:t>
            </a:r>
            <a:r>
              <a:rPr lang="en-US" sz="3000" dirty="0" smtClean="0">
                <a:solidFill>
                  <a:srgbClr val="1F487C"/>
                </a:solidFill>
                <a:latin typeface="Calibri"/>
                <a:cs typeface="Calibri"/>
              </a:rPr>
              <a:t>commonly</a:t>
            </a:r>
            <a:r>
              <a:rPr lang="en-US" sz="3000" spc="-95" dirty="0" smtClean="0">
                <a:solidFill>
                  <a:srgbClr val="1F487C"/>
                </a:solidFill>
                <a:latin typeface="Calibri"/>
                <a:cs typeface="Calibri"/>
              </a:rPr>
              <a:t> </a:t>
            </a:r>
            <a:r>
              <a:rPr lang="en-US" sz="3000" dirty="0" smtClean="0">
                <a:solidFill>
                  <a:srgbClr val="1F487C"/>
                </a:solidFill>
                <a:latin typeface="Calibri"/>
                <a:cs typeface="Calibri"/>
              </a:rPr>
              <a:t>occurring</a:t>
            </a:r>
            <a:r>
              <a:rPr lang="en-US" sz="3000" spc="-20" dirty="0" smtClean="0">
                <a:solidFill>
                  <a:srgbClr val="1F487C"/>
                </a:solidFill>
                <a:latin typeface="Calibri"/>
                <a:cs typeface="Calibri"/>
              </a:rPr>
              <a:t> </a:t>
            </a:r>
            <a:r>
              <a:rPr lang="en-US" sz="3000" dirty="0" smtClean="0">
                <a:solidFill>
                  <a:srgbClr val="1F487C"/>
                </a:solidFill>
                <a:latin typeface="Calibri"/>
                <a:cs typeface="Calibri"/>
              </a:rPr>
              <a:t>remediation</a:t>
            </a:r>
            <a:r>
              <a:rPr lang="en-US" sz="3000" spc="-50" dirty="0" smtClean="0">
                <a:solidFill>
                  <a:srgbClr val="1F487C"/>
                </a:solidFill>
                <a:latin typeface="Calibri"/>
                <a:cs typeface="Calibri"/>
              </a:rPr>
              <a:t> </a:t>
            </a:r>
            <a:r>
              <a:rPr lang="en-US" sz="3000" dirty="0" smtClean="0">
                <a:solidFill>
                  <a:srgbClr val="1F487C"/>
                </a:solidFill>
                <a:latin typeface="Calibri"/>
                <a:cs typeface="Calibri"/>
              </a:rPr>
              <a:t>activities</a:t>
            </a:r>
            <a:r>
              <a:rPr lang="en-US" sz="3000" spc="-50" dirty="0" smtClean="0">
                <a:solidFill>
                  <a:srgbClr val="1F487C"/>
                </a:solidFill>
                <a:latin typeface="Calibri"/>
                <a:cs typeface="Calibri"/>
              </a:rPr>
              <a:t> </a:t>
            </a:r>
            <a:r>
              <a:rPr lang="en-US" sz="3000" dirty="0" smtClean="0">
                <a:solidFill>
                  <a:srgbClr val="1F487C"/>
                </a:solidFill>
                <a:latin typeface="Calibri"/>
                <a:cs typeface="Calibri"/>
              </a:rPr>
              <a:t>reported:</a:t>
            </a:r>
          </a:p>
          <a:p>
            <a:pPr marL="914400" marR="68580" lvl="7" indent="-517525">
              <a:lnSpc>
                <a:spcPct val="80000"/>
              </a:lnSpc>
              <a:spcBef>
                <a:spcPts val="555"/>
              </a:spcBef>
              <a:buFont typeface="Wingdings" panose="05000000000000000000" pitchFamily="2" charset="2"/>
              <a:buChar char="ü"/>
              <a:tabLst>
                <a:tab pos="357188" algn="l"/>
                <a:tab pos="396875" algn="l"/>
              </a:tabLst>
            </a:pPr>
            <a:r>
              <a:rPr lang="en-US" sz="3000" spc="-10" dirty="0" smtClean="0">
                <a:solidFill>
                  <a:srgbClr val="1F487C"/>
                </a:solidFill>
                <a:latin typeface="Calibri"/>
                <a:cs typeface="Calibri"/>
              </a:rPr>
              <a:t>Provider </a:t>
            </a:r>
            <a:r>
              <a:rPr lang="en-US" sz="3000" dirty="0" smtClean="0">
                <a:solidFill>
                  <a:srgbClr val="1F487C"/>
                </a:solidFill>
                <a:latin typeface="Calibri"/>
                <a:cs typeface="Calibri"/>
              </a:rPr>
              <a:t>Roundtable/SC</a:t>
            </a:r>
            <a:r>
              <a:rPr lang="en-US" sz="3000" spc="-30" dirty="0" smtClean="0">
                <a:solidFill>
                  <a:srgbClr val="1F487C"/>
                </a:solidFill>
                <a:latin typeface="Calibri"/>
                <a:cs typeface="Calibri"/>
              </a:rPr>
              <a:t> </a:t>
            </a:r>
            <a:r>
              <a:rPr lang="en-US" sz="3000" dirty="0" smtClean="0">
                <a:solidFill>
                  <a:srgbClr val="1F487C"/>
                </a:solidFill>
                <a:latin typeface="Calibri"/>
                <a:cs typeface="Calibri"/>
              </a:rPr>
              <a:t>Meetings</a:t>
            </a:r>
            <a:r>
              <a:rPr lang="en-US" sz="3000" spc="-50" dirty="0" smtClean="0">
                <a:solidFill>
                  <a:srgbClr val="1F487C"/>
                </a:solidFill>
                <a:latin typeface="Calibri"/>
                <a:cs typeface="Calibri"/>
              </a:rPr>
              <a:t> </a:t>
            </a:r>
            <a:r>
              <a:rPr lang="en-US" sz="3000" dirty="0" smtClean="0">
                <a:solidFill>
                  <a:srgbClr val="1F487C"/>
                </a:solidFill>
                <a:latin typeface="Calibri"/>
                <a:cs typeface="Calibri"/>
              </a:rPr>
              <a:t>(35.7%),</a:t>
            </a:r>
            <a:r>
              <a:rPr lang="en-US" sz="3000" spc="-100" dirty="0" smtClean="0">
                <a:solidFill>
                  <a:srgbClr val="1F487C"/>
                </a:solidFill>
                <a:latin typeface="Calibri"/>
                <a:cs typeface="Calibri"/>
              </a:rPr>
              <a:t> </a:t>
            </a:r>
          </a:p>
          <a:p>
            <a:pPr marL="914400" marR="68580" lvl="7" indent="-517525">
              <a:lnSpc>
                <a:spcPct val="80000"/>
              </a:lnSpc>
              <a:spcBef>
                <a:spcPts val="555"/>
              </a:spcBef>
              <a:buFont typeface="Wingdings" panose="05000000000000000000" pitchFamily="2" charset="2"/>
              <a:buChar char="ü"/>
              <a:tabLst>
                <a:tab pos="357188" algn="l"/>
                <a:tab pos="396875" algn="l"/>
              </a:tabLst>
            </a:pPr>
            <a:r>
              <a:rPr lang="en-US" sz="3000" dirty="0" smtClean="0">
                <a:solidFill>
                  <a:srgbClr val="1F487C"/>
                </a:solidFill>
                <a:latin typeface="Calibri"/>
                <a:cs typeface="Calibri"/>
              </a:rPr>
              <a:t>CSB</a:t>
            </a:r>
            <a:r>
              <a:rPr lang="en-US" sz="3000" spc="-45" dirty="0" smtClean="0">
                <a:solidFill>
                  <a:srgbClr val="1F487C"/>
                </a:solidFill>
                <a:latin typeface="Calibri"/>
                <a:cs typeface="Calibri"/>
              </a:rPr>
              <a:t> </a:t>
            </a:r>
            <a:r>
              <a:rPr lang="en-US" sz="3000" dirty="0" smtClean="0">
                <a:solidFill>
                  <a:srgbClr val="1F487C"/>
                </a:solidFill>
                <a:latin typeface="Calibri"/>
                <a:cs typeface="Calibri"/>
              </a:rPr>
              <a:t>worked</a:t>
            </a:r>
            <a:r>
              <a:rPr lang="en-US" sz="3000" spc="-80" dirty="0" smtClean="0">
                <a:solidFill>
                  <a:srgbClr val="1F487C"/>
                </a:solidFill>
                <a:latin typeface="Calibri"/>
                <a:cs typeface="Calibri"/>
              </a:rPr>
              <a:t> </a:t>
            </a:r>
            <a:r>
              <a:rPr lang="en-US" sz="3000" spc="-10" dirty="0" smtClean="0">
                <a:solidFill>
                  <a:srgbClr val="1F487C"/>
                </a:solidFill>
                <a:latin typeface="Calibri"/>
                <a:cs typeface="Calibri"/>
              </a:rPr>
              <a:t>w/individual </a:t>
            </a:r>
            <a:r>
              <a:rPr lang="en-US" sz="3000" dirty="0" smtClean="0">
                <a:solidFill>
                  <a:srgbClr val="1F487C"/>
                </a:solidFill>
                <a:latin typeface="Calibri"/>
                <a:cs typeface="Calibri"/>
              </a:rPr>
              <a:t>providers</a:t>
            </a:r>
            <a:r>
              <a:rPr lang="en-US" sz="3000" spc="-30" dirty="0">
                <a:solidFill>
                  <a:srgbClr val="1F487C"/>
                </a:solidFill>
                <a:latin typeface="Calibri"/>
                <a:cs typeface="Calibri"/>
              </a:rPr>
              <a:t> </a:t>
            </a:r>
            <a:r>
              <a:rPr lang="en-US" sz="3000" dirty="0" smtClean="0">
                <a:solidFill>
                  <a:srgbClr val="1F487C"/>
                </a:solidFill>
                <a:latin typeface="Calibri"/>
                <a:cs typeface="Calibri"/>
              </a:rPr>
              <a:t>(26.56%),</a:t>
            </a:r>
            <a:r>
              <a:rPr lang="en-US" sz="3000" spc="-90" dirty="0" smtClean="0">
                <a:solidFill>
                  <a:srgbClr val="1F487C"/>
                </a:solidFill>
                <a:latin typeface="Calibri"/>
                <a:cs typeface="Calibri"/>
              </a:rPr>
              <a:t> </a:t>
            </a:r>
          </a:p>
          <a:p>
            <a:pPr marL="914400" marR="68580" lvl="7" indent="-517525">
              <a:lnSpc>
                <a:spcPct val="80000"/>
              </a:lnSpc>
              <a:spcBef>
                <a:spcPts val="555"/>
              </a:spcBef>
              <a:buFont typeface="Wingdings" panose="05000000000000000000" pitchFamily="2" charset="2"/>
              <a:buChar char="ü"/>
              <a:tabLst>
                <a:tab pos="357188" algn="l"/>
                <a:tab pos="396875" algn="l"/>
              </a:tabLst>
            </a:pPr>
            <a:r>
              <a:rPr lang="en-US" sz="3000" dirty="0" smtClean="0">
                <a:solidFill>
                  <a:srgbClr val="1F487C"/>
                </a:solidFill>
                <a:latin typeface="Calibri"/>
                <a:cs typeface="Calibri"/>
              </a:rPr>
              <a:t>DBHDS</a:t>
            </a:r>
            <a:r>
              <a:rPr lang="en-US" sz="3000" spc="-50" dirty="0" smtClean="0">
                <a:solidFill>
                  <a:srgbClr val="1F487C"/>
                </a:solidFill>
                <a:latin typeface="Calibri"/>
                <a:cs typeface="Calibri"/>
              </a:rPr>
              <a:t> </a:t>
            </a:r>
            <a:r>
              <a:rPr lang="en-US" sz="3000" spc="-20" dirty="0" smtClean="0">
                <a:solidFill>
                  <a:srgbClr val="1F487C"/>
                </a:solidFill>
                <a:latin typeface="Calibri"/>
                <a:cs typeface="Calibri"/>
              </a:rPr>
              <a:t>Training</a:t>
            </a:r>
            <a:r>
              <a:rPr lang="en-US" sz="3000" spc="-25" dirty="0" smtClean="0">
                <a:solidFill>
                  <a:srgbClr val="1F487C"/>
                </a:solidFill>
                <a:latin typeface="Calibri"/>
                <a:cs typeface="Calibri"/>
              </a:rPr>
              <a:t> </a:t>
            </a:r>
            <a:r>
              <a:rPr lang="en-US" sz="3000" dirty="0" smtClean="0">
                <a:solidFill>
                  <a:srgbClr val="1F487C"/>
                </a:solidFill>
                <a:latin typeface="Calibri"/>
                <a:cs typeface="Calibri"/>
              </a:rPr>
              <a:t>and</a:t>
            </a:r>
            <a:r>
              <a:rPr lang="en-US" sz="3000" spc="-30" dirty="0" smtClean="0">
                <a:solidFill>
                  <a:srgbClr val="1F487C"/>
                </a:solidFill>
                <a:latin typeface="Calibri"/>
                <a:cs typeface="Calibri"/>
              </a:rPr>
              <a:t> </a:t>
            </a:r>
            <a:r>
              <a:rPr lang="en-US" sz="3000" spc="-50" dirty="0" smtClean="0">
                <a:solidFill>
                  <a:srgbClr val="1F487C"/>
                </a:solidFill>
                <a:latin typeface="Calibri"/>
                <a:cs typeface="Calibri"/>
              </a:rPr>
              <a:t>TA</a:t>
            </a:r>
            <a:r>
              <a:rPr lang="en-US" sz="3000" spc="-55" dirty="0" smtClean="0">
                <a:solidFill>
                  <a:srgbClr val="1F487C"/>
                </a:solidFill>
                <a:latin typeface="Calibri"/>
                <a:cs typeface="Calibri"/>
              </a:rPr>
              <a:t> </a:t>
            </a:r>
            <a:r>
              <a:rPr lang="en-US" sz="3000" spc="-10" dirty="0" smtClean="0">
                <a:solidFill>
                  <a:srgbClr val="1F487C"/>
                </a:solidFill>
                <a:latin typeface="Calibri"/>
                <a:cs typeface="Calibri"/>
              </a:rPr>
              <a:t>(26.43%).</a:t>
            </a:r>
            <a:endParaRPr lang="en-US" sz="3000" dirty="0" smtClean="0">
              <a:latin typeface="Calibri"/>
              <a:cs typeface="Calibri"/>
            </a:endParaRPr>
          </a:p>
          <a:p>
            <a:pPr marL="356870" indent="-344805">
              <a:buFont typeface="Arial"/>
              <a:buChar char="•"/>
              <a:tabLst>
                <a:tab pos="356870" algn="l"/>
                <a:tab pos="357505" algn="l"/>
              </a:tabLst>
            </a:pPr>
            <a:r>
              <a:rPr lang="en-US" sz="3000" dirty="0" smtClean="0">
                <a:solidFill>
                  <a:srgbClr val="1F487C"/>
                </a:solidFill>
                <a:latin typeface="Calibri"/>
                <a:cs typeface="Calibri"/>
              </a:rPr>
              <a:t>Most</a:t>
            </a:r>
            <a:r>
              <a:rPr lang="en-US" sz="3000" spc="-70" dirty="0" smtClean="0">
                <a:solidFill>
                  <a:srgbClr val="1F487C"/>
                </a:solidFill>
                <a:latin typeface="Calibri"/>
                <a:cs typeface="Calibri"/>
              </a:rPr>
              <a:t> </a:t>
            </a:r>
            <a:r>
              <a:rPr lang="en-US" sz="3000" dirty="0" smtClean="0">
                <a:solidFill>
                  <a:srgbClr val="1F487C"/>
                </a:solidFill>
                <a:latin typeface="Calibri"/>
                <a:cs typeface="Calibri"/>
              </a:rPr>
              <a:t>frequently occurring</a:t>
            </a:r>
            <a:r>
              <a:rPr lang="en-US" sz="3000" spc="-40" dirty="0" smtClean="0">
                <a:solidFill>
                  <a:srgbClr val="1F487C"/>
                </a:solidFill>
                <a:latin typeface="Calibri"/>
                <a:cs typeface="Calibri"/>
              </a:rPr>
              <a:t> </a:t>
            </a:r>
            <a:r>
              <a:rPr lang="en-US" sz="3000" dirty="0" smtClean="0">
                <a:solidFill>
                  <a:srgbClr val="1F487C"/>
                </a:solidFill>
                <a:latin typeface="Calibri"/>
                <a:cs typeface="Calibri"/>
              </a:rPr>
              <a:t>CSB</a:t>
            </a:r>
            <a:r>
              <a:rPr lang="en-US" sz="3000" spc="-15" dirty="0" smtClean="0">
                <a:solidFill>
                  <a:srgbClr val="1F487C"/>
                </a:solidFill>
                <a:latin typeface="Calibri"/>
                <a:cs typeface="Calibri"/>
              </a:rPr>
              <a:t> </a:t>
            </a:r>
            <a:r>
              <a:rPr lang="en-US" sz="3000" dirty="0" smtClean="0">
                <a:solidFill>
                  <a:srgbClr val="1F487C"/>
                </a:solidFill>
                <a:latin typeface="Calibri"/>
                <a:cs typeface="Calibri"/>
              </a:rPr>
              <a:t>comment</a:t>
            </a:r>
            <a:r>
              <a:rPr lang="en-US" sz="3000" spc="-55" dirty="0" smtClean="0">
                <a:solidFill>
                  <a:srgbClr val="1F487C"/>
                </a:solidFill>
                <a:latin typeface="Calibri"/>
                <a:cs typeface="Calibri"/>
              </a:rPr>
              <a:t> </a:t>
            </a:r>
            <a:r>
              <a:rPr lang="en-US" sz="3000" dirty="0" smtClean="0">
                <a:solidFill>
                  <a:srgbClr val="1F487C"/>
                </a:solidFill>
                <a:latin typeface="Calibri"/>
                <a:cs typeface="Calibri"/>
              </a:rPr>
              <a:t>(7)</a:t>
            </a:r>
            <a:r>
              <a:rPr lang="en-US" sz="3000" spc="-35" dirty="0" smtClean="0">
                <a:solidFill>
                  <a:srgbClr val="1F487C"/>
                </a:solidFill>
                <a:latin typeface="Calibri"/>
                <a:cs typeface="Calibri"/>
              </a:rPr>
              <a:t> </a:t>
            </a:r>
            <a:r>
              <a:rPr lang="en-US" sz="3000" dirty="0" smtClean="0">
                <a:solidFill>
                  <a:srgbClr val="1F487C"/>
                </a:solidFill>
                <a:latin typeface="Calibri"/>
                <a:cs typeface="Calibri"/>
              </a:rPr>
              <a:t>was</a:t>
            </a:r>
            <a:r>
              <a:rPr lang="en-US" sz="3000" spc="-65" dirty="0" smtClean="0">
                <a:solidFill>
                  <a:srgbClr val="1F487C"/>
                </a:solidFill>
                <a:latin typeface="Calibri"/>
                <a:cs typeface="Calibri"/>
              </a:rPr>
              <a:t> </a:t>
            </a:r>
            <a:r>
              <a:rPr lang="en-US" sz="3000" dirty="0" smtClean="0">
                <a:solidFill>
                  <a:srgbClr val="1F487C"/>
                </a:solidFill>
                <a:latin typeface="Calibri"/>
                <a:cs typeface="Calibri"/>
              </a:rPr>
              <a:t>a</a:t>
            </a:r>
            <a:r>
              <a:rPr lang="en-US" sz="3000" spc="-35" dirty="0" smtClean="0">
                <a:solidFill>
                  <a:srgbClr val="1F487C"/>
                </a:solidFill>
                <a:latin typeface="Calibri"/>
                <a:cs typeface="Calibri"/>
              </a:rPr>
              <a:t> </a:t>
            </a:r>
            <a:r>
              <a:rPr lang="en-US" sz="3000" dirty="0" smtClean="0">
                <a:solidFill>
                  <a:srgbClr val="1F487C"/>
                </a:solidFill>
                <a:latin typeface="Calibri"/>
                <a:cs typeface="Calibri"/>
              </a:rPr>
              <a:t>request</a:t>
            </a:r>
            <a:r>
              <a:rPr lang="en-US" sz="3000" spc="-10" dirty="0" smtClean="0">
                <a:solidFill>
                  <a:srgbClr val="1F487C"/>
                </a:solidFill>
                <a:latin typeface="Calibri"/>
                <a:cs typeface="Calibri"/>
              </a:rPr>
              <a:t> </a:t>
            </a:r>
            <a:r>
              <a:rPr lang="en-US" sz="3000" dirty="0" smtClean="0">
                <a:solidFill>
                  <a:srgbClr val="1F487C"/>
                </a:solidFill>
                <a:latin typeface="Calibri"/>
                <a:cs typeface="Calibri"/>
              </a:rPr>
              <a:t>for</a:t>
            </a:r>
            <a:r>
              <a:rPr lang="en-US" sz="3000" spc="-45" dirty="0" smtClean="0">
                <a:solidFill>
                  <a:srgbClr val="1F487C"/>
                </a:solidFill>
                <a:latin typeface="Calibri"/>
                <a:cs typeface="Calibri"/>
              </a:rPr>
              <a:t> </a:t>
            </a:r>
            <a:r>
              <a:rPr lang="en-US" sz="3000" spc="-20" dirty="0" smtClean="0">
                <a:solidFill>
                  <a:srgbClr val="1F487C"/>
                </a:solidFill>
                <a:latin typeface="Calibri"/>
                <a:cs typeface="Calibri"/>
              </a:rPr>
              <a:t>CSB-</a:t>
            </a:r>
            <a:r>
              <a:rPr lang="en-US" sz="3000" dirty="0" smtClean="0">
                <a:solidFill>
                  <a:srgbClr val="1F487C"/>
                </a:solidFill>
                <a:latin typeface="Calibri"/>
                <a:cs typeface="Calibri"/>
              </a:rPr>
              <a:t>specific</a:t>
            </a:r>
            <a:r>
              <a:rPr lang="en-US" sz="3000" spc="-65" dirty="0" smtClean="0">
                <a:solidFill>
                  <a:srgbClr val="1F487C"/>
                </a:solidFill>
                <a:latin typeface="Calibri"/>
                <a:cs typeface="Calibri"/>
              </a:rPr>
              <a:t> </a:t>
            </a:r>
            <a:r>
              <a:rPr lang="en-US" sz="3000" dirty="0" smtClean="0">
                <a:solidFill>
                  <a:srgbClr val="1F487C"/>
                </a:solidFill>
                <a:latin typeface="Calibri"/>
                <a:cs typeface="Calibri"/>
              </a:rPr>
              <a:t>performance</a:t>
            </a:r>
            <a:r>
              <a:rPr lang="en-US" sz="3000" spc="-45" dirty="0" smtClean="0">
                <a:solidFill>
                  <a:srgbClr val="1F487C"/>
                </a:solidFill>
                <a:latin typeface="Calibri"/>
                <a:cs typeface="Calibri"/>
              </a:rPr>
              <a:t> </a:t>
            </a:r>
            <a:r>
              <a:rPr lang="en-US" sz="3000" spc="-20" dirty="0" smtClean="0">
                <a:solidFill>
                  <a:srgbClr val="1F487C"/>
                </a:solidFill>
                <a:latin typeface="Calibri"/>
                <a:cs typeface="Calibri"/>
              </a:rPr>
              <a:t>data.</a:t>
            </a:r>
            <a:endParaRPr lang="en-US" sz="3000" dirty="0" smtClean="0">
              <a:latin typeface="Calibri"/>
              <a:cs typeface="Calibri"/>
            </a:endParaRPr>
          </a:p>
          <a:p>
            <a:pPr marL="356870" indent="-344805">
              <a:buFont typeface="Arial"/>
              <a:buChar char="•"/>
              <a:tabLst>
                <a:tab pos="356870" algn="l"/>
                <a:tab pos="357505" algn="l"/>
              </a:tabLst>
            </a:pPr>
            <a:r>
              <a:rPr lang="en-US" sz="3000" dirty="0" smtClean="0">
                <a:solidFill>
                  <a:srgbClr val="1F487C"/>
                </a:solidFill>
                <a:latin typeface="Calibri"/>
                <a:cs typeface="Calibri"/>
              </a:rPr>
              <a:t>Second</a:t>
            </a:r>
            <a:r>
              <a:rPr lang="en-US" sz="3000" spc="-40" dirty="0" smtClean="0">
                <a:solidFill>
                  <a:srgbClr val="1F487C"/>
                </a:solidFill>
                <a:latin typeface="Calibri"/>
                <a:cs typeface="Calibri"/>
              </a:rPr>
              <a:t> </a:t>
            </a:r>
            <a:r>
              <a:rPr lang="en-US" sz="3000" dirty="0" smtClean="0">
                <a:solidFill>
                  <a:srgbClr val="1F487C"/>
                </a:solidFill>
                <a:latin typeface="Calibri"/>
                <a:cs typeface="Calibri"/>
              </a:rPr>
              <a:t>most</a:t>
            </a:r>
            <a:r>
              <a:rPr lang="en-US" sz="3000" spc="-55" dirty="0" smtClean="0">
                <a:solidFill>
                  <a:srgbClr val="1F487C"/>
                </a:solidFill>
                <a:latin typeface="Calibri"/>
                <a:cs typeface="Calibri"/>
              </a:rPr>
              <a:t> </a:t>
            </a:r>
            <a:r>
              <a:rPr lang="en-US" sz="3000" dirty="0" smtClean="0">
                <a:solidFill>
                  <a:srgbClr val="1F487C"/>
                </a:solidFill>
                <a:latin typeface="Calibri"/>
                <a:cs typeface="Calibri"/>
              </a:rPr>
              <a:t>frequently occurring</a:t>
            </a:r>
            <a:r>
              <a:rPr lang="en-US" sz="3000" spc="-10" dirty="0" smtClean="0">
                <a:solidFill>
                  <a:srgbClr val="1F487C"/>
                </a:solidFill>
                <a:latin typeface="Calibri"/>
                <a:cs typeface="Calibri"/>
              </a:rPr>
              <a:t> </a:t>
            </a:r>
            <a:r>
              <a:rPr lang="en-US" sz="3000" dirty="0" smtClean="0">
                <a:solidFill>
                  <a:srgbClr val="1F487C"/>
                </a:solidFill>
                <a:latin typeface="Calibri"/>
                <a:cs typeface="Calibri"/>
              </a:rPr>
              <a:t>comment</a:t>
            </a:r>
            <a:r>
              <a:rPr lang="en-US" sz="3000" spc="-50" dirty="0" smtClean="0">
                <a:solidFill>
                  <a:srgbClr val="1F487C"/>
                </a:solidFill>
                <a:latin typeface="Calibri"/>
                <a:cs typeface="Calibri"/>
              </a:rPr>
              <a:t> </a:t>
            </a:r>
            <a:r>
              <a:rPr lang="en-US" sz="3000" dirty="0" smtClean="0">
                <a:solidFill>
                  <a:srgbClr val="1F487C"/>
                </a:solidFill>
                <a:latin typeface="Calibri"/>
                <a:cs typeface="Calibri"/>
              </a:rPr>
              <a:t>(5)</a:t>
            </a:r>
            <a:r>
              <a:rPr lang="en-US" sz="3000" spc="-30" dirty="0" smtClean="0">
                <a:solidFill>
                  <a:srgbClr val="1F487C"/>
                </a:solidFill>
                <a:latin typeface="Calibri"/>
                <a:cs typeface="Calibri"/>
              </a:rPr>
              <a:t> </a:t>
            </a:r>
            <a:r>
              <a:rPr lang="en-US" sz="3000" dirty="0" smtClean="0">
                <a:solidFill>
                  <a:srgbClr val="1F487C"/>
                </a:solidFill>
                <a:latin typeface="Calibri"/>
                <a:cs typeface="Calibri"/>
              </a:rPr>
              <a:t>included</a:t>
            </a:r>
            <a:r>
              <a:rPr lang="en-US" sz="3000" spc="-15" dirty="0" smtClean="0">
                <a:solidFill>
                  <a:srgbClr val="1F487C"/>
                </a:solidFill>
                <a:latin typeface="Calibri"/>
                <a:cs typeface="Calibri"/>
              </a:rPr>
              <a:t> </a:t>
            </a:r>
            <a:r>
              <a:rPr lang="en-US" sz="3000" dirty="0" smtClean="0">
                <a:solidFill>
                  <a:srgbClr val="1F487C"/>
                </a:solidFill>
                <a:latin typeface="Calibri"/>
                <a:cs typeface="Calibri"/>
              </a:rPr>
              <a:t>a</a:t>
            </a:r>
            <a:r>
              <a:rPr lang="en-US" sz="3000" spc="-50" dirty="0" smtClean="0">
                <a:solidFill>
                  <a:srgbClr val="1F487C"/>
                </a:solidFill>
                <a:latin typeface="Calibri"/>
                <a:cs typeface="Calibri"/>
              </a:rPr>
              <a:t> </a:t>
            </a:r>
            <a:r>
              <a:rPr lang="en-US" sz="3000" spc="-10" dirty="0" smtClean="0">
                <a:solidFill>
                  <a:srgbClr val="1F487C"/>
                </a:solidFill>
                <a:latin typeface="Calibri"/>
                <a:cs typeface="Calibri"/>
              </a:rPr>
              <a:t>request</a:t>
            </a:r>
            <a:r>
              <a:rPr lang="en-US" sz="3000" dirty="0">
                <a:latin typeface="Calibri"/>
                <a:cs typeface="Calibri"/>
              </a:rPr>
              <a:t> </a:t>
            </a:r>
            <a:r>
              <a:rPr lang="en-US" sz="3000" dirty="0" smtClean="0">
                <a:solidFill>
                  <a:srgbClr val="1F487C"/>
                </a:solidFill>
                <a:latin typeface="Calibri"/>
                <a:cs typeface="Calibri"/>
              </a:rPr>
              <a:t>for</a:t>
            </a:r>
            <a:r>
              <a:rPr lang="en-US" sz="3000" spc="-60" dirty="0" smtClean="0">
                <a:solidFill>
                  <a:srgbClr val="1F487C"/>
                </a:solidFill>
                <a:latin typeface="Calibri"/>
                <a:cs typeface="Calibri"/>
              </a:rPr>
              <a:t> </a:t>
            </a:r>
            <a:r>
              <a:rPr lang="en-US" sz="3000" dirty="0" smtClean="0">
                <a:solidFill>
                  <a:srgbClr val="1F487C"/>
                </a:solidFill>
                <a:latin typeface="Calibri"/>
                <a:cs typeface="Calibri"/>
              </a:rPr>
              <a:t>ongoing</a:t>
            </a:r>
            <a:r>
              <a:rPr lang="en-US" sz="3000" spc="-15" dirty="0" smtClean="0">
                <a:solidFill>
                  <a:srgbClr val="1F487C"/>
                </a:solidFill>
                <a:latin typeface="Calibri"/>
                <a:cs typeface="Calibri"/>
              </a:rPr>
              <a:t> </a:t>
            </a:r>
            <a:r>
              <a:rPr lang="en-US" sz="3000" dirty="0" smtClean="0">
                <a:solidFill>
                  <a:srgbClr val="1F487C"/>
                </a:solidFill>
                <a:latin typeface="Calibri"/>
                <a:cs typeface="Calibri"/>
              </a:rPr>
              <a:t>training</a:t>
            </a:r>
            <a:r>
              <a:rPr lang="en-US" sz="3000" spc="-20" dirty="0" smtClean="0">
                <a:solidFill>
                  <a:srgbClr val="1F487C"/>
                </a:solidFill>
                <a:latin typeface="Calibri"/>
                <a:cs typeface="Calibri"/>
              </a:rPr>
              <a:t> </a:t>
            </a:r>
            <a:r>
              <a:rPr lang="en-US" sz="3000" dirty="0" smtClean="0">
                <a:solidFill>
                  <a:srgbClr val="1F487C"/>
                </a:solidFill>
                <a:latin typeface="Calibri"/>
                <a:cs typeface="Calibri"/>
              </a:rPr>
              <a:t>on</a:t>
            </a:r>
            <a:r>
              <a:rPr lang="en-US" sz="3000" spc="-55" dirty="0" smtClean="0">
                <a:solidFill>
                  <a:srgbClr val="1F487C"/>
                </a:solidFill>
                <a:latin typeface="Calibri"/>
                <a:cs typeface="Calibri"/>
              </a:rPr>
              <a:t> </a:t>
            </a:r>
            <a:r>
              <a:rPr lang="en-US" sz="3000" dirty="0" smtClean="0">
                <a:solidFill>
                  <a:srgbClr val="1F487C"/>
                </a:solidFill>
                <a:latin typeface="Calibri"/>
                <a:cs typeface="Calibri"/>
              </a:rPr>
              <a:t>risk</a:t>
            </a:r>
            <a:r>
              <a:rPr lang="en-US" sz="3000" spc="-50" dirty="0" smtClean="0">
                <a:solidFill>
                  <a:srgbClr val="1F487C"/>
                </a:solidFill>
                <a:latin typeface="Calibri"/>
                <a:cs typeface="Calibri"/>
              </a:rPr>
              <a:t> </a:t>
            </a:r>
            <a:r>
              <a:rPr lang="en-US" sz="3000" dirty="0" smtClean="0">
                <a:solidFill>
                  <a:srgbClr val="1F487C"/>
                </a:solidFill>
                <a:latin typeface="Calibri"/>
                <a:cs typeface="Calibri"/>
              </a:rPr>
              <a:t>mitigation</a:t>
            </a:r>
            <a:r>
              <a:rPr lang="en-US" sz="3000" spc="-25" dirty="0" smtClean="0">
                <a:solidFill>
                  <a:srgbClr val="1F487C"/>
                </a:solidFill>
                <a:latin typeface="Calibri"/>
                <a:cs typeface="Calibri"/>
              </a:rPr>
              <a:t> </a:t>
            </a:r>
            <a:r>
              <a:rPr lang="en-US" sz="3000" dirty="0" smtClean="0">
                <a:solidFill>
                  <a:srgbClr val="1F487C"/>
                </a:solidFill>
                <a:latin typeface="Calibri"/>
                <a:cs typeface="Calibri"/>
              </a:rPr>
              <a:t>using</a:t>
            </a:r>
            <a:r>
              <a:rPr lang="en-US" sz="3000" spc="-45" dirty="0" smtClean="0">
                <a:solidFill>
                  <a:srgbClr val="1F487C"/>
                </a:solidFill>
                <a:latin typeface="Calibri"/>
                <a:cs typeface="Calibri"/>
              </a:rPr>
              <a:t> </a:t>
            </a:r>
            <a:r>
              <a:rPr lang="en-US" sz="3000" dirty="0" smtClean="0">
                <a:solidFill>
                  <a:srgbClr val="1F487C"/>
                </a:solidFill>
                <a:latin typeface="Calibri"/>
                <a:cs typeface="Calibri"/>
              </a:rPr>
              <a:t>the</a:t>
            </a:r>
            <a:r>
              <a:rPr lang="en-US" sz="3000" spc="-10" dirty="0" smtClean="0">
                <a:solidFill>
                  <a:srgbClr val="1F487C"/>
                </a:solidFill>
                <a:latin typeface="Calibri"/>
                <a:cs typeface="Calibri"/>
              </a:rPr>
              <a:t> </a:t>
            </a:r>
            <a:r>
              <a:rPr lang="en-US" sz="3000" spc="-20" dirty="0" smtClean="0">
                <a:solidFill>
                  <a:srgbClr val="1F487C"/>
                </a:solidFill>
                <a:latin typeface="Calibri"/>
                <a:cs typeface="Calibri"/>
              </a:rPr>
              <a:t>RAT.</a:t>
            </a:r>
          </a:p>
          <a:p>
            <a:pPr marL="356870" indent="-344805">
              <a:buFont typeface="Arial"/>
              <a:buChar char="•"/>
              <a:tabLst>
                <a:tab pos="356870" algn="l"/>
                <a:tab pos="357505" algn="l"/>
              </a:tabLst>
            </a:pPr>
            <a:r>
              <a:rPr lang="en-US" sz="3000" spc="-20" dirty="0" smtClean="0">
                <a:solidFill>
                  <a:srgbClr val="1F487C"/>
                </a:solidFill>
                <a:latin typeface="Calibri"/>
                <a:cs typeface="Calibri"/>
              </a:rPr>
              <a:t>Overall rating of CSB review process (report and feedback tool ranged from 4/3 on a 5 point scale.</a:t>
            </a:r>
            <a:endParaRPr lang="en-US" sz="3000" dirty="0"/>
          </a:p>
        </p:txBody>
      </p:sp>
      <p:sp>
        <p:nvSpPr>
          <p:cNvPr id="5" name="Title 1"/>
          <p:cNvSpPr txBox="1">
            <a:spLocks/>
          </p:cNvSpPr>
          <p:nvPr/>
        </p:nvSpPr>
        <p:spPr>
          <a:xfrm>
            <a:off x="401782" y="228600"/>
            <a:ext cx="8991600" cy="984885"/>
          </a:xfrm>
          <a:prstGeom prst="rect">
            <a:avLst/>
          </a:prstGeom>
        </p:spPr>
        <p:txBody>
          <a:bodyPr wrap="square" lIns="0" tIns="0" rIns="0" bIns="0">
            <a:spAutoFit/>
          </a:bodyPr>
          <a:lstStyle>
            <a:lvl1pPr>
              <a:defRPr sz="3200" b="0" i="0">
                <a:solidFill>
                  <a:schemeClr val="bg1"/>
                </a:solidFill>
                <a:latin typeface="Calibri"/>
                <a:ea typeface="+mj-ea"/>
                <a:cs typeface="Calibri"/>
              </a:defRPr>
            </a:lvl1pPr>
          </a:lstStyle>
          <a:p>
            <a:r>
              <a:rPr lang="en-US" dirty="0" smtClean="0"/>
              <a:t>Highlights</a:t>
            </a:r>
            <a:r>
              <a:rPr lang="en-US" spc="-100" dirty="0" smtClean="0"/>
              <a:t> </a:t>
            </a:r>
            <a:r>
              <a:rPr lang="en-US" dirty="0" smtClean="0"/>
              <a:t>of</a:t>
            </a:r>
            <a:r>
              <a:rPr lang="en-US" spc="-35" dirty="0" smtClean="0"/>
              <a:t> </a:t>
            </a:r>
            <a:r>
              <a:rPr lang="en-US" dirty="0" smtClean="0"/>
              <a:t>CSB</a:t>
            </a:r>
            <a:r>
              <a:rPr lang="en-US" spc="-30" dirty="0" smtClean="0"/>
              <a:t> </a:t>
            </a:r>
            <a:r>
              <a:rPr lang="en-US" dirty="0" smtClean="0"/>
              <a:t>Feedback</a:t>
            </a:r>
            <a:r>
              <a:rPr lang="en-US" spc="-90" dirty="0" smtClean="0"/>
              <a:t> </a:t>
            </a:r>
            <a:r>
              <a:rPr lang="en-US" spc="-10" dirty="0" smtClean="0"/>
              <a:t>Questionnaire, cont’d.</a:t>
            </a:r>
            <a:endParaRPr lang="en-US" dirty="0"/>
          </a:p>
        </p:txBody>
      </p:sp>
    </p:spTree>
    <p:extLst>
      <p:ext uri="{BB962C8B-B14F-4D97-AF65-F5344CB8AC3E}">
        <p14:creationId xmlns:p14="http://schemas.microsoft.com/office/powerpoint/2010/main" val="22831331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9852" y="74421"/>
            <a:ext cx="8464295" cy="505908"/>
          </a:xfrm>
          <a:prstGeom prst="rect">
            <a:avLst/>
          </a:prstGeom>
        </p:spPr>
        <p:txBody>
          <a:bodyPr vert="horz" wrap="square" lIns="0" tIns="13335" rIns="0" bIns="0" rtlCol="0">
            <a:spAutoFit/>
          </a:bodyPr>
          <a:lstStyle/>
          <a:p>
            <a:pPr marL="12700">
              <a:lnSpc>
                <a:spcPct val="100000"/>
              </a:lnSpc>
              <a:spcBef>
                <a:spcPts val="105"/>
              </a:spcBef>
            </a:pPr>
            <a:r>
              <a:rPr spc="-20" dirty="0">
                <a:hlinkClick r:id="rId3"/>
              </a:rPr>
              <a:t>Deanna.Parker@dbhds.Virginia.gov</a:t>
            </a:r>
            <a:r>
              <a:rPr spc="65" dirty="0"/>
              <a:t> </a:t>
            </a:r>
            <a:r>
              <a:rPr dirty="0"/>
              <a:t>(804)</a:t>
            </a:r>
            <a:r>
              <a:rPr spc="45" dirty="0"/>
              <a:t> </a:t>
            </a:r>
            <a:r>
              <a:rPr dirty="0"/>
              <a:t>773-</a:t>
            </a:r>
            <a:r>
              <a:rPr spc="-20" dirty="0"/>
              <a:t>9778</a:t>
            </a:r>
          </a:p>
        </p:txBody>
      </p:sp>
      <p:pic>
        <p:nvPicPr>
          <p:cNvPr id="3" name="object 3"/>
          <p:cNvPicPr/>
          <p:nvPr/>
        </p:nvPicPr>
        <p:blipFill>
          <a:blip r:embed="rId4" cstate="print"/>
          <a:stretch>
            <a:fillRect/>
          </a:stretch>
        </p:blipFill>
        <p:spPr>
          <a:xfrm>
            <a:off x="228600" y="1085005"/>
            <a:ext cx="8686800" cy="562839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1469136" y="0"/>
            <a:ext cx="6246114" cy="960882"/>
          </a:xfrm>
          <a:prstGeom prst="rect">
            <a:avLst/>
          </a:prstGeom>
        </p:spPr>
      </p:pic>
      <p:sp>
        <p:nvSpPr>
          <p:cNvPr id="3" name="object 3"/>
          <p:cNvSpPr txBox="1">
            <a:spLocks noGrp="1"/>
          </p:cNvSpPr>
          <p:nvPr>
            <p:ph type="title"/>
          </p:nvPr>
        </p:nvSpPr>
        <p:spPr>
          <a:prstGeom prst="rect">
            <a:avLst/>
          </a:prstGeom>
        </p:spPr>
        <p:txBody>
          <a:bodyPr vert="horz" wrap="square" lIns="0" tIns="12700" rIns="0" bIns="0" rtlCol="0">
            <a:spAutoFit/>
          </a:bodyPr>
          <a:lstStyle/>
          <a:p>
            <a:pPr marL="1407160">
              <a:lnSpc>
                <a:spcPct val="100000"/>
              </a:lnSpc>
              <a:spcBef>
                <a:spcPts val="100"/>
              </a:spcBef>
            </a:pPr>
            <a:r>
              <a:rPr sz="3500" spc="-20" dirty="0"/>
              <a:t>Background:</a:t>
            </a:r>
            <a:r>
              <a:rPr sz="3500" spc="-114" dirty="0"/>
              <a:t> </a:t>
            </a:r>
            <a:r>
              <a:rPr sz="3500" spc="-35" dirty="0"/>
              <a:t>Waiver</a:t>
            </a:r>
            <a:r>
              <a:rPr sz="3500" spc="-155" dirty="0"/>
              <a:t> </a:t>
            </a:r>
            <a:r>
              <a:rPr sz="3500" spc="-20" dirty="0"/>
              <a:t>Assurances</a:t>
            </a:r>
            <a:endParaRPr sz="350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2700">
              <a:lnSpc>
                <a:spcPts val="1150"/>
              </a:lnSpc>
            </a:pPr>
            <a:r>
              <a:rPr dirty="0"/>
              <a:t>Slide</a:t>
            </a:r>
            <a:r>
              <a:rPr spc="-45" dirty="0"/>
              <a:t> </a:t>
            </a:r>
            <a:fld id="{81D60167-4931-47E6-BA6A-407CBD079E47}" type="slidenum">
              <a:rPr spc="-35" dirty="0"/>
              <a:t>2</a:t>
            </a:fld>
            <a:endParaRPr spc="-35" dirty="0"/>
          </a:p>
        </p:txBody>
      </p:sp>
      <p:sp>
        <p:nvSpPr>
          <p:cNvPr id="4" name="object 4"/>
          <p:cNvSpPr txBox="1"/>
          <p:nvPr/>
        </p:nvSpPr>
        <p:spPr>
          <a:xfrm>
            <a:off x="536244" y="1005966"/>
            <a:ext cx="7691120" cy="5172075"/>
          </a:xfrm>
          <a:prstGeom prst="rect">
            <a:avLst/>
          </a:prstGeom>
        </p:spPr>
        <p:txBody>
          <a:bodyPr vert="horz" wrap="square" lIns="0" tIns="13335" rIns="0" bIns="0" rtlCol="0">
            <a:spAutoFit/>
          </a:bodyPr>
          <a:lstStyle/>
          <a:p>
            <a:pPr marL="356870" marR="368300" indent="-344805">
              <a:lnSpc>
                <a:spcPct val="100000"/>
              </a:lnSpc>
              <a:spcBef>
                <a:spcPts val="105"/>
              </a:spcBef>
              <a:buFont typeface="Arial"/>
              <a:buChar char="•"/>
              <a:tabLst>
                <a:tab pos="356870" algn="l"/>
                <a:tab pos="357505" algn="l"/>
              </a:tabLst>
            </a:pPr>
            <a:r>
              <a:rPr sz="2250" b="1" dirty="0">
                <a:solidFill>
                  <a:srgbClr val="1F487C"/>
                </a:solidFill>
                <a:latin typeface="Calibri"/>
                <a:cs typeface="Calibri"/>
              </a:rPr>
              <a:t>A</a:t>
            </a:r>
            <a:r>
              <a:rPr sz="2250" b="1" spc="-35" dirty="0">
                <a:solidFill>
                  <a:srgbClr val="1F487C"/>
                </a:solidFill>
                <a:latin typeface="Calibri"/>
                <a:cs typeface="Calibri"/>
              </a:rPr>
              <a:t> </a:t>
            </a:r>
            <a:r>
              <a:rPr sz="2250" b="1" dirty="0">
                <a:solidFill>
                  <a:srgbClr val="1F487C"/>
                </a:solidFill>
                <a:latin typeface="Calibri"/>
                <a:cs typeface="Calibri"/>
              </a:rPr>
              <a:t>–</a:t>
            </a:r>
            <a:r>
              <a:rPr sz="2250" b="1" spc="-30" dirty="0">
                <a:solidFill>
                  <a:srgbClr val="1F487C"/>
                </a:solidFill>
                <a:latin typeface="Calibri"/>
                <a:cs typeface="Calibri"/>
              </a:rPr>
              <a:t> </a:t>
            </a:r>
            <a:r>
              <a:rPr sz="2250" b="1" spc="-10" dirty="0">
                <a:solidFill>
                  <a:srgbClr val="1F487C"/>
                </a:solidFill>
                <a:latin typeface="Calibri"/>
                <a:cs typeface="Calibri"/>
              </a:rPr>
              <a:t>Administrative</a:t>
            </a:r>
            <a:r>
              <a:rPr sz="2250" b="1" spc="-30" dirty="0">
                <a:solidFill>
                  <a:srgbClr val="1F487C"/>
                </a:solidFill>
                <a:latin typeface="Calibri"/>
                <a:cs typeface="Calibri"/>
              </a:rPr>
              <a:t> </a:t>
            </a:r>
            <a:r>
              <a:rPr sz="2250" b="1" dirty="0">
                <a:solidFill>
                  <a:srgbClr val="1F487C"/>
                </a:solidFill>
                <a:latin typeface="Calibri"/>
                <a:cs typeface="Calibri"/>
              </a:rPr>
              <a:t>Authority</a:t>
            </a:r>
            <a:r>
              <a:rPr sz="2250" b="1" spc="-25" dirty="0">
                <a:solidFill>
                  <a:srgbClr val="1F487C"/>
                </a:solidFill>
                <a:latin typeface="Calibri"/>
                <a:cs typeface="Calibri"/>
              </a:rPr>
              <a:t> </a:t>
            </a:r>
            <a:r>
              <a:rPr sz="2250" dirty="0">
                <a:solidFill>
                  <a:srgbClr val="1F487C"/>
                </a:solidFill>
                <a:latin typeface="Calibri"/>
                <a:cs typeface="Calibri"/>
              </a:rPr>
              <a:t>-</a:t>
            </a:r>
            <a:r>
              <a:rPr sz="2250" spc="-30" dirty="0">
                <a:solidFill>
                  <a:srgbClr val="1F487C"/>
                </a:solidFill>
                <a:latin typeface="Calibri"/>
                <a:cs typeface="Calibri"/>
              </a:rPr>
              <a:t> </a:t>
            </a:r>
            <a:r>
              <a:rPr sz="2250" dirty="0">
                <a:solidFill>
                  <a:srgbClr val="1F487C"/>
                </a:solidFill>
                <a:latin typeface="Calibri"/>
                <a:cs typeface="Calibri"/>
              </a:rPr>
              <a:t>The</a:t>
            </a:r>
            <a:r>
              <a:rPr sz="2250" spc="-35" dirty="0">
                <a:solidFill>
                  <a:srgbClr val="1F487C"/>
                </a:solidFill>
                <a:latin typeface="Calibri"/>
                <a:cs typeface="Calibri"/>
              </a:rPr>
              <a:t> </a:t>
            </a:r>
            <a:r>
              <a:rPr sz="2250" dirty="0">
                <a:solidFill>
                  <a:srgbClr val="1F487C"/>
                </a:solidFill>
                <a:latin typeface="Calibri"/>
                <a:cs typeface="Calibri"/>
              </a:rPr>
              <a:t>State</a:t>
            </a:r>
            <a:r>
              <a:rPr sz="2250" spc="-10" dirty="0">
                <a:solidFill>
                  <a:srgbClr val="1F487C"/>
                </a:solidFill>
                <a:latin typeface="Calibri"/>
                <a:cs typeface="Calibri"/>
              </a:rPr>
              <a:t> </a:t>
            </a:r>
            <a:r>
              <a:rPr sz="2250" dirty="0">
                <a:solidFill>
                  <a:srgbClr val="1F487C"/>
                </a:solidFill>
                <a:latin typeface="Calibri"/>
                <a:cs typeface="Calibri"/>
              </a:rPr>
              <a:t>Medicaid</a:t>
            </a:r>
            <a:r>
              <a:rPr sz="2250" spc="-40" dirty="0">
                <a:solidFill>
                  <a:srgbClr val="1F487C"/>
                </a:solidFill>
                <a:latin typeface="Calibri"/>
                <a:cs typeface="Calibri"/>
              </a:rPr>
              <a:t> </a:t>
            </a:r>
            <a:r>
              <a:rPr sz="2250" dirty="0">
                <a:solidFill>
                  <a:srgbClr val="1F487C"/>
                </a:solidFill>
                <a:latin typeface="Calibri"/>
                <a:cs typeface="Calibri"/>
              </a:rPr>
              <a:t>agency</a:t>
            </a:r>
            <a:r>
              <a:rPr sz="2250" spc="-45" dirty="0">
                <a:solidFill>
                  <a:srgbClr val="1F487C"/>
                </a:solidFill>
                <a:latin typeface="Calibri"/>
                <a:cs typeface="Calibri"/>
              </a:rPr>
              <a:t> </a:t>
            </a:r>
            <a:r>
              <a:rPr sz="2250" spc="-25" dirty="0">
                <a:solidFill>
                  <a:srgbClr val="1F487C"/>
                </a:solidFill>
                <a:latin typeface="Calibri"/>
                <a:cs typeface="Calibri"/>
              </a:rPr>
              <a:t>is </a:t>
            </a:r>
            <a:r>
              <a:rPr sz="2250" spc="-10" dirty="0">
                <a:solidFill>
                  <a:srgbClr val="1F487C"/>
                </a:solidFill>
                <a:latin typeface="Calibri"/>
                <a:cs typeface="Calibri"/>
              </a:rPr>
              <a:t>involved</a:t>
            </a:r>
            <a:r>
              <a:rPr sz="2250" spc="-40" dirty="0">
                <a:solidFill>
                  <a:srgbClr val="1F487C"/>
                </a:solidFill>
                <a:latin typeface="Calibri"/>
                <a:cs typeface="Calibri"/>
              </a:rPr>
              <a:t> </a:t>
            </a:r>
            <a:r>
              <a:rPr sz="2250" dirty="0">
                <a:solidFill>
                  <a:srgbClr val="1F487C"/>
                </a:solidFill>
                <a:latin typeface="Calibri"/>
                <a:cs typeface="Calibri"/>
              </a:rPr>
              <a:t>in</a:t>
            </a:r>
            <a:r>
              <a:rPr sz="2250" spc="-10" dirty="0">
                <a:solidFill>
                  <a:srgbClr val="1F487C"/>
                </a:solidFill>
                <a:latin typeface="Calibri"/>
                <a:cs typeface="Calibri"/>
              </a:rPr>
              <a:t> </a:t>
            </a:r>
            <a:r>
              <a:rPr sz="2250" dirty="0">
                <a:solidFill>
                  <a:srgbClr val="1F487C"/>
                </a:solidFill>
                <a:latin typeface="Calibri"/>
                <a:cs typeface="Calibri"/>
              </a:rPr>
              <a:t>the</a:t>
            </a:r>
            <a:r>
              <a:rPr sz="2250" spc="-5" dirty="0">
                <a:solidFill>
                  <a:srgbClr val="1F487C"/>
                </a:solidFill>
                <a:latin typeface="Calibri"/>
                <a:cs typeface="Calibri"/>
              </a:rPr>
              <a:t> </a:t>
            </a:r>
            <a:r>
              <a:rPr sz="2250" spc="-10" dirty="0">
                <a:solidFill>
                  <a:srgbClr val="1F487C"/>
                </a:solidFill>
                <a:latin typeface="Calibri"/>
                <a:cs typeface="Calibri"/>
              </a:rPr>
              <a:t>oversight</a:t>
            </a:r>
            <a:r>
              <a:rPr sz="2250" spc="-65" dirty="0">
                <a:solidFill>
                  <a:srgbClr val="1F487C"/>
                </a:solidFill>
                <a:latin typeface="Calibri"/>
                <a:cs typeface="Calibri"/>
              </a:rPr>
              <a:t> </a:t>
            </a:r>
            <a:r>
              <a:rPr sz="2250" dirty="0">
                <a:solidFill>
                  <a:srgbClr val="1F487C"/>
                </a:solidFill>
                <a:latin typeface="Calibri"/>
                <a:cs typeface="Calibri"/>
              </a:rPr>
              <a:t>of</a:t>
            </a:r>
            <a:r>
              <a:rPr sz="2250" spc="-15" dirty="0">
                <a:solidFill>
                  <a:srgbClr val="1F487C"/>
                </a:solidFill>
                <a:latin typeface="Calibri"/>
                <a:cs typeface="Calibri"/>
              </a:rPr>
              <a:t> </a:t>
            </a:r>
            <a:r>
              <a:rPr sz="2250" dirty="0">
                <a:solidFill>
                  <a:srgbClr val="1F487C"/>
                </a:solidFill>
                <a:latin typeface="Calibri"/>
                <a:cs typeface="Calibri"/>
              </a:rPr>
              <a:t>the</a:t>
            </a:r>
            <a:r>
              <a:rPr sz="2250" spc="-5" dirty="0">
                <a:solidFill>
                  <a:srgbClr val="1F487C"/>
                </a:solidFill>
                <a:latin typeface="Calibri"/>
                <a:cs typeface="Calibri"/>
              </a:rPr>
              <a:t> </a:t>
            </a:r>
            <a:r>
              <a:rPr sz="2250" dirty="0">
                <a:solidFill>
                  <a:srgbClr val="1F487C"/>
                </a:solidFill>
                <a:latin typeface="Calibri"/>
                <a:cs typeface="Calibri"/>
              </a:rPr>
              <a:t>waiver</a:t>
            </a:r>
            <a:r>
              <a:rPr sz="2250" spc="-45" dirty="0">
                <a:solidFill>
                  <a:srgbClr val="1F487C"/>
                </a:solidFill>
                <a:latin typeface="Calibri"/>
                <a:cs typeface="Calibri"/>
              </a:rPr>
              <a:t> </a:t>
            </a:r>
            <a:r>
              <a:rPr sz="2250" dirty="0">
                <a:solidFill>
                  <a:srgbClr val="1F487C"/>
                </a:solidFill>
                <a:latin typeface="Calibri"/>
                <a:cs typeface="Calibri"/>
              </a:rPr>
              <a:t>and</a:t>
            </a:r>
            <a:r>
              <a:rPr sz="2250" spc="-15" dirty="0">
                <a:solidFill>
                  <a:srgbClr val="1F487C"/>
                </a:solidFill>
                <a:latin typeface="Calibri"/>
                <a:cs typeface="Calibri"/>
              </a:rPr>
              <a:t> </a:t>
            </a:r>
            <a:r>
              <a:rPr sz="2250" dirty="0">
                <a:solidFill>
                  <a:srgbClr val="1F487C"/>
                </a:solidFill>
                <a:latin typeface="Calibri"/>
                <a:cs typeface="Calibri"/>
              </a:rPr>
              <a:t>is</a:t>
            </a:r>
            <a:r>
              <a:rPr sz="2250" spc="-20" dirty="0">
                <a:solidFill>
                  <a:srgbClr val="1F487C"/>
                </a:solidFill>
                <a:latin typeface="Calibri"/>
                <a:cs typeface="Calibri"/>
              </a:rPr>
              <a:t> </a:t>
            </a:r>
            <a:r>
              <a:rPr sz="2250" spc="-10" dirty="0">
                <a:solidFill>
                  <a:srgbClr val="1F487C"/>
                </a:solidFill>
                <a:latin typeface="Calibri"/>
                <a:cs typeface="Calibri"/>
              </a:rPr>
              <a:t>ultimately </a:t>
            </a:r>
            <a:r>
              <a:rPr sz="2250" dirty="0">
                <a:solidFill>
                  <a:srgbClr val="1F487C"/>
                </a:solidFill>
                <a:latin typeface="Calibri"/>
                <a:cs typeface="Calibri"/>
              </a:rPr>
              <a:t>responsible</a:t>
            </a:r>
            <a:r>
              <a:rPr sz="2250" spc="-85" dirty="0">
                <a:solidFill>
                  <a:srgbClr val="1F487C"/>
                </a:solidFill>
                <a:latin typeface="Calibri"/>
                <a:cs typeface="Calibri"/>
              </a:rPr>
              <a:t> </a:t>
            </a:r>
            <a:r>
              <a:rPr sz="2250" dirty="0">
                <a:solidFill>
                  <a:srgbClr val="1F487C"/>
                </a:solidFill>
                <a:latin typeface="Calibri"/>
                <a:cs typeface="Calibri"/>
              </a:rPr>
              <a:t>for</a:t>
            </a:r>
            <a:r>
              <a:rPr sz="2250" spc="-30" dirty="0">
                <a:solidFill>
                  <a:srgbClr val="1F487C"/>
                </a:solidFill>
                <a:latin typeface="Calibri"/>
                <a:cs typeface="Calibri"/>
              </a:rPr>
              <a:t> </a:t>
            </a:r>
            <a:r>
              <a:rPr sz="2250" dirty="0">
                <a:solidFill>
                  <a:srgbClr val="1F487C"/>
                </a:solidFill>
                <a:latin typeface="Calibri"/>
                <a:cs typeface="Calibri"/>
              </a:rPr>
              <a:t>all</a:t>
            </a:r>
            <a:r>
              <a:rPr sz="2250" spc="-70" dirty="0">
                <a:solidFill>
                  <a:srgbClr val="1F487C"/>
                </a:solidFill>
                <a:latin typeface="Calibri"/>
                <a:cs typeface="Calibri"/>
              </a:rPr>
              <a:t> </a:t>
            </a:r>
            <a:r>
              <a:rPr sz="2250" dirty="0">
                <a:solidFill>
                  <a:srgbClr val="1F487C"/>
                </a:solidFill>
                <a:latin typeface="Calibri"/>
                <a:cs typeface="Calibri"/>
              </a:rPr>
              <a:t>facets</a:t>
            </a:r>
            <a:r>
              <a:rPr sz="2250" spc="-25" dirty="0">
                <a:solidFill>
                  <a:srgbClr val="1F487C"/>
                </a:solidFill>
                <a:latin typeface="Calibri"/>
                <a:cs typeface="Calibri"/>
              </a:rPr>
              <a:t> </a:t>
            </a:r>
            <a:r>
              <a:rPr sz="2250" dirty="0">
                <a:solidFill>
                  <a:srgbClr val="1F487C"/>
                </a:solidFill>
                <a:latin typeface="Calibri"/>
                <a:cs typeface="Calibri"/>
              </a:rPr>
              <a:t>of</a:t>
            </a:r>
            <a:r>
              <a:rPr sz="2250" spc="-25" dirty="0">
                <a:solidFill>
                  <a:srgbClr val="1F487C"/>
                </a:solidFill>
                <a:latin typeface="Calibri"/>
                <a:cs typeface="Calibri"/>
              </a:rPr>
              <a:t> </a:t>
            </a:r>
            <a:r>
              <a:rPr sz="2250" dirty="0">
                <a:solidFill>
                  <a:srgbClr val="1F487C"/>
                </a:solidFill>
                <a:latin typeface="Calibri"/>
                <a:cs typeface="Calibri"/>
              </a:rPr>
              <a:t>the</a:t>
            </a:r>
            <a:r>
              <a:rPr sz="2250" spc="5" dirty="0">
                <a:solidFill>
                  <a:srgbClr val="1F487C"/>
                </a:solidFill>
                <a:latin typeface="Calibri"/>
                <a:cs typeface="Calibri"/>
              </a:rPr>
              <a:t> </a:t>
            </a:r>
            <a:r>
              <a:rPr sz="2250" spc="-10" dirty="0">
                <a:solidFill>
                  <a:srgbClr val="1F487C"/>
                </a:solidFill>
                <a:latin typeface="Calibri"/>
                <a:cs typeface="Calibri"/>
              </a:rPr>
              <a:t>program.</a:t>
            </a:r>
            <a:endParaRPr sz="2250" dirty="0">
              <a:latin typeface="Calibri"/>
              <a:cs typeface="Calibri"/>
            </a:endParaRPr>
          </a:p>
          <a:p>
            <a:pPr marL="356870" marR="321945" indent="-344805">
              <a:lnSpc>
                <a:spcPts val="2690"/>
              </a:lnSpc>
              <a:spcBef>
                <a:spcPts val="640"/>
              </a:spcBef>
              <a:buFont typeface="Arial"/>
              <a:buChar char="•"/>
              <a:tabLst>
                <a:tab pos="356870" algn="l"/>
                <a:tab pos="357505" algn="l"/>
              </a:tabLst>
            </a:pPr>
            <a:r>
              <a:rPr sz="2250" b="1" dirty="0">
                <a:solidFill>
                  <a:srgbClr val="1F487C"/>
                </a:solidFill>
                <a:latin typeface="Calibri"/>
                <a:cs typeface="Calibri"/>
              </a:rPr>
              <a:t>B</a:t>
            </a:r>
            <a:r>
              <a:rPr sz="2250" b="1" spc="-30" dirty="0">
                <a:solidFill>
                  <a:srgbClr val="1F487C"/>
                </a:solidFill>
                <a:latin typeface="Calibri"/>
                <a:cs typeface="Calibri"/>
              </a:rPr>
              <a:t> </a:t>
            </a:r>
            <a:r>
              <a:rPr sz="2250" b="1" dirty="0">
                <a:solidFill>
                  <a:srgbClr val="1F487C"/>
                </a:solidFill>
                <a:latin typeface="Calibri"/>
                <a:cs typeface="Calibri"/>
              </a:rPr>
              <a:t>-</a:t>
            </a:r>
            <a:r>
              <a:rPr sz="2250" b="1" spc="-25" dirty="0">
                <a:solidFill>
                  <a:srgbClr val="1F487C"/>
                </a:solidFill>
                <a:latin typeface="Calibri"/>
                <a:cs typeface="Calibri"/>
              </a:rPr>
              <a:t> </a:t>
            </a:r>
            <a:r>
              <a:rPr sz="2250" b="1" dirty="0">
                <a:solidFill>
                  <a:srgbClr val="1F487C"/>
                </a:solidFill>
                <a:latin typeface="Calibri"/>
                <a:cs typeface="Calibri"/>
              </a:rPr>
              <a:t>Level</a:t>
            </a:r>
            <a:r>
              <a:rPr sz="2250" b="1" spc="-25" dirty="0">
                <a:solidFill>
                  <a:srgbClr val="1F487C"/>
                </a:solidFill>
                <a:latin typeface="Calibri"/>
                <a:cs typeface="Calibri"/>
              </a:rPr>
              <a:t> </a:t>
            </a:r>
            <a:r>
              <a:rPr sz="2250" b="1" dirty="0">
                <a:solidFill>
                  <a:srgbClr val="1F487C"/>
                </a:solidFill>
                <a:latin typeface="Calibri"/>
                <a:cs typeface="Calibri"/>
              </a:rPr>
              <a:t>of</a:t>
            </a:r>
            <a:r>
              <a:rPr sz="2250" b="1" spc="-50" dirty="0">
                <a:solidFill>
                  <a:srgbClr val="1F487C"/>
                </a:solidFill>
                <a:latin typeface="Calibri"/>
                <a:cs typeface="Calibri"/>
              </a:rPr>
              <a:t> </a:t>
            </a:r>
            <a:r>
              <a:rPr sz="2250" b="1" dirty="0">
                <a:solidFill>
                  <a:srgbClr val="1F487C"/>
                </a:solidFill>
                <a:latin typeface="Calibri"/>
                <a:cs typeface="Calibri"/>
              </a:rPr>
              <a:t>Care</a:t>
            </a:r>
            <a:r>
              <a:rPr sz="2250" b="1" spc="-10" dirty="0">
                <a:solidFill>
                  <a:srgbClr val="1F487C"/>
                </a:solidFill>
                <a:latin typeface="Calibri"/>
                <a:cs typeface="Calibri"/>
              </a:rPr>
              <a:t> </a:t>
            </a:r>
            <a:r>
              <a:rPr sz="2250" dirty="0">
                <a:solidFill>
                  <a:srgbClr val="1F487C"/>
                </a:solidFill>
                <a:latin typeface="Calibri"/>
                <a:cs typeface="Calibri"/>
              </a:rPr>
              <a:t>-</a:t>
            </a:r>
            <a:r>
              <a:rPr sz="2250" spc="-30" dirty="0">
                <a:solidFill>
                  <a:srgbClr val="1F487C"/>
                </a:solidFill>
                <a:latin typeface="Calibri"/>
                <a:cs typeface="Calibri"/>
              </a:rPr>
              <a:t> </a:t>
            </a:r>
            <a:r>
              <a:rPr sz="2250" dirty="0">
                <a:solidFill>
                  <a:srgbClr val="1F487C"/>
                </a:solidFill>
                <a:latin typeface="Calibri"/>
                <a:cs typeface="Calibri"/>
              </a:rPr>
              <a:t>Persons</a:t>
            </a:r>
            <a:r>
              <a:rPr sz="2250" spc="-55" dirty="0">
                <a:solidFill>
                  <a:srgbClr val="1F487C"/>
                </a:solidFill>
                <a:latin typeface="Calibri"/>
                <a:cs typeface="Calibri"/>
              </a:rPr>
              <a:t> </a:t>
            </a:r>
            <a:r>
              <a:rPr sz="2250" dirty="0">
                <a:solidFill>
                  <a:srgbClr val="1F487C"/>
                </a:solidFill>
                <a:latin typeface="Calibri"/>
                <a:cs typeface="Calibri"/>
              </a:rPr>
              <a:t>enrolled</a:t>
            </a:r>
            <a:r>
              <a:rPr sz="2250" spc="-60" dirty="0">
                <a:solidFill>
                  <a:srgbClr val="1F487C"/>
                </a:solidFill>
                <a:latin typeface="Calibri"/>
                <a:cs typeface="Calibri"/>
              </a:rPr>
              <a:t> </a:t>
            </a:r>
            <a:r>
              <a:rPr sz="2250" dirty="0">
                <a:solidFill>
                  <a:srgbClr val="1F487C"/>
                </a:solidFill>
                <a:latin typeface="Calibri"/>
                <a:cs typeface="Calibri"/>
              </a:rPr>
              <a:t>in</a:t>
            </a:r>
            <a:r>
              <a:rPr sz="2250" spc="-15" dirty="0">
                <a:solidFill>
                  <a:srgbClr val="1F487C"/>
                </a:solidFill>
                <a:latin typeface="Calibri"/>
                <a:cs typeface="Calibri"/>
              </a:rPr>
              <a:t> </a:t>
            </a:r>
            <a:r>
              <a:rPr sz="2250" dirty="0">
                <a:solidFill>
                  <a:srgbClr val="1F487C"/>
                </a:solidFill>
                <a:latin typeface="Calibri"/>
                <a:cs typeface="Calibri"/>
              </a:rPr>
              <a:t>the</a:t>
            </a:r>
            <a:r>
              <a:rPr sz="2250" spc="-15" dirty="0">
                <a:solidFill>
                  <a:srgbClr val="1F487C"/>
                </a:solidFill>
                <a:latin typeface="Calibri"/>
                <a:cs typeface="Calibri"/>
              </a:rPr>
              <a:t> </a:t>
            </a:r>
            <a:r>
              <a:rPr sz="2250" dirty="0">
                <a:solidFill>
                  <a:srgbClr val="1F487C"/>
                </a:solidFill>
                <a:latin typeface="Calibri"/>
                <a:cs typeface="Calibri"/>
              </a:rPr>
              <a:t>waiver</a:t>
            </a:r>
            <a:r>
              <a:rPr sz="2250" spc="-50" dirty="0">
                <a:solidFill>
                  <a:srgbClr val="1F487C"/>
                </a:solidFill>
                <a:latin typeface="Calibri"/>
                <a:cs typeface="Calibri"/>
              </a:rPr>
              <a:t> </a:t>
            </a:r>
            <a:r>
              <a:rPr sz="2250" dirty="0">
                <a:solidFill>
                  <a:srgbClr val="1F487C"/>
                </a:solidFill>
                <a:latin typeface="Calibri"/>
                <a:cs typeface="Calibri"/>
              </a:rPr>
              <a:t>have</a:t>
            </a:r>
            <a:r>
              <a:rPr sz="2250" spc="-5" dirty="0">
                <a:solidFill>
                  <a:srgbClr val="1F487C"/>
                </a:solidFill>
                <a:latin typeface="Calibri"/>
                <a:cs typeface="Calibri"/>
              </a:rPr>
              <a:t> </a:t>
            </a:r>
            <a:r>
              <a:rPr sz="2250" spc="-10" dirty="0">
                <a:solidFill>
                  <a:srgbClr val="1F487C"/>
                </a:solidFill>
                <a:latin typeface="Calibri"/>
                <a:cs typeface="Calibri"/>
              </a:rPr>
              <a:t>needs consistent</a:t>
            </a:r>
            <a:r>
              <a:rPr sz="2250" spc="-60" dirty="0">
                <a:solidFill>
                  <a:srgbClr val="1F487C"/>
                </a:solidFill>
                <a:latin typeface="Calibri"/>
                <a:cs typeface="Calibri"/>
              </a:rPr>
              <a:t> </a:t>
            </a:r>
            <a:r>
              <a:rPr sz="2250" dirty="0">
                <a:solidFill>
                  <a:srgbClr val="1F487C"/>
                </a:solidFill>
                <a:latin typeface="Calibri"/>
                <a:cs typeface="Calibri"/>
              </a:rPr>
              <a:t>with</a:t>
            </a:r>
            <a:r>
              <a:rPr sz="2250" spc="-15" dirty="0">
                <a:solidFill>
                  <a:srgbClr val="1F487C"/>
                </a:solidFill>
                <a:latin typeface="Calibri"/>
                <a:cs typeface="Calibri"/>
              </a:rPr>
              <a:t> </a:t>
            </a:r>
            <a:r>
              <a:rPr sz="2250" dirty="0">
                <a:solidFill>
                  <a:srgbClr val="1F487C"/>
                </a:solidFill>
                <a:latin typeface="Calibri"/>
                <a:cs typeface="Calibri"/>
              </a:rPr>
              <a:t>an</a:t>
            </a:r>
            <a:r>
              <a:rPr sz="2250" spc="-20" dirty="0">
                <a:solidFill>
                  <a:srgbClr val="1F487C"/>
                </a:solidFill>
                <a:latin typeface="Calibri"/>
                <a:cs typeface="Calibri"/>
              </a:rPr>
              <a:t> </a:t>
            </a:r>
            <a:r>
              <a:rPr sz="2250" dirty="0">
                <a:solidFill>
                  <a:srgbClr val="1F487C"/>
                </a:solidFill>
                <a:latin typeface="Calibri"/>
                <a:cs typeface="Calibri"/>
              </a:rPr>
              <a:t>institutional</a:t>
            </a:r>
            <a:r>
              <a:rPr sz="2250" spc="-60" dirty="0">
                <a:solidFill>
                  <a:srgbClr val="1F487C"/>
                </a:solidFill>
                <a:latin typeface="Calibri"/>
                <a:cs typeface="Calibri"/>
              </a:rPr>
              <a:t> </a:t>
            </a:r>
            <a:r>
              <a:rPr sz="2250" dirty="0">
                <a:solidFill>
                  <a:srgbClr val="1F487C"/>
                </a:solidFill>
                <a:latin typeface="Calibri"/>
                <a:cs typeface="Calibri"/>
              </a:rPr>
              <a:t>level</a:t>
            </a:r>
            <a:r>
              <a:rPr sz="2250" spc="-40" dirty="0">
                <a:solidFill>
                  <a:srgbClr val="1F487C"/>
                </a:solidFill>
                <a:latin typeface="Calibri"/>
                <a:cs typeface="Calibri"/>
              </a:rPr>
              <a:t> </a:t>
            </a:r>
            <a:r>
              <a:rPr sz="2250" dirty="0">
                <a:solidFill>
                  <a:srgbClr val="1F487C"/>
                </a:solidFill>
                <a:latin typeface="Calibri"/>
                <a:cs typeface="Calibri"/>
              </a:rPr>
              <a:t>of</a:t>
            </a:r>
            <a:r>
              <a:rPr sz="2250" spc="-10" dirty="0">
                <a:solidFill>
                  <a:srgbClr val="1F487C"/>
                </a:solidFill>
                <a:latin typeface="Calibri"/>
                <a:cs typeface="Calibri"/>
              </a:rPr>
              <a:t> care.</a:t>
            </a:r>
            <a:endParaRPr sz="2250" dirty="0">
              <a:latin typeface="Calibri"/>
              <a:cs typeface="Calibri"/>
            </a:endParaRPr>
          </a:p>
          <a:p>
            <a:pPr marL="356870" marR="54610" indent="-344805">
              <a:lnSpc>
                <a:spcPct val="100000"/>
              </a:lnSpc>
              <a:spcBef>
                <a:spcPts val="450"/>
              </a:spcBef>
              <a:buFont typeface="Arial"/>
              <a:buChar char="•"/>
              <a:tabLst>
                <a:tab pos="356870" algn="l"/>
                <a:tab pos="357505" algn="l"/>
                <a:tab pos="636905" algn="l"/>
              </a:tabLst>
            </a:pPr>
            <a:r>
              <a:rPr sz="2250" b="1" spc="-50" dirty="0">
                <a:solidFill>
                  <a:srgbClr val="1F487C"/>
                </a:solidFill>
                <a:latin typeface="Calibri"/>
                <a:cs typeface="Calibri"/>
              </a:rPr>
              <a:t>C</a:t>
            </a:r>
            <a:r>
              <a:rPr sz="2250" b="1" dirty="0">
                <a:solidFill>
                  <a:srgbClr val="1F487C"/>
                </a:solidFill>
                <a:latin typeface="Calibri"/>
                <a:cs typeface="Calibri"/>
              </a:rPr>
              <a:t>	-</a:t>
            </a:r>
            <a:r>
              <a:rPr sz="2250" b="1" spc="-40" dirty="0">
                <a:solidFill>
                  <a:srgbClr val="1F487C"/>
                </a:solidFill>
                <a:latin typeface="Calibri"/>
                <a:cs typeface="Calibri"/>
              </a:rPr>
              <a:t> </a:t>
            </a:r>
            <a:r>
              <a:rPr sz="2250" b="1" dirty="0">
                <a:solidFill>
                  <a:srgbClr val="1F487C"/>
                </a:solidFill>
                <a:latin typeface="Calibri"/>
                <a:cs typeface="Calibri"/>
              </a:rPr>
              <a:t>Service</a:t>
            </a:r>
            <a:r>
              <a:rPr sz="2250" b="1" spc="10" dirty="0">
                <a:solidFill>
                  <a:srgbClr val="1F487C"/>
                </a:solidFill>
                <a:latin typeface="Calibri"/>
                <a:cs typeface="Calibri"/>
              </a:rPr>
              <a:t> </a:t>
            </a:r>
            <a:r>
              <a:rPr sz="2250" b="1" dirty="0">
                <a:solidFill>
                  <a:srgbClr val="1F487C"/>
                </a:solidFill>
                <a:latin typeface="Calibri"/>
                <a:cs typeface="Calibri"/>
              </a:rPr>
              <a:t>Plan</a:t>
            </a:r>
            <a:r>
              <a:rPr sz="2250" b="1" spc="-15" dirty="0">
                <a:solidFill>
                  <a:srgbClr val="1F487C"/>
                </a:solidFill>
                <a:latin typeface="Calibri"/>
                <a:cs typeface="Calibri"/>
              </a:rPr>
              <a:t> </a:t>
            </a:r>
            <a:r>
              <a:rPr sz="2250" dirty="0">
                <a:solidFill>
                  <a:srgbClr val="1F487C"/>
                </a:solidFill>
                <a:latin typeface="Calibri"/>
                <a:cs typeface="Calibri"/>
              </a:rPr>
              <a:t>-</a:t>
            </a:r>
            <a:r>
              <a:rPr sz="2250" spc="-25" dirty="0">
                <a:solidFill>
                  <a:srgbClr val="1F487C"/>
                </a:solidFill>
                <a:latin typeface="Calibri"/>
                <a:cs typeface="Calibri"/>
              </a:rPr>
              <a:t> </a:t>
            </a:r>
            <a:r>
              <a:rPr sz="2250" dirty="0">
                <a:solidFill>
                  <a:srgbClr val="1F487C"/>
                </a:solidFill>
                <a:latin typeface="Calibri"/>
                <a:cs typeface="Calibri"/>
              </a:rPr>
              <a:t>Participants</a:t>
            </a:r>
            <a:r>
              <a:rPr sz="2250" spc="-45" dirty="0">
                <a:solidFill>
                  <a:srgbClr val="1F487C"/>
                </a:solidFill>
                <a:latin typeface="Calibri"/>
                <a:cs typeface="Calibri"/>
              </a:rPr>
              <a:t> </a:t>
            </a:r>
            <a:r>
              <a:rPr sz="2250" dirty="0">
                <a:solidFill>
                  <a:srgbClr val="1F487C"/>
                </a:solidFill>
                <a:latin typeface="Calibri"/>
                <a:cs typeface="Calibri"/>
              </a:rPr>
              <a:t>have</a:t>
            </a:r>
            <a:r>
              <a:rPr sz="2250" spc="-5" dirty="0">
                <a:solidFill>
                  <a:srgbClr val="1F487C"/>
                </a:solidFill>
                <a:latin typeface="Calibri"/>
                <a:cs typeface="Calibri"/>
              </a:rPr>
              <a:t> </a:t>
            </a:r>
            <a:r>
              <a:rPr sz="2250" dirty="0">
                <a:solidFill>
                  <a:srgbClr val="1F487C"/>
                </a:solidFill>
                <a:latin typeface="Calibri"/>
                <a:cs typeface="Calibri"/>
              </a:rPr>
              <a:t>a</a:t>
            </a:r>
            <a:r>
              <a:rPr sz="2250" spc="-30" dirty="0">
                <a:solidFill>
                  <a:srgbClr val="1F487C"/>
                </a:solidFill>
                <a:latin typeface="Calibri"/>
                <a:cs typeface="Calibri"/>
              </a:rPr>
              <a:t> </a:t>
            </a:r>
            <a:r>
              <a:rPr sz="2250" dirty="0">
                <a:solidFill>
                  <a:srgbClr val="1F487C"/>
                </a:solidFill>
                <a:latin typeface="Calibri"/>
                <a:cs typeface="Calibri"/>
              </a:rPr>
              <a:t>service</a:t>
            </a:r>
            <a:r>
              <a:rPr sz="2250" spc="-70" dirty="0">
                <a:solidFill>
                  <a:srgbClr val="1F487C"/>
                </a:solidFill>
                <a:latin typeface="Calibri"/>
                <a:cs typeface="Calibri"/>
              </a:rPr>
              <a:t> </a:t>
            </a:r>
            <a:r>
              <a:rPr sz="2250" dirty="0">
                <a:solidFill>
                  <a:srgbClr val="1F487C"/>
                </a:solidFill>
                <a:latin typeface="Calibri"/>
                <a:cs typeface="Calibri"/>
              </a:rPr>
              <a:t>plan</a:t>
            </a:r>
            <a:r>
              <a:rPr sz="2250" spc="-15" dirty="0">
                <a:solidFill>
                  <a:srgbClr val="1F487C"/>
                </a:solidFill>
                <a:latin typeface="Calibri"/>
                <a:cs typeface="Calibri"/>
              </a:rPr>
              <a:t> </a:t>
            </a:r>
            <a:r>
              <a:rPr sz="2250" dirty="0">
                <a:solidFill>
                  <a:srgbClr val="1F487C"/>
                </a:solidFill>
                <a:latin typeface="Calibri"/>
                <a:cs typeface="Calibri"/>
              </a:rPr>
              <a:t>that</a:t>
            </a:r>
            <a:r>
              <a:rPr sz="2250" spc="-15" dirty="0">
                <a:solidFill>
                  <a:srgbClr val="1F487C"/>
                </a:solidFill>
                <a:latin typeface="Calibri"/>
                <a:cs typeface="Calibri"/>
              </a:rPr>
              <a:t> </a:t>
            </a:r>
            <a:r>
              <a:rPr sz="2250" spc="-25" dirty="0">
                <a:solidFill>
                  <a:srgbClr val="1F487C"/>
                </a:solidFill>
                <a:latin typeface="Calibri"/>
                <a:cs typeface="Calibri"/>
              </a:rPr>
              <a:t>is </a:t>
            </a:r>
            <a:r>
              <a:rPr sz="2250" dirty="0">
                <a:solidFill>
                  <a:srgbClr val="1F487C"/>
                </a:solidFill>
                <a:latin typeface="Calibri"/>
                <a:cs typeface="Calibri"/>
              </a:rPr>
              <a:t>appropriate</a:t>
            </a:r>
            <a:r>
              <a:rPr sz="2250" spc="-40" dirty="0">
                <a:solidFill>
                  <a:srgbClr val="1F487C"/>
                </a:solidFill>
                <a:latin typeface="Calibri"/>
                <a:cs typeface="Calibri"/>
              </a:rPr>
              <a:t> </a:t>
            </a:r>
            <a:r>
              <a:rPr sz="2250" dirty="0">
                <a:solidFill>
                  <a:srgbClr val="1F487C"/>
                </a:solidFill>
                <a:latin typeface="Calibri"/>
                <a:cs typeface="Calibri"/>
              </a:rPr>
              <a:t>to</a:t>
            </a:r>
            <a:r>
              <a:rPr sz="2250" spc="-40" dirty="0">
                <a:solidFill>
                  <a:srgbClr val="1F487C"/>
                </a:solidFill>
                <a:latin typeface="Calibri"/>
                <a:cs typeface="Calibri"/>
              </a:rPr>
              <a:t> </a:t>
            </a:r>
            <a:r>
              <a:rPr sz="2250" dirty="0">
                <a:solidFill>
                  <a:srgbClr val="1F487C"/>
                </a:solidFill>
                <a:latin typeface="Calibri"/>
                <a:cs typeface="Calibri"/>
              </a:rPr>
              <a:t>their</a:t>
            </a:r>
            <a:r>
              <a:rPr sz="2250" spc="-35" dirty="0">
                <a:solidFill>
                  <a:srgbClr val="1F487C"/>
                </a:solidFill>
                <a:latin typeface="Calibri"/>
                <a:cs typeface="Calibri"/>
              </a:rPr>
              <a:t> </a:t>
            </a:r>
            <a:r>
              <a:rPr sz="2250" dirty="0">
                <a:solidFill>
                  <a:srgbClr val="1F487C"/>
                </a:solidFill>
                <a:latin typeface="Calibri"/>
                <a:cs typeface="Calibri"/>
              </a:rPr>
              <a:t>needs</a:t>
            </a:r>
            <a:r>
              <a:rPr sz="2250" spc="-45" dirty="0">
                <a:solidFill>
                  <a:srgbClr val="1F487C"/>
                </a:solidFill>
                <a:latin typeface="Calibri"/>
                <a:cs typeface="Calibri"/>
              </a:rPr>
              <a:t> </a:t>
            </a:r>
            <a:r>
              <a:rPr sz="2250" dirty="0">
                <a:solidFill>
                  <a:srgbClr val="1F487C"/>
                </a:solidFill>
                <a:latin typeface="Calibri"/>
                <a:cs typeface="Calibri"/>
              </a:rPr>
              <a:t>and</a:t>
            </a:r>
            <a:r>
              <a:rPr sz="2250" spc="-40" dirty="0">
                <a:solidFill>
                  <a:srgbClr val="1F487C"/>
                </a:solidFill>
                <a:latin typeface="Calibri"/>
                <a:cs typeface="Calibri"/>
              </a:rPr>
              <a:t> </a:t>
            </a:r>
            <a:r>
              <a:rPr sz="2250" dirty="0">
                <a:solidFill>
                  <a:srgbClr val="1F487C"/>
                </a:solidFill>
                <a:latin typeface="Calibri"/>
                <a:cs typeface="Calibri"/>
              </a:rPr>
              <a:t>services/supports</a:t>
            </a:r>
            <a:r>
              <a:rPr sz="2250" spc="-70" dirty="0">
                <a:solidFill>
                  <a:srgbClr val="1F487C"/>
                </a:solidFill>
                <a:latin typeface="Calibri"/>
                <a:cs typeface="Calibri"/>
              </a:rPr>
              <a:t> </a:t>
            </a:r>
            <a:r>
              <a:rPr sz="2250" dirty="0">
                <a:solidFill>
                  <a:srgbClr val="1F487C"/>
                </a:solidFill>
                <a:latin typeface="Calibri"/>
                <a:cs typeface="Calibri"/>
              </a:rPr>
              <a:t>are</a:t>
            </a:r>
            <a:r>
              <a:rPr sz="2250" spc="-65" dirty="0">
                <a:solidFill>
                  <a:srgbClr val="1F487C"/>
                </a:solidFill>
                <a:latin typeface="Calibri"/>
                <a:cs typeface="Calibri"/>
              </a:rPr>
              <a:t> </a:t>
            </a:r>
            <a:r>
              <a:rPr sz="2250" spc="-10" dirty="0">
                <a:solidFill>
                  <a:srgbClr val="1F487C"/>
                </a:solidFill>
                <a:latin typeface="Calibri"/>
                <a:cs typeface="Calibri"/>
              </a:rPr>
              <a:t>delivered </a:t>
            </a:r>
            <a:r>
              <a:rPr sz="2250" dirty="0">
                <a:solidFill>
                  <a:srgbClr val="1F487C"/>
                </a:solidFill>
                <a:latin typeface="Calibri"/>
                <a:cs typeface="Calibri"/>
              </a:rPr>
              <a:t>as</a:t>
            </a:r>
            <a:r>
              <a:rPr sz="2250" spc="-10" dirty="0">
                <a:solidFill>
                  <a:srgbClr val="1F487C"/>
                </a:solidFill>
                <a:latin typeface="Calibri"/>
                <a:cs typeface="Calibri"/>
              </a:rPr>
              <a:t> </a:t>
            </a:r>
            <a:r>
              <a:rPr sz="2250" dirty="0">
                <a:solidFill>
                  <a:srgbClr val="1F487C"/>
                </a:solidFill>
                <a:latin typeface="Calibri"/>
                <a:cs typeface="Calibri"/>
              </a:rPr>
              <a:t>specified</a:t>
            </a:r>
            <a:r>
              <a:rPr sz="2250" spc="-50" dirty="0">
                <a:solidFill>
                  <a:srgbClr val="1F487C"/>
                </a:solidFill>
                <a:latin typeface="Calibri"/>
                <a:cs typeface="Calibri"/>
              </a:rPr>
              <a:t> </a:t>
            </a:r>
            <a:r>
              <a:rPr sz="2250" dirty="0">
                <a:solidFill>
                  <a:srgbClr val="1F487C"/>
                </a:solidFill>
                <a:latin typeface="Calibri"/>
                <a:cs typeface="Calibri"/>
              </a:rPr>
              <a:t>in</a:t>
            </a:r>
            <a:r>
              <a:rPr sz="2250" spc="-15" dirty="0">
                <a:solidFill>
                  <a:srgbClr val="1F487C"/>
                </a:solidFill>
                <a:latin typeface="Calibri"/>
                <a:cs typeface="Calibri"/>
              </a:rPr>
              <a:t> </a:t>
            </a:r>
            <a:r>
              <a:rPr sz="2250" dirty="0">
                <a:solidFill>
                  <a:srgbClr val="1F487C"/>
                </a:solidFill>
                <a:latin typeface="Calibri"/>
                <a:cs typeface="Calibri"/>
              </a:rPr>
              <a:t>the</a:t>
            </a:r>
            <a:r>
              <a:rPr sz="2250" spc="25" dirty="0">
                <a:solidFill>
                  <a:srgbClr val="1F487C"/>
                </a:solidFill>
                <a:latin typeface="Calibri"/>
                <a:cs typeface="Calibri"/>
              </a:rPr>
              <a:t> </a:t>
            </a:r>
            <a:r>
              <a:rPr sz="2250" spc="-20" dirty="0">
                <a:solidFill>
                  <a:srgbClr val="1F487C"/>
                </a:solidFill>
                <a:latin typeface="Calibri"/>
                <a:cs typeface="Calibri"/>
              </a:rPr>
              <a:t>plan.</a:t>
            </a:r>
            <a:endParaRPr sz="2250" dirty="0">
              <a:latin typeface="Calibri"/>
              <a:cs typeface="Calibri"/>
            </a:endParaRPr>
          </a:p>
          <a:p>
            <a:pPr marL="356870" indent="-344805">
              <a:lnSpc>
                <a:spcPct val="100000"/>
              </a:lnSpc>
              <a:spcBef>
                <a:spcPts val="540"/>
              </a:spcBef>
              <a:buFont typeface="Arial"/>
              <a:buChar char="•"/>
              <a:tabLst>
                <a:tab pos="356870" algn="l"/>
                <a:tab pos="357505" algn="l"/>
              </a:tabLst>
            </a:pPr>
            <a:r>
              <a:rPr sz="2250" b="1" dirty="0">
                <a:solidFill>
                  <a:srgbClr val="1F487C"/>
                </a:solidFill>
                <a:latin typeface="Calibri"/>
                <a:cs typeface="Calibri"/>
              </a:rPr>
              <a:t>D</a:t>
            </a:r>
            <a:r>
              <a:rPr sz="2250" b="1" spc="-75" dirty="0">
                <a:solidFill>
                  <a:srgbClr val="1F487C"/>
                </a:solidFill>
                <a:latin typeface="Calibri"/>
                <a:cs typeface="Calibri"/>
              </a:rPr>
              <a:t> </a:t>
            </a:r>
            <a:r>
              <a:rPr sz="2250" b="1" dirty="0">
                <a:solidFill>
                  <a:srgbClr val="1F487C"/>
                </a:solidFill>
                <a:latin typeface="Calibri"/>
                <a:cs typeface="Calibri"/>
              </a:rPr>
              <a:t>-</a:t>
            </a:r>
            <a:r>
              <a:rPr sz="2250" b="1" spc="-45" dirty="0">
                <a:solidFill>
                  <a:srgbClr val="1F487C"/>
                </a:solidFill>
                <a:latin typeface="Calibri"/>
                <a:cs typeface="Calibri"/>
              </a:rPr>
              <a:t> </a:t>
            </a:r>
            <a:r>
              <a:rPr sz="2250" b="1" dirty="0">
                <a:solidFill>
                  <a:srgbClr val="1F487C"/>
                </a:solidFill>
                <a:latin typeface="Calibri"/>
                <a:cs typeface="Calibri"/>
              </a:rPr>
              <a:t>Qualified</a:t>
            </a:r>
            <a:r>
              <a:rPr sz="2250" b="1" spc="-20" dirty="0">
                <a:solidFill>
                  <a:srgbClr val="1F487C"/>
                </a:solidFill>
                <a:latin typeface="Calibri"/>
                <a:cs typeface="Calibri"/>
              </a:rPr>
              <a:t> </a:t>
            </a:r>
            <a:r>
              <a:rPr sz="2250" b="1" dirty="0">
                <a:solidFill>
                  <a:srgbClr val="1F487C"/>
                </a:solidFill>
                <a:latin typeface="Calibri"/>
                <a:cs typeface="Calibri"/>
              </a:rPr>
              <a:t>Providers</a:t>
            </a:r>
            <a:r>
              <a:rPr sz="2250" b="1" spc="-40" dirty="0">
                <a:solidFill>
                  <a:srgbClr val="1F487C"/>
                </a:solidFill>
                <a:latin typeface="Calibri"/>
                <a:cs typeface="Calibri"/>
              </a:rPr>
              <a:t> </a:t>
            </a:r>
            <a:r>
              <a:rPr sz="2250" dirty="0">
                <a:solidFill>
                  <a:srgbClr val="1F487C"/>
                </a:solidFill>
                <a:latin typeface="Calibri"/>
                <a:cs typeface="Calibri"/>
              </a:rPr>
              <a:t>-</a:t>
            </a:r>
            <a:r>
              <a:rPr sz="2250" spc="-55" dirty="0">
                <a:solidFill>
                  <a:srgbClr val="1F487C"/>
                </a:solidFill>
                <a:latin typeface="Calibri"/>
                <a:cs typeface="Calibri"/>
              </a:rPr>
              <a:t> </a:t>
            </a:r>
            <a:r>
              <a:rPr sz="2250" dirty="0">
                <a:solidFill>
                  <a:srgbClr val="1F487C"/>
                </a:solidFill>
                <a:latin typeface="Calibri"/>
                <a:cs typeface="Calibri"/>
              </a:rPr>
              <a:t>Waiver</a:t>
            </a:r>
            <a:r>
              <a:rPr sz="2250" spc="-70" dirty="0">
                <a:solidFill>
                  <a:srgbClr val="1F487C"/>
                </a:solidFill>
                <a:latin typeface="Calibri"/>
                <a:cs typeface="Calibri"/>
              </a:rPr>
              <a:t> </a:t>
            </a:r>
            <a:r>
              <a:rPr sz="2250" dirty="0">
                <a:solidFill>
                  <a:srgbClr val="1F487C"/>
                </a:solidFill>
                <a:latin typeface="Calibri"/>
                <a:cs typeface="Calibri"/>
              </a:rPr>
              <a:t>providers</a:t>
            </a:r>
            <a:r>
              <a:rPr sz="2250" spc="-45" dirty="0">
                <a:solidFill>
                  <a:srgbClr val="1F487C"/>
                </a:solidFill>
                <a:latin typeface="Calibri"/>
                <a:cs typeface="Calibri"/>
              </a:rPr>
              <a:t> </a:t>
            </a:r>
            <a:r>
              <a:rPr sz="2250" dirty="0">
                <a:solidFill>
                  <a:srgbClr val="1F487C"/>
                </a:solidFill>
                <a:latin typeface="Calibri"/>
                <a:cs typeface="Calibri"/>
              </a:rPr>
              <a:t>are</a:t>
            </a:r>
            <a:r>
              <a:rPr sz="2250" spc="-70" dirty="0">
                <a:solidFill>
                  <a:srgbClr val="1F487C"/>
                </a:solidFill>
                <a:latin typeface="Calibri"/>
                <a:cs typeface="Calibri"/>
              </a:rPr>
              <a:t> </a:t>
            </a:r>
            <a:r>
              <a:rPr sz="2250" dirty="0">
                <a:solidFill>
                  <a:srgbClr val="1F487C"/>
                </a:solidFill>
                <a:latin typeface="Calibri"/>
                <a:cs typeface="Calibri"/>
              </a:rPr>
              <a:t>qualified</a:t>
            </a:r>
            <a:r>
              <a:rPr sz="2250" spc="-55" dirty="0">
                <a:solidFill>
                  <a:srgbClr val="1F487C"/>
                </a:solidFill>
                <a:latin typeface="Calibri"/>
                <a:cs typeface="Calibri"/>
              </a:rPr>
              <a:t> </a:t>
            </a:r>
            <a:r>
              <a:rPr sz="2250" spc="-25" dirty="0">
                <a:solidFill>
                  <a:srgbClr val="1F487C"/>
                </a:solidFill>
                <a:latin typeface="Calibri"/>
                <a:cs typeface="Calibri"/>
              </a:rPr>
              <a:t>to</a:t>
            </a:r>
            <a:endParaRPr sz="2250" dirty="0">
              <a:latin typeface="Calibri"/>
              <a:cs typeface="Calibri"/>
            </a:endParaRPr>
          </a:p>
          <a:p>
            <a:pPr marL="356870">
              <a:lnSpc>
                <a:spcPct val="100000"/>
              </a:lnSpc>
              <a:spcBef>
                <a:spcPts val="15"/>
              </a:spcBef>
            </a:pPr>
            <a:r>
              <a:rPr sz="2250" dirty="0">
                <a:solidFill>
                  <a:srgbClr val="1F487C"/>
                </a:solidFill>
                <a:latin typeface="Calibri"/>
                <a:cs typeface="Calibri"/>
              </a:rPr>
              <a:t>deliver</a:t>
            </a:r>
            <a:r>
              <a:rPr sz="2250" spc="-50" dirty="0">
                <a:solidFill>
                  <a:srgbClr val="1F487C"/>
                </a:solidFill>
                <a:latin typeface="Calibri"/>
                <a:cs typeface="Calibri"/>
              </a:rPr>
              <a:t> </a:t>
            </a:r>
            <a:r>
              <a:rPr sz="2250" spc="-10" dirty="0">
                <a:solidFill>
                  <a:srgbClr val="1F487C"/>
                </a:solidFill>
                <a:latin typeface="Calibri"/>
                <a:cs typeface="Calibri"/>
              </a:rPr>
              <a:t>services/supports.</a:t>
            </a:r>
            <a:endParaRPr sz="2250" dirty="0">
              <a:latin typeface="Calibri"/>
              <a:cs typeface="Calibri"/>
            </a:endParaRPr>
          </a:p>
          <a:p>
            <a:pPr marL="356870" indent="-344805">
              <a:lnSpc>
                <a:spcPts val="2695"/>
              </a:lnSpc>
              <a:spcBef>
                <a:spcPts val="540"/>
              </a:spcBef>
              <a:buFont typeface="Arial"/>
              <a:buChar char="•"/>
              <a:tabLst>
                <a:tab pos="356870" algn="l"/>
                <a:tab pos="357505" algn="l"/>
              </a:tabLst>
            </a:pPr>
            <a:r>
              <a:rPr sz="2250" b="1" dirty="0">
                <a:solidFill>
                  <a:srgbClr val="1F487C"/>
                </a:solidFill>
                <a:latin typeface="Calibri"/>
                <a:cs typeface="Calibri"/>
              </a:rPr>
              <a:t>G</a:t>
            </a:r>
            <a:r>
              <a:rPr sz="2250" b="1" spc="-25" dirty="0">
                <a:solidFill>
                  <a:srgbClr val="1F487C"/>
                </a:solidFill>
                <a:latin typeface="Calibri"/>
                <a:cs typeface="Calibri"/>
              </a:rPr>
              <a:t> </a:t>
            </a:r>
            <a:r>
              <a:rPr sz="2250" b="1" dirty="0">
                <a:solidFill>
                  <a:srgbClr val="1F487C"/>
                </a:solidFill>
                <a:latin typeface="Calibri"/>
                <a:cs typeface="Calibri"/>
              </a:rPr>
              <a:t>-</a:t>
            </a:r>
            <a:r>
              <a:rPr sz="2250" b="1" spc="-20" dirty="0">
                <a:solidFill>
                  <a:srgbClr val="1F487C"/>
                </a:solidFill>
                <a:latin typeface="Calibri"/>
                <a:cs typeface="Calibri"/>
              </a:rPr>
              <a:t> </a:t>
            </a:r>
            <a:r>
              <a:rPr sz="2250" b="1" dirty="0">
                <a:solidFill>
                  <a:srgbClr val="1F487C"/>
                </a:solidFill>
                <a:latin typeface="Calibri"/>
                <a:cs typeface="Calibri"/>
              </a:rPr>
              <a:t>Health</a:t>
            </a:r>
            <a:r>
              <a:rPr sz="2250" b="1" spc="-10" dirty="0">
                <a:solidFill>
                  <a:srgbClr val="1F487C"/>
                </a:solidFill>
                <a:latin typeface="Calibri"/>
                <a:cs typeface="Calibri"/>
              </a:rPr>
              <a:t> </a:t>
            </a:r>
            <a:r>
              <a:rPr sz="2250" b="1" dirty="0">
                <a:solidFill>
                  <a:srgbClr val="1F487C"/>
                </a:solidFill>
                <a:latin typeface="Calibri"/>
                <a:cs typeface="Calibri"/>
              </a:rPr>
              <a:t>and</a:t>
            </a:r>
            <a:r>
              <a:rPr sz="2250" b="1" spc="10" dirty="0">
                <a:solidFill>
                  <a:srgbClr val="1F487C"/>
                </a:solidFill>
                <a:latin typeface="Calibri"/>
                <a:cs typeface="Calibri"/>
              </a:rPr>
              <a:t> </a:t>
            </a:r>
            <a:r>
              <a:rPr sz="2250" b="1" spc="-10" dirty="0">
                <a:solidFill>
                  <a:srgbClr val="1F487C"/>
                </a:solidFill>
                <a:latin typeface="Calibri"/>
                <a:cs typeface="Calibri"/>
              </a:rPr>
              <a:t>Welfare</a:t>
            </a:r>
            <a:r>
              <a:rPr sz="2250" b="1" spc="-5" dirty="0">
                <a:solidFill>
                  <a:srgbClr val="1F487C"/>
                </a:solidFill>
                <a:latin typeface="Calibri"/>
                <a:cs typeface="Calibri"/>
              </a:rPr>
              <a:t> </a:t>
            </a:r>
            <a:r>
              <a:rPr sz="2250" dirty="0">
                <a:solidFill>
                  <a:srgbClr val="1F487C"/>
                </a:solidFill>
                <a:latin typeface="Calibri"/>
                <a:cs typeface="Calibri"/>
              </a:rPr>
              <a:t>-</a:t>
            </a:r>
            <a:r>
              <a:rPr sz="2250" spc="-20" dirty="0">
                <a:solidFill>
                  <a:srgbClr val="1F487C"/>
                </a:solidFill>
                <a:latin typeface="Calibri"/>
                <a:cs typeface="Calibri"/>
              </a:rPr>
              <a:t> </a:t>
            </a:r>
            <a:r>
              <a:rPr sz="2250" spc="-10" dirty="0">
                <a:solidFill>
                  <a:srgbClr val="1F487C"/>
                </a:solidFill>
                <a:latin typeface="Calibri"/>
                <a:cs typeface="Calibri"/>
              </a:rPr>
              <a:t>Participants’</a:t>
            </a:r>
            <a:r>
              <a:rPr sz="2250" spc="-65" dirty="0">
                <a:solidFill>
                  <a:srgbClr val="1F487C"/>
                </a:solidFill>
                <a:latin typeface="Calibri"/>
                <a:cs typeface="Calibri"/>
              </a:rPr>
              <a:t> </a:t>
            </a:r>
            <a:r>
              <a:rPr sz="2250" dirty="0">
                <a:solidFill>
                  <a:srgbClr val="1F487C"/>
                </a:solidFill>
                <a:latin typeface="Calibri"/>
                <a:cs typeface="Calibri"/>
              </a:rPr>
              <a:t>health</a:t>
            </a:r>
            <a:r>
              <a:rPr sz="2250" spc="-30" dirty="0">
                <a:solidFill>
                  <a:srgbClr val="1F487C"/>
                </a:solidFill>
                <a:latin typeface="Calibri"/>
                <a:cs typeface="Calibri"/>
              </a:rPr>
              <a:t> </a:t>
            </a:r>
            <a:r>
              <a:rPr sz="2250" dirty="0">
                <a:solidFill>
                  <a:srgbClr val="1F487C"/>
                </a:solidFill>
                <a:latin typeface="Calibri"/>
                <a:cs typeface="Calibri"/>
              </a:rPr>
              <a:t>and</a:t>
            </a:r>
            <a:r>
              <a:rPr sz="2250" spc="-15" dirty="0">
                <a:solidFill>
                  <a:srgbClr val="1F487C"/>
                </a:solidFill>
                <a:latin typeface="Calibri"/>
                <a:cs typeface="Calibri"/>
              </a:rPr>
              <a:t> </a:t>
            </a:r>
            <a:r>
              <a:rPr sz="2250" spc="-10" dirty="0">
                <a:solidFill>
                  <a:srgbClr val="1F487C"/>
                </a:solidFill>
                <a:latin typeface="Calibri"/>
                <a:cs typeface="Calibri"/>
              </a:rPr>
              <a:t>welfare</a:t>
            </a:r>
            <a:r>
              <a:rPr sz="2250" spc="-55" dirty="0">
                <a:solidFill>
                  <a:srgbClr val="1F487C"/>
                </a:solidFill>
                <a:latin typeface="Calibri"/>
                <a:cs typeface="Calibri"/>
              </a:rPr>
              <a:t> </a:t>
            </a:r>
            <a:r>
              <a:rPr sz="2250" spc="-25" dirty="0">
                <a:solidFill>
                  <a:srgbClr val="1F487C"/>
                </a:solidFill>
                <a:latin typeface="Calibri"/>
                <a:cs typeface="Calibri"/>
              </a:rPr>
              <a:t>is</a:t>
            </a:r>
            <a:endParaRPr sz="2250" dirty="0">
              <a:latin typeface="Calibri"/>
              <a:cs typeface="Calibri"/>
            </a:endParaRPr>
          </a:p>
          <a:p>
            <a:pPr marL="356870">
              <a:lnSpc>
                <a:spcPts val="2695"/>
              </a:lnSpc>
            </a:pPr>
            <a:r>
              <a:rPr sz="2250" spc="-10" dirty="0">
                <a:solidFill>
                  <a:srgbClr val="1F487C"/>
                </a:solidFill>
                <a:latin typeface="Calibri"/>
                <a:cs typeface="Calibri"/>
              </a:rPr>
              <a:t>safeguarded</a:t>
            </a:r>
            <a:r>
              <a:rPr sz="2250" spc="-20" dirty="0">
                <a:solidFill>
                  <a:srgbClr val="1F487C"/>
                </a:solidFill>
                <a:latin typeface="Calibri"/>
                <a:cs typeface="Calibri"/>
              </a:rPr>
              <a:t> </a:t>
            </a:r>
            <a:r>
              <a:rPr sz="2250" dirty="0">
                <a:solidFill>
                  <a:srgbClr val="1F487C"/>
                </a:solidFill>
                <a:latin typeface="Calibri"/>
                <a:cs typeface="Calibri"/>
              </a:rPr>
              <a:t>and</a:t>
            </a:r>
            <a:r>
              <a:rPr sz="2250" spc="-5" dirty="0">
                <a:solidFill>
                  <a:srgbClr val="1F487C"/>
                </a:solidFill>
                <a:latin typeface="Calibri"/>
                <a:cs typeface="Calibri"/>
              </a:rPr>
              <a:t> </a:t>
            </a:r>
            <a:r>
              <a:rPr sz="2250" spc="-10" dirty="0">
                <a:solidFill>
                  <a:srgbClr val="1F487C"/>
                </a:solidFill>
                <a:latin typeface="Calibri"/>
                <a:cs typeface="Calibri"/>
              </a:rPr>
              <a:t>monitored.</a:t>
            </a:r>
            <a:endParaRPr sz="2250" dirty="0">
              <a:latin typeface="Calibri"/>
              <a:cs typeface="Calibri"/>
            </a:endParaRPr>
          </a:p>
          <a:p>
            <a:pPr marL="356870" indent="-344805">
              <a:lnSpc>
                <a:spcPct val="100000"/>
              </a:lnSpc>
              <a:spcBef>
                <a:spcPts val="545"/>
              </a:spcBef>
              <a:buFont typeface="Arial"/>
              <a:buChar char="•"/>
              <a:tabLst>
                <a:tab pos="356870" algn="l"/>
                <a:tab pos="357505" algn="l"/>
              </a:tabLst>
            </a:pPr>
            <a:r>
              <a:rPr sz="2250" b="1" dirty="0">
                <a:solidFill>
                  <a:srgbClr val="1F487C"/>
                </a:solidFill>
                <a:latin typeface="Calibri"/>
                <a:cs typeface="Calibri"/>
              </a:rPr>
              <a:t>I</a:t>
            </a:r>
            <a:r>
              <a:rPr sz="2250" b="1" spc="-40" dirty="0">
                <a:solidFill>
                  <a:srgbClr val="1F487C"/>
                </a:solidFill>
                <a:latin typeface="Calibri"/>
                <a:cs typeface="Calibri"/>
              </a:rPr>
              <a:t> </a:t>
            </a:r>
            <a:r>
              <a:rPr sz="2250" b="1" dirty="0">
                <a:solidFill>
                  <a:srgbClr val="1F487C"/>
                </a:solidFill>
                <a:latin typeface="Calibri"/>
                <a:cs typeface="Calibri"/>
              </a:rPr>
              <a:t>-</a:t>
            </a:r>
            <a:r>
              <a:rPr sz="2250" b="1" spc="-25" dirty="0">
                <a:solidFill>
                  <a:srgbClr val="1F487C"/>
                </a:solidFill>
                <a:latin typeface="Calibri"/>
                <a:cs typeface="Calibri"/>
              </a:rPr>
              <a:t> </a:t>
            </a:r>
            <a:r>
              <a:rPr sz="2250" b="1" dirty="0">
                <a:solidFill>
                  <a:srgbClr val="1F487C"/>
                </a:solidFill>
                <a:latin typeface="Calibri"/>
                <a:cs typeface="Calibri"/>
              </a:rPr>
              <a:t>Financial</a:t>
            </a:r>
            <a:r>
              <a:rPr sz="2250" b="1" spc="35" dirty="0">
                <a:solidFill>
                  <a:srgbClr val="1F487C"/>
                </a:solidFill>
                <a:latin typeface="Calibri"/>
                <a:cs typeface="Calibri"/>
              </a:rPr>
              <a:t> </a:t>
            </a:r>
            <a:r>
              <a:rPr sz="2250" b="1" spc="-10" dirty="0">
                <a:solidFill>
                  <a:srgbClr val="1F487C"/>
                </a:solidFill>
                <a:latin typeface="Calibri"/>
                <a:cs typeface="Calibri"/>
              </a:rPr>
              <a:t>Accountability</a:t>
            </a:r>
            <a:r>
              <a:rPr sz="2250" b="1" spc="-25" dirty="0">
                <a:solidFill>
                  <a:srgbClr val="1F487C"/>
                </a:solidFill>
                <a:latin typeface="Calibri"/>
                <a:cs typeface="Calibri"/>
              </a:rPr>
              <a:t> </a:t>
            </a:r>
            <a:r>
              <a:rPr sz="2250" dirty="0">
                <a:solidFill>
                  <a:srgbClr val="1F487C"/>
                </a:solidFill>
                <a:latin typeface="Calibri"/>
                <a:cs typeface="Calibri"/>
              </a:rPr>
              <a:t>-</a:t>
            </a:r>
            <a:r>
              <a:rPr sz="2250" spc="-25" dirty="0">
                <a:solidFill>
                  <a:srgbClr val="1F487C"/>
                </a:solidFill>
                <a:latin typeface="Calibri"/>
                <a:cs typeface="Calibri"/>
              </a:rPr>
              <a:t> </a:t>
            </a:r>
            <a:r>
              <a:rPr sz="2250" dirty="0">
                <a:solidFill>
                  <a:srgbClr val="1F487C"/>
                </a:solidFill>
                <a:latin typeface="Calibri"/>
                <a:cs typeface="Calibri"/>
              </a:rPr>
              <a:t>Claims</a:t>
            </a:r>
            <a:r>
              <a:rPr sz="2250" spc="-75" dirty="0">
                <a:solidFill>
                  <a:srgbClr val="1F487C"/>
                </a:solidFill>
                <a:latin typeface="Calibri"/>
                <a:cs typeface="Calibri"/>
              </a:rPr>
              <a:t> </a:t>
            </a:r>
            <a:r>
              <a:rPr sz="2250" dirty="0">
                <a:solidFill>
                  <a:srgbClr val="1F487C"/>
                </a:solidFill>
                <a:latin typeface="Calibri"/>
                <a:cs typeface="Calibri"/>
              </a:rPr>
              <a:t>for</a:t>
            </a:r>
            <a:r>
              <a:rPr sz="2250" spc="-40" dirty="0">
                <a:solidFill>
                  <a:srgbClr val="1F487C"/>
                </a:solidFill>
                <a:latin typeface="Calibri"/>
                <a:cs typeface="Calibri"/>
              </a:rPr>
              <a:t> </a:t>
            </a:r>
            <a:r>
              <a:rPr sz="2250" dirty="0">
                <a:solidFill>
                  <a:srgbClr val="1F487C"/>
                </a:solidFill>
                <a:latin typeface="Calibri"/>
                <a:cs typeface="Calibri"/>
              </a:rPr>
              <a:t>waiver</a:t>
            </a:r>
            <a:r>
              <a:rPr sz="2250" spc="-15" dirty="0">
                <a:solidFill>
                  <a:srgbClr val="1F487C"/>
                </a:solidFill>
                <a:latin typeface="Calibri"/>
                <a:cs typeface="Calibri"/>
              </a:rPr>
              <a:t> </a:t>
            </a:r>
            <a:r>
              <a:rPr sz="2250" dirty="0">
                <a:solidFill>
                  <a:srgbClr val="1F487C"/>
                </a:solidFill>
                <a:latin typeface="Calibri"/>
                <a:cs typeface="Calibri"/>
              </a:rPr>
              <a:t>services</a:t>
            </a:r>
            <a:r>
              <a:rPr sz="2250" spc="-70" dirty="0">
                <a:solidFill>
                  <a:srgbClr val="1F487C"/>
                </a:solidFill>
                <a:latin typeface="Calibri"/>
                <a:cs typeface="Calibri"/>
              </a:rPr>
              <a:t> </a:t>
            </a:r>
            <a:r>
              <a:rPr sz="2250" dirty="0">
                <a:solidFill>
                  <a:srgbClr val="1F487C"/>
                </a:solidFill>
                <a:latin typeface="Calibri"/>
                <a:cs typeface="Calibri"/>
              </a:rPr>
              <a:t>are</a:t>
            </a:r>
            <a:r>
              <a:rPr sz="2250" spc="-40" dirty="0">
                <a:solidFill>
                  <a:srgbClr val="1F487C"/>
                </a:solidFill>
                <a:latin typeface="Calibri"/>
                <a:cs typeface="Calibri"/>
              </a:rPr>
              <a:t> </a:t>
            </a:r>
            <a:r>
              <a:rPr sz="2250" spc="-20" dirty="0">
                <a:solidFill>
                  <a:srgbClr val="1F487C"/>
                </a:solidFill>
                <a:latin typeface="Calibri"/>
                <a:cs typeface="Calibri"/>
              </a:rPr>
              <a:t>paid</a:t>
            </a:r>
            <a:endParaRPr sz="2250" dirty="0">
              <a:latin typeface="Calibri"/>
              <a:cs typeface="Calibri"/>
            </a:endParaRPr>
          </a:p>
          <a:p>
            <a:pPr marL="356870">
              <a:lnSpc>
                <a:spcPct val="100000"/>
              </a:lnSpc>
              <a:spcBef>
                <a:spcPts val="10"/>
              </a:spcBef>
            </a:pPr>
            <a:r>
              <a:rPr sz="2250" dirty="0">
                <a:solidFill>
                  <a:srgbClr val="1F487C"/>
                </a:solidFill>
                <a:latin typeface="Calibri"/>
                <a:cs typeface="Calibri"/>
              </a:rPr>
              <a:t>according</a:t>
            </a:r>
            <a:r>
              <a:rPr sz="2250" spc="-105" dirty="0">
                <a:solidFill>
                  <a:srgbClr val="1F487C"/>
                </a:solidFill>
                <a:latin typeface="Calibri"/>
                <a:cs typeface="Calibri"/>
              </a:rPr>
              <a:t> </a:t>
            </a:r>
            <a:r>
              <a:rPr sz="2250" dirty="0">
                <a:solidFill>
                  <a:srgbClr val="1F487C"/>
                </a:solidFill>
                <a:latin typeface="Calibri"/>
                <a:cs typeface="Calibri"/>
              </a:rPr>
              <a:t>to</a:t>
            </a:r>
            <a:r>
              <a:rPr sz="2250" spc="-60" dirty="0">
                <a:solidFill>
                  <a:srgbClr val="1F487C"/>
                </a:solidFill>
                <a:latin typeface="Calibri"/>
                <a:cs typeface="Calibri"/>
              </a:rPr>
              <a:t> </a:t>
            </a:r>
            <a:r>
              <a:rPr sz="2250" spc="-10" dirty="0">
                <a:solidFill>
                  <a:srgbClr val="1F487C"/>
                </a:solidFill>
                <a:latin typeface="Calibri"/>
                <a:cs typeface="Calibri"/>
              </a:rPr>
              <a:t>state</a:t>
            </a:r>
            <a:r>
              <a:rPr sz="2250" spc="-65" dirty="0">
                <a:solidFill>
                  <a:srgbClr val="1F487C"/>
                </a:solidFill>
                <a:latin typeface="Calibri"/>
                <a:cs typeface="Calibri"/>
              </a:rPr>
              <a:t> </a:t>
            </a:r>
            <a:r>
              <a:rPr sz="2250" dirty="0">
                <a:solidFill>
                  <a:srgbClr val="1F487C"/>
                </a:solidFill>
                <a:latin typeface="Calibri"/>
                <a:cs typeface="Calibri"/>
              </a:rPr>
              <a:t>payment</a:t>
            </a:r>
            <a:r>
              <a:rPr sz="2250" spc="-40" dirty="0">
                <a:solidFill>
                  <a:srgbClr val="1F487C"/>
                </a:solidFill>
                <a:latin typeface="Calibri"/>
                <a:cs typeface="Calibri"/>
              </a:rPr>
              <a:t> </a:t>
            </a:r>
            <a:r>
              <a:rPr sz="2250" spc="-10" dirty="0">
                <a:solidFill>
                  <a:srgbClr val="1F487C"/>
                </a:solidFill>
                <a:latin typeface="Calibri"/>
                <a:cs typeface="Calibri"/>
              </a:rPr>
              <a:t>methodologies.</a:t>
            </a:r>
            <a:endParaRPr sz="2250" dirty="0">
              <a:latin typeface="Calibri"/>
              <a:cs typeface="Calibri"/>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054351" y="0"/>
            <a:ext cx="5063490" cy="955040"/>
            <a:chOff x="2054351" y="0"/>
            <a:chExt cx="5063490" cy="955040"/>
          </a:xfrm>
        </p:grpSpPr>
        <p:pic>
          <p:nvPicPr>
            <p:cNvPr id="3" name="object 3"/>
            <p:cNvPicPr/>
            <p:nvPr/>
          </p:nvPicPr>
          <p:blipFill>
            <a:blip r:embed="rId3" cstate="print"/>
            <a:stretch>
              <a:fillRect/>
            </a:stretch>
          </p:blipFill>
          <p:spPr>
            <a:xfrm>
              <a:off x="2054351" y="0"/>
              <a:ext cx="2311146" cy="954786"/>
            </a:xfrm>
            <a:prstGeom prst="rect">
              <a:avLst/>
            </a:prstGeom>
          </p:spPr>
        </p:pic>
        <p:pic>
          <p:nvPicPr>
            <p:cNvPr id="4" name="object 4"/>
            <p:cNvPicPr/>
            <p:nvPr/>
          </p:nvPicPr>
          <p:blipFill>
            <a:blip r:embed="rId4" cstate="print"/>
            <a:stretch>
              <a:fillRect/>
            </a:stretch>
          </p:blipFill>
          <p:spPr>
            <a:xfrm>
              <a:off x="3779519" y="0"/>
              <a:ext cx="842010" cy="954786"/>
            </a:xfrm>
            <a:prstGeom prst="rect">
              <a:avLst/>
            </a:prstGeom>
          </p:spPr>
        </p:pic>
        <p:pic>
          <p:nvPicPr>
            <p:cNvPr id="5" name="object 5"/>
            <p:cNvPicPr/>
            <p:nvPr/>
          </p:nvPicPr>
          <p:blipFill>
            <a:blip r:embed="rId5" cstate="print"/>
            <a:stretch>
              <a:fillRect/>
            </a:stretch>
          </p:blipFill>
          <p:spPr>
            <a:xfrm>
              <a:off x="4035551" y="0"/>
              <a:ext cx="3082290" cy="954786"/>
            </a:xfrm>
            <a:prstGeom prst="rect">
              <a:avLst/>
            </a:prstGeom>
          </p:spPr>
        </p:pic>
      </p:grpSp>
      <p:sp>
        <p:nvSpPr>
          <p:cNvPr id="6" name="object 6"/>
          <p:cNvSpPr txBox="1">
            <a:spLocks noGrp="1"/>
          </p:cNvSpPr>
          <p:nvPr>
            <p:ph type="title"/>
          </p:nvPr>
        </p:nvSpPr>
        <p:spPr>
          <a:prstGeom prst="rect">
            <a:avLst/>
          </a:prstGeom>
        </p:spPr>
        <p:txBody>
          <a:bodyPr vert="horz" wrap="square" lIns="0" tIns="12700" rIns="0" bIns="0" rtlCol="0">
            <a:spAutoFit/>
          </a:bodyPr>
          <a:lstStyle/>
          <a:p>
            <a:pPr marL="1993264">
              <a:lnSpc>
                <a:spcPct val="100000"/>
              </a:lnSpc>
              <a:spcBef>
                <a:spcPts val="100"/>
              </a:spcBef>
            </a:pPr>
            <a:r>
              <a:rPr sz="3500" dirty="0"/>
              <a:t>Let’s</a:t>
            </a:r>
            <a:r>
              <a:rPr sz="3500" spc="-50" dirty="0"/>
              <a:t> </a:t>
            </a:r>
            <a:r>
              <a:rPr sz="3500" spc="-45" dirty="0"/>
              <a:t>Talk</a:t>
            </a:r>
            <a:r>
              <a:rPr sz="3500" spc="-100" dirty="0"/>
              <a:t> </a:t>
            </a:r>
            <a:r>
              <a:rPr sz="3500" dirty="0"/>
              <a:t>About</a:t>
            </a:r>
            <a:r>
              <a:rPr sz="3500" spc="-60" dirty="0"/>
              <a:t> </a:t>
            </a:r>
            <a:r>
              <a:rPr sz="3500" dirty="0"/>
              <a:t>the</a:t>
            </a:r>
            <a:r>
              <a:rPr sz="3500" spc="-95" dirty="0"/>
              <a:t> </a:t>
            </a:r>
            <a:r>
              <a:rPr sz="3500" spc="-20" dirty="0"/>
              <a:t>Data</a:t>
            </a:r>
            <a:endParaRPr sz="350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12700">
              <a:lnSpc>
                <a:spcPts val="1150"/>
              </a:lnSpc>
            </a:pPr>
            <a:r>
              <a:rPr dirty="0"/>
              <a:t>Slide</a:t>
            </a:r>
            <a:r>
              <a:rPr spc="-45" dirty="0"/>
              <a:t> </a:t>
            </a:r>
            <a:fld id="{81D60167-4931-47E6-BA6A-407CBD079E47}" type="slidenum">
              <a:rPr spc="-35" dirty="0"/>
              <a:t>3</a:t>
            </a:fld>
            <a:endParaRPr spc="-35" dirty="0"/>
          </a:p>
        </p:txBody>
      </p:sp>
      <p:sp>
        <p:nvSpPr>
          <p:cNvPr id="7" name="object 7"/>
          <p:cNvSpPr txBox="1"/>
          <p:nvPr/>
        </p:nvSpPr>
        <p:spPr>
          <a:xfrm>
            <a:off x="231140" y="934694"/>
            <a:ext cx="8629650" cy="5158105"/>
          </a:xfrm>
          <a:prstGeom prst="rect">
            <a:avLst/>
          </a:prstGeom>
        </p:spPr>
        <p:txBody>
          <a:bodyPr vert="horz" wrap="square" lIns="0" tIns="90805" rIns="0" bIns="0" rtlCol="0">
            <a:spAutoFit/>
          </a:bodyPr>
          <a:lstStyle/>
          <a:p>
            <a:pPr marL="356870" indent="-344805">
              <a:lnSpc>
                <a:spcPct val="100000"/>
              </a:lnSpc>
              <a:spcBef>
                <a:spcPts val="715"/>
              </a:spcBef>
              <a:buFont typeface="Arial"/>
              <a:buChar char="•"/>
              <a:tabLst>
                <a:tab pos="356870" algn="l"/>
                <a:tab pos="357505" algn="l"/>
              </a:tabLst>
            </a:pPr>
            <a:r>
              <a:rPr sz="2550" dirty="0">
                <a:solidFill>
                  <a:srgbClr val="1F487C"/>
                </a:solidFill>
                <a:latin typeface="Calibri"/>
                <a:cs typeface="Calibri"/>
              </a:rPr>
              <a:t>Data</a:t>
            </a:r>
            <a:r>
              <a:rPr sz="2550" spc="-80" dirty="0">
                <a:solidFill>
                  <a:srgbClr val="1F487C"/>
                </a:solidFill>
                <a:latin typeface="Calibri"/>
                <a:cs typeface="Calibri"/>
              </a:rPr>
              <a:t> </a:t>
            </a:r>
            <a:r>
              <a:rPr sz="2550" spc="-10" dirty="0">
                <a:solidFill>
                  <a:srgbClr val="1F487C"/>
                </a:solidFill>
                <a:latin typeface="Calibri"/>
                <a:cs typeface="Calibri"/>
              </a:rPr>
              <a:t>represents</a:t>
            </a:r>
            <a:r>
              <a:rPr sz="2550" spc="-65" dirty="0">
                <a:solidFill>
                  <a:srgbClr val="1F487C"/>
                </a:solidFill>
                <a:latin typeface="Calibri"/>
                <a:cs typeface="Calibri"/>
              </a:rPr>
              <a:t> </a:t>
            </a:r>
            <a:r>
              <a:rPr sz="2550" dirty="0">
                <a:solidFill>
                  <a:srgbClr val="1F487C"/>
                </a:solidFill>
                <a:latin typeface="Calibri"/>
                <a:cs typeface="Calibri"/>
              </a:rPr>
              <a:t>2021</a:t>
            </a:r>
            <a:r>
              <a:rPr sz="2550" spc="-100" dirty="0">
                <a:solidFill>
                  <a:srgbClr val="1F487C"/>
                </a:solidFill>
                <a:latin typeface="Calibri"/>
                <a:cs typeface="Calibri"/>
              </a:rPr>
              <a:t> </a:t>
            </a:r>
            <a:r>
              <a:rPr sz="2550" i="1" dirty="0">
                <a:solidFill>
                  <a:srgbClr val="1F487C"/>
                </a:solidFill>
                <a:latin typeface="Calibri"/>
                <a:cs typeface="Calibri"/>
              </a:rPr>
              <a:t>averages</a:t>
            </a:r>
            <a:r>
              <a:rPr sz="2550" i="1" spc="-85" dirty="0">
                <a:solidFill>
                  <a:srgbClr val="1F487C"/>
                </a:solidFill>
                <a:latin typeface="Calibri"/>
                <a:cs typeface="Calibri"/>
              </a:rPr>
              <a:t> </a:t>
            </a:r>
            <a:r>
              <a:rPr sz="2550" dirty="0">
                <a:solidFill>
                  <a:srgbClr val="1F487C"/>
                </a:solidFill>
                <a:latin typeface="Calibri"/>
                <a:cs typeface="Calibri"/>
              </a:rPr>
              <a:t>across</a:t>
            </a:r>
            <a:r>
              <a:rPr sz="2550" spc="-40" dirty="0">
                <a:solidFill>
                  <a:srgbClr val="1F487C"/>
                </a:solidFill>
                <a:latin typeface="Calibri"/>
                <a:cs typeface="Calibri"/>
              </a:rPr>
              <a:t> </a:t>
            </a:r>
            <a:r>
              <a:rPr sz="2550" i="1" dirty="0">
                <a:solidFill>
                  <a:srgbClr val="1F487C"/>
                </a:solidFill>
                <a:latin typeface="Calibri"/>
                <a:cs typeface="Calibri"/>
              </a:rPr>
              <a:t>all</a:t>
            </a:r>
            <a:r>
              <a:rPr sz="2550" i="1" spc="-75" dirty="0">
                <a:solidFill>
                  <a:srgbClr val="1F487C"/>
                </a:solidFill>
                <a:latin typeface="Calibri"/>
                <a:cs typeface="Calibri"/>
              </a:rPr>
              <a:t> </a:t>
            </a:r>
            <a:r>
              <a:rPr sz="2550" i="1" dirty="0">
                <a:solidFill>
                  <a:srgbClr val="1F487C"/>
                </a:solidFill>
                <a:latin typeface="Calibri"/>
                <a:cs typeface="Calibri"/>
              </a:rPr>
              <a:t>three</a:t>
            </a:r>
            <a:r>
              <a:rPr sz="2550" i="1" spc="-80" dirty="0">
                <a:solidFill>
                  <a:srgbClr val="1F487C"/>
                </a:solidFill>
                <a:latin typeface="Calibri"/>
                <a:cs typeface="Calibri"/>
              </a:rPr>
              <a:t> </a:t>
            </a:r>
            <a:r>
              <a:rPr sz="2550" i="1" spc="-10" dirty="0">
                <a:solidFill>
                  <a:srgbClr val="1F487C"/>
                </a:solidFill>
                <a:latin typeface="Calibri"/>
                <a:cs typeface="Calibri"/>
              </a:rPr>
              <a:t>waivers</a:t>
            </a:r>
            <a:endParaRPr sz="2550" dirty="0">
              <a:latin typeface="Calibri"/>
              <a:cs typeface="Calibri"/>
            </a:endParaRPr>
          </a:p>
          <a:p>
            <a:pPr marL="356870">
              <a:lnSpc>
                <a:spcPct val="100000"/>
              </a:lnSpc>
              <a:spcBef>
                <a:spcPts val="615"/>
              </a:spcBef>
            </a:pPr>
            <a:r>
              <a:rPr sz="2550" spc="-10" dirty="0">
                <a:solidFill>
                  <a:srgbClr val="1F487C"/>
                </a:solidFill>
                <a:latin typeface="Calibri"/>
                <a:cs typeface="Calibri"/>
              </a:rPr>
              <a:t>population.</a:t>
            </a:r>
            <a:endParaRPr sz="2550" dirty="0">
              <a:latin typeface="Calibri"/>
              <a:cs typeface="Calibri"/>
            </a:endParaRPr>
          </a:p>
          <a:p>
            <a:pPr marL="356870" marR="154305" indent="-344805">
              <a:lnSpc>
                <a:spcPts val="3679"/>
              </a:lnSpc>
              <a:spcBef>
                <a:spcPts val="215"/>
              </a:spcBef>
              <a:buFont typeface="Arial"/>
              <a:buChar char="•"/>
              <a:tabLst>
                <a:tab pos="356870" algn="l"/>
                <a:tab pos="357505" algn="l"/>
              </a:tabLst>
            </a:pPr>
            <a:r>
              <a:rPr sz="2550" dirty="0">
                <a:solidFill>
                  <a:srgbClr val="1F487C"/>
                </a:solidFill>
                <a:latin typeface="Calibri"/>
                <a:cs typeface="Calibri"/>
              </a:rPr>
              <a:t>QMR</a:t>
            </a:r>
            <a:r>
              <a:rPr sz="2550" spc="-60" dirty="0">
                <a:solidFill>
                  <a:srgbClr val="1F487C"/>
                </a:solidFill>
                <a:latin typeface="Calibri"/>
                <a:cs typeface="Calibri"/>
              </a:rPr>
              <a:t> </a:t>
            </a:r>
            <a:r>
              <a:rPr sz="2550" dirty="0">
                <a:solidFill>
                  <a:srgbClr val="1F487C"/>
                </a:solidFill>
                <a:latin typeface="Calibri"/>
                <a:cs typeface="Calibri"/>
              </a:rPr>
              <a:t>Sampling</a:t>
            </a:r>
            <a:r>
              <a:rPr sz="2550" spc="-70" dirty="0">
                <a:solidFill>
                  <a:srgbClr val="1F487C"/>
                </a:solidFill>
                <a:latin typeface="Calibri"/>
                <a:cs typeface="Calibri"/>
              </a:rPr>
              <a:t> </a:t>
            </a:r>
            <a:r>
              <a:rPr sz="2550" spc="-10" dirty="0">
                <a:solidFill>
                  <a:srgbClr val="1F487C"/>
                </a:solidFill>
                <a:latin typeface="Calibri"/>
                <a:cs typeface="Calibri"/>
              </a:rPr>
              <a:t>Methodology:</a:t>
            </a:r>
            <a:r>
              <a:rPr sz="2550" spc="-60" dirty="0">
                <a:solidFill>
                  <a:srgbClr val="1F487C"/>
                </a:solidFill>
                <a:latin typeface="Calibri"/>
                <a:cs typeface="Calibri"/>
              </a:rPr>
              <a:t> </a:t>
            </a:r>
            <a:r>
              <a:rPr sz="2550" spc="-35" dirty="0">
                <a:solidFill>
                  <a:srgbClr val="1F487C"/>
                </a:solidFill>
                <a:latin typeface="Calibri"/>
                <a:cs typeface="Calibri"/>
              </a:rPr>
              <a:t>provider,</a:t>
            </a:r>
            <a:r>
              <a:rPr sz="2550" spc="-80" dirty="0">
                <a:solidFill>
                  <a:srgbClr val="1F487C"/>
                </a:solidFill>
                <a:latin typeface="Calibri"/>
                <a:cs typeface="Calibri"/>
              </a:rPr>
              <a:t> </a:t>
            </a:r>
            <a:r>
              <a:rPr sz="2550" dirty="0">
                <a:solidFill>
                  <a:srgbClr val="1F487C"/>
                </a:solidFill>
                <a:latin typeface="Calibri"/>
                <a:cs typeface="Calibri"/>
              </a:rPr>
              <a:t>service,</a:t>
            </a:r>
            <a:r>
              <a:rPr sz="2550" spc="-35" dirty="0">
                <a:solidFill>
                  <a:srgbClr val="1F487C"/>
                </a:solidFill>
                <a:latin typeface="Calibri"/>
                <a:cs typeface="Calibri"/>
              </a:rPr>
              <a:t> </a:t>
            </a:r>
            <a:r>
              <a:rPr sz="2550" dirty="0">
                <a:solidFill>
                  <a:srgbClr val="1F487C"/>
                </a:solidFill>
                <a:latin typeface="Calibri"/>
                <a:cs typeface="Calibri"/>
              </a:rPr>
              <a:t>and</a:t>
            </a:r>
            <a:r>
              <a:rPr sz="2550" spc="-85" dirty="0">
                <a:solidFill>
                  <a:srgbClr val="1F487C"/>
                </a:solidFill>
                <a:latin typeface="Calibri"/>
                <a:cs typeface="Calibri"/>
              </a:rPr>
              <a:t> </a:t>
            </a:r>
            <a:r>
              <a:rPr sz="2550" spc="-10" dirty="0">
                <a:solidFill>
                  <a:srgbClr val="1F487C"/>
                </a:solidFill>
                <a:latin typeface="Calibri"/>
                <a:cs typeface="Calibri"/>
              </a:rPr>
              <a:t>individual record</a:t>
            </a:r>
            <a:r>
              <a:rPr sz="2550" spc="-105" dirty="0">
                <a:solidFill>
                  <a:srgbClr val="1F487C"/>
                </a:solidFill>
                <a:latin typeface="Calibri"/>
                <a:cs typeface="Calibri"/>
              </a:rPr>
              <a:t> </a:t>
            </a:r>
            <a:r>
              <a:rPr sz="2550" spc="-10" dirty="0">
                <a:solidFill>
                  <a:srgbClr val="1F487C"/>
                </a:solidFill>
                <a:latin typeface="Calibri"/>
                <a:cs typeface="Calibri"/>
              </a:rPr>
              <a:t>level.</a:t>
            </a:r>
            <a:endParaRPr sz="2550" dirty="0">
              <a:latin typeface="Calibri"/>
              <a:cs typeface="Calibri"/>
            </a:endParaRPr>
          </a:p>
          <a:p>
            <a:pPr marL="356870" indent="-344805">
              <a:lnSpc>
                <a:spcPct val="100000"/>
              </a:lnSpc>
              <a:spcBef>
                <a:spcPts val="385"/>
              </a:spcBef>
              <a:buFont typeface="Arial"/>
              <a:buChar char="•"/>
              <a:tabLst>
                <a:tab pos="356870" algn="l"/>
                <a:tab pos="357505" algn="l"/>
              </a:tabLst>
            </a:pPr>
            <a:r>
              <a:rPr sz="2550" dirty="0">
                <a:solidFill>
                  <a:srgbClr val="1F487C"/>
                </a:solidFill>
                <a:latin typeface="Calibri"/>
                <a:cs typeface="Calibri"/>
              </a:rPr>
              <a:t>Data</a:t>
            </a:r>
            <a:r>
              <a:rPr sz="2550" spc="-70" dirty="0">
                <a:solidFill>
                  <a:srgbClr val="1F487C"/>
                </a:solidFill>
                <a:latin typeface="Calibri"/>
                <a:cs typeface="Calibri"/>
              </a:rPr>
              <a:t> </a:t>
            </a:r>
            <a:r>
              <a:rPr sz="2550" spc="-10" dirty="0">
                <a:solidFill>
                  <a:srgbClr val="1F487C"/>
                </a:solidFill>
                <a:latin typeface="Calibri"/>
                <a:cs typeface="Calibri"/>
              </a:rPr>
              <a:t>represents</a:t>
            </a:r>
            <a:r>
              <a:rPr sz="2550" spc="-80" dirty="0">
                <a:solidFill>
                  <a:srgbClr val="1F487C"/>
                </a:solidFill>
                <a:latin typeface="Calibri"/>
                <a:cs typeface="Calibri"/>
              </a:rPr>
              <a:t> </a:t>
            </a:r>
            <a:r>
              <a:rPr sz="2550" dirty="0">
                <a:solidFill>
                  <a:srgbClr val="1F487C"/>
                </a:solidFill>
                <a:latin typeface="Calibri"/>
                <a:cs typeface="Calibri"/>
              </a:rPr>
              <a:t>a</a:t>
            </a:r>
            <a:r>
              <a:rPr sz="2550" spc="-60" dirty="0">
                <a:solidFill>
                  <a:srgbClr val="1F487C"/>
                </a:solidFill>
                <a:latin typeface="Calibri"/>
                <a:cs typeface="Calibri"/>
              </a:rPr>
              <a:t> </a:t>
            </a:r>
            <a:r>
              <a:rPr sz="2550" i="1" dirty="0">
                <a:solidFill>
                  <a:srgbClr val="1F487C"/>
                </a:solidFill>
                <a:latin typeface="Calibri"/>
                <a:cs typeface="Calibri"/>
              </a:rPr>
              <a:t>snapshot</a:t>
            </a:r>
            <a:r>
              <a:rPr sz="2550" i="1" spc="-90" dirty="0">
                <a:solidFill>
                  <a:srgbClr val="1F487C"/>
                </a:solidFill>
                <a:latin typeface="Calibri"/>
                <a:cs typeface="Calibri"/>
              </a:rPr>
              <a:t> </a:t>
            </a:r>
            <a:r>
              <a:rPr sz="2550" dirty="0">
                <a:solidFill>
                  <a:srgbClr val="1F487C"/>
                </a:solidFill>
                <a:latin typeface="Calibri"/>
                <a:cs typeface="Calibri"/>
              </a:rPr>
              <a:t>of</a:t>
            </a:r>
            <a:r>
              <a:rPr sz="2550" spc="-55" dirty="0">
                <a:solidFill>
                  <a:srgbClr val="1F487C"/>
                </a:solidFill>
                <a:latin typeface="Calibri"/>
                <a:cs typeface="Calibri"/>
              </a:rPr>
              <a:t> </a:t>
            </a:r>
            <a:r>
              <a:rPr sz="2550" dirty="0">
                <a:solidFill>
                  <a:srgbClr val="1F487C"/>
                </a:solidFill>
                <a:latin typeface="Calibri"/>
                <a:cs typeface="Calibri"/>
              </a:rPr>
              <a:t>compliance</a:t>
            </a:r>
            <a:r>
              <a:rPr sz="2550" spc="-65" dirty="0">
                <a:solidFill>
                  <a:srgbClr val="1F487C"/>
                </a:solidFill>
                <a:latin typeface="Calibri"/>
                <a:cs typeface="Calibri"/>
              </a:rPr>
              <a:t> </a:t>
            </a:r>
            <a:r>
              <a:rPr sz="2550" dirty="0">
                <a:solidFill>
                  <a:srgbClr val="1F487C"/>
                </a:solidFill>
                <a:latin typeface="Calibri"/>
                <a:cs typeface="Calibri"/>
              </a:rPr>
              <a:t>for</a:t>
            </a:r>
            <a:r>
              <a:rPr sz="2550" spc="-70" dirty="0">
                <a:solidFill>
                  <a:srgbClr val="1F487C"/>
                </a:solidFill>
                <a:latin typeface="Calibri"/>
                <a:cs typeface="Calibri"/>
              </a:rPr>
              <a:t> </a:t>
            </a:r>
            <a:r>
              <a:rPr sz="2550" dirty="0">
                <a:solidFill>
                  <a:srgbClr val="1F487C"/>
                </a:solidFill>
                <a:latin typeface="Calibri"/>
                <a:cs typeface="Calibri"/>
              </a:rPr>
              <a:t>a</a:t>
            </a:r>
            <a:r>
              <a:rPr sz="2550" spc="-60" dirty="0">
                <a:solidFill>
                  <a:srgbClr val="1F487C"/>
                </a:solidFill>
                <a:latin typeface="Calibri"/>
                <a:cs typeface="Calibri"/>
              </a:rPr>
              <a:t> </a:t>
            </a:r>
            <a:r>
              <a:rPr sz="2550" dirty="0">
                <a:solidFill>
                  <a:srgbClr val="1F487C"/>
                </a:solidFill>
                <a:latin typeface="Calibri"/>
                <a:cs typeface="Calibri"/>
              </a:rPr>
              <a:t>PM;</a:t>
            </a:r>
            <a:r>
              <a:rPr sz="2550" spc="-45" dirty="0">
                <a:solidFill>
                  <a:srgbClr val="1F487C"/>
                </a:solidFill>
                <a:latin typeface="Calibri"/>
                <a:cs typeface="Calibri"/>
              </a:rPr>
              <a:t> </a:t>
            </a:r>
            <a:r>
              <a:rPr sz="2550" u="sng" spc="-10" dirty="0">
                <a:solidFill>
                  <a:srgbClr val="1F487C"/>
                </a:solidFill>
                <a:uFill>
                  <a:solidFill>
                    <a:srgbClr val="1F487C"/>
                  </a:solidFill>
                </a:uFill>
                <a:latin typeface="Calibri"/>
                <a:cs typeface="Calibri"/>
              </a:rPr>
              <a:t>different</a:t>
            </a:r>
            <a:endParaRPr sz="2550" dirty="0">
              <a:latin typeface="Calibri"/>
              <a:cs typeface="Calibri"/>
            </a:endParaRPr>
          </a:p>
          <a:p>
            <a:pPr marL="356870">
              <a:lnSpc>
                <a:spcPct val="100000"/>
              </a:lnSpc>
              <a:spcBef>
                <a:spcPts val="610"/>
              </a:spcBef>
            </a:pPr>
            <a:r>
              <a:rPr sz="2550" u="sng" spc="-10" dirty="0">
                <a:solidFill>
                  <a:srgbClr val="1F487C"/>
                </a:solidFill>
                <a:uFill>
                  <a:solidFill>
                    <a:srgbClr val="1F487C"/>
                  </a:solidFill>
                </a:uFill>
                <a:latin typeface="Calibri"/>
                <a:cs typeface="Calibri"/>
              </a:rPr>
              <a:t>providers</a:t>
            </a:r>
            <a:r>
              <a:rPr sz="2550" u="sng" spc="-95" dirty="0">
                <a:solidFill>
                  <a:srgbClr val="1F487C"/>
                </a:solidFill>
                <a:uFill>
                  <a:solidFill>
                    <a:srgbClr val="1F487C"/>
                  </a:solidFill>
                </a:uFill>
                <a:latin typeface="Calibri"/>
                <a:cs typeface="Calibri"/>
              </a:rPr>
              <a:t> </a:t>
            </a:r>
            <a:r>
              <a:rPr sz="2550" u="sng" dirty="0">
                <a:solidFill>
                  <a:srgbClr val="1F487C"/>
                </a:solidFill>
                <a:uFill>
                  <a:solidFill>
                    <a:srgbClr val="1F487C"/>
                  </a:solidFill>
                </a:uFill>
                <a:latin typeface="Calibri"/>
                <a:cs typeface="Calibri"/>
              </a:rPr>
              <a:t>sampled</a:t>
            </a:r>
            <a:r>
              <a:rPr sz="2550" u="sng" spc="-90" dirty="0">
                <a:solidFill>
                  <a:srgbClr val="1F487C"/>
                </a:solidFill>
                <a:uFill>
                  <a:solidFill>
                    <a:srgbClr val="1F487C"/>
                  </a:solidFill>
                </a:uFill>
                <a:latin typeface="Calibri"/>
                <a:cs typeface="Calibri"/>
              </a:rPr>
              <a:t> </a:t>
            </a:r>
            <a:r>
              <a:rPr sz="2550" u="sng" dirty="0">
                <a:solidFill>
                  <a:srgbClr val="1F487C"/>
                </a:solidFill>
                <a:uFill>
                  <a:solidFill>
                    <a:srgbClr val="1F487C"/>
                  </a:solidFill>
                </a:uFill>
                <a:latin typeface="Calibri"/>
                <a:cs typeface="Calibri"/>
              </a:rPr>
              <a:t>each</a:t>
            </a:r>
            <a:r>
              <a:rPr sz="2550" u="sng" spc="-80" dirty="0">
                <a:solidFill>
                  <a:srgbClr val="1F487C"/>
                </a:solidFill>
                <a:uFill>
                  <a:solidFill>
                    <a:srgbClr val="1F487C"/>
                  </a:solidFill>
                </a:uFill>
                <a:latin typeface="Calibri"/>
                <a:cs typeface="Calibri"/>
              </a:rPr>
              <a:t> </a:t>
            </a:r>
            <a:r>
              <a:rPr sz="2550" u="sng" spc="-10" dirty="0">
                <a:solidFill>
                  <a:srgbClr val="1F487C"/>
                </a:solidFill>
                <a:uFill>
                  <a:solidFill>
                    <a:srgbClr val="1F487C"/>
                  </a:solidFill>
                </a:uFill>
                <a:latin typeface="Calibri"/>
                <a:cs typeface="Calibri"/>
              </a:rPr>
              <a:t>quarter.</a:t>
            </a:r>
            <a:endParaRPr sz="2550" dirty="0">
              <a:latin typeface="Calibri"/>
              <a:cs typeface="Calibri"/>
            </a:endParaRPr>
          </a:p>
          <a:p>
            <a:pPr marL="356870" indent="-344805">
              <a:lnSpc>
                <a:spcPct val="100000"/>
              </a:lnSpc>
              <a:spcBef>
                <a:spcPts val="615"/>
              </a:spcBef>
              <a:buFont typeface="Arial"/>
              <a:buChar char="•"/>
              <a:tabLst>
                <a:tab pos="356870" algn="l"/>
                <a:tab pos="357505" algn="l"/>
              </a:tabLst>
            </a:pPr>
            <a:r>
              <a:rPr sz="2550" spc="-30" dirty="0">
                <a:solidFill>
                  <a:srgbClr val="1F487C"/>
                </a:solidFill>
                <a:latin typeface="Calibri"/>
                <a:cs typeface="Calibri"/>
              </a:rPr>
              <a:t>Trends</a:t>
            </a:r>
            <a:r>
              <a:rPr sz="2550" spc="-100" dirty="0">
                <a:solidFill>
                  <a:srgbClr val="1F487C"/>
                </a:solidFill>
                <a:latin typeface="Calibri"/>
                <a:cs typeface="Calibri"/>
              </a:rPr>
              <a:t> </a:t>
            </a:r>
            <a:r>
              <a:rPr sz="2550" spc="-10" dirty="0">
                <a:solidFill>
                  <a:srgbClr val="1F487C"/>
                </a:solidFill>
                <a:latin typeface="Calibri"/>
                <a:cs typeface="Calibri"/>
              </a:rPr>
              <a:t>inferred</a:t>
            </a:r>
            <a:r>
              <a:rPr sz="2550" spc="-70" dirty="0">
                <a:solidFill>
                  <a:srgbClr val="1F487C"/>
                </a:solidFill>
                <a:latin typeface="Calibri"/>
                <a:cs typeface="Calibri"/>
              </a:rPr>
              <a:t> </a:t>
            </a:r>
            <a:r>
              <a:rPr sz="2550" dirty="0">
                <a:solidFill>
                  <a:srgbClr val="1F487C"/>
                </a:solidFill>
                <a:latin typeface="Calibri"/>
                <a:cs typeface="Calibri"/>
              </a:rPr>
              <a:t>when</a:t>
            </a:r>
            <a:r>
              <a:rPr sz="2550" spc="-110" dirty="0">
                <a:solidFill>
                  <a:srgbClr val="1F487C"/>
                </a:solidFill>
                <a:latin typeface="Calibri"/>
                <a:cs typeface="Calibri"/>
              </a:rPr>
              <a:t> </a:t>
            </a:r>
            <a:r>
              <a:rPr sz="2550" spc="-10" dirty="0">
                <a:solidFill>
                  <a:srgbClr val="1F487C"/>
                </a:solidFill>
                <a:latin typeface="Calibri"/>
                <a:cs typeface="Calibri"/>
              </a:rPr>
              <a:t>persisting</a:t>
            </a:r>
            <a:r>
              <a:rPr sz="2550" spc="-70" dirty="0">
                <a:solidFill>
                  <a:srgbClr val="1F487C"/>
                </a:solidFill>
                <a:latin typeface="Calibri"/>
                <a:cs typeface="Calibri"/>
              </a:rPr>
              <a:t> </a:t>
            </a:r>
            <a:r>
              <a:rPr sz="2550" dirty="0">
                <a:solidFill>
                  <a:srgbClr val="1F487C"/>
                </a:solidFill>
                <a:latin typeface="Calibri"/>
                <a:cs typeface="Calibri"/>
              </a:rPr>
              <a:t>over</a:t>
            </a:r>
            <a:r>
              <a:rPr sz="2550" spc="-95" dirty="0">
                <a:solidFill>
                  <a:srgbClr val="1F487C"/>
                </a:solidFill>
                <a:latin typeface="Calibri"/>
                <a:cs typeface="Calibri"/>
              </a:rPr>
              <a:t> </a:t>
            </a:r>
            <a:r>
              <a:rPr sz="2550" dirty="0">
                <a:solidFill>
                  <a:srgbClr val="1F487C"/>
                </a:solidFill>
                <a:latin typeface="Calibri"/>
                <a:cs typeface="Calibri"/>
              </a:rPr>
              <a:t>several</a:t>
            </a:r>
            <a:r>
              <a:rPr sz="2550" spc="-60" dirty="0">
                <a:solidFill>
                  <a:srgbClr val="1F487C"/>
                </a:solidFill>
                <a:latin typeface="Calibri"/>
                <a:cs typeface="Calibri"/>
              </a:rPr>
              <a:t> </a:t>
            </a:r>
            <a:r>
              <a:rPr sz="2550" spc="-10" dirty="0">
                <a:solidFill>
                  <a:srgbClr val="1F487C"/>
                </a:solidFill>
                <a:latin typeface="Calibri"/>
                <a:cs typeface="Calibri"/>
              </a:rPr>
              <a:t>quarters</a:t>
            </a:r>
            <a:r>
              <a:rPr sz="2550" spc="-125" dirty="0">
                <a:solidFill>
                  <a:srgbClr val="1F487C"/>
                </a:solidFill>
                <a:latin typeface="Calibri"/>
                <a:cs typeface="Calibri"/>
              </a:rPr>
              <a:t> </a:t>
            </a:r>
            <a:r>
              <a:rPr sz="2550" dirty="0">
                <a:solidFill>
                  <a:srgbClr val="1F487C"/>
                </a:solidFill>
                <a:latin typeface="Calibri"/>
                <a:cs typeface="Calibri"/>
              </a:rPr>
              <a:t>or</a:t>
            </a:r>
            <a:r>
              <a:rPr sz="2550" spc="-95" dirty="0">
                <a:solidFill>
                  <a:srgbClr val="1F487C"/>
                </a:solidFill>
                <a:latin typeface="Calibri"/>
                <a:cs typeface="Calibri"/>
              </a:rPr>
              <a:t> </a:t>
            </a:r>
            <a:r>
              <a:rPr sz="2550" spc="-10" dirty="0">
                <a:solidFill>
                  <a:srgbClr val="1F487C"/>
                </a:solidFill>
                <a:latin typeface="Calibri"/>
                <a:cs typeface="Calibri"/>
              </a:rPr>
              <a:t>years.</a:t>
            </a:r>
            <a:endParaRPr sz="2550" dirty="0">
              <a:latin typeface="Calibri"/>
              <a:cs typeface="Calibri"/>
            </a:endParaRPr>
          </a:p>
          <a:p>
            <a:pPr marL="356870" marR="5080" indent="-344805">
              <a:lnSpc>
                <a:spcPct val="120000"/>
              </a:lnSpc>
              <a:spcBef>
                <a:spcPts val="5"/>
              </a:spcBef>
              <a:buFont typeface="Arial"/>
              <a:buChar char="•"/>
              <a:tabLst>
                <a:tab pos="356870" algn="l"/>
                <a:tab pos="357505" algn="l"/>
              </a:tabLst>
            </a:pPr>
            <a:r>
              <a:rPr sz="2550" spc="-10" dirty="0">
                <a:solidFill>
                  <a:srgbClr val="1F487C"/>
                </a:solidFill>
                <a:latin typeface="Calibri"/>
                <a:cs typeface="Calibri"/>
              </a:rPr>
              <a:t>Improvements</a:t>
            </a:r>
            <a:r>
              <a:rPr sz="2550" spc="-125" dirty="0">
                <a:solidFill>
                  <a:srgbClr val="1F487C"/>
                </a:solidFill>
                <a:latin typeface="Calibri"/>
                <a:cs typeface="Calibri"/>
              </a:rPr>
              <a:t> </a:t>
            </a:r>
            <a:r>
              <a:rPr sz="2550" dirty="0">
                <a:solidFill>
                  <a:srgbClr val="1F487C"/>
                </a:solidFill>
                <a:latin typeface="Calibri"/>
                <a:cs typeface="Calibri"/>
              </a:rPr>
              <a:t>in</a:t>
            </a:r>
            <a:r>
              <a:rPr sz="2550" spc="-95" dirty="0">
                <a:solidFill>
                  <a:srgbClr val="1F487C"/>
                </a:solidFill>
                <a:latin typeface="Calibri"/>
                <a:cs typeface="Calibri"/>
              </a:rPr>
              <a:t> </a:t>
            </a:r>
            <a:r>
              <a:rPr sz="2550" dirty="0">
                <a:solidFill>
                  <a:srgbClr val="1F487C"/>
                </a:solidFill>
                <a:latin typeface="Calibri"/>
                <a:cs typeface="Calibri"/>
              </a:rPr>
              <a:t>performance</a:t>
            </a:r>
            <a:r>
              <a:rPr sz="2550" spc="-65" dirty="0">
                <a:solidFill>
                  <a:srgbClr val="1F487C"/>
                </a:solidFill>
                <a:latin typeface="Calibri"/>
                <a:cs typeface="Calibri"/>
              </a:rPr>
              <a:t> </a:t>
            </a:r>
            <a:r>
              <a:rPr sz="2550" dirty="0">
                <a:solidFill>
                  <a:srgbClr val="1F487C"/>
                </a:solidFill>
                <a:latin typeface="Calibri"/>
                <a:cs typeface="Calibri"/>
              </a:rPr>
              <a:t>typically</a:t>
            </a:r>
            <a:r>
              <a:rPr sz="2550" spc="-95" dirty="0">
                <a:solidFill>
                  <a:srgbClr val="1F487C"/>
                </a:solidFill>
                <a:latin typeface="Calibri"/>
                <a:cs typeface="Calibri"/>
              </a:rPr>
              <a:t> </a:t>
            </a:r>
            <a:r>
              <a:rPr sz="2550" spc="-10" dirty="0">
                <a:solidFill>
                  <a:srgbClr val="1F487C"/>
                </a:solidFill>
                <a:latin typeface="Calibri"/>
                <a:cs typeface="Calibri"/>
              </a:rPr>
              <a:t>demonstrated</a:t>
            </a:r>
            <a:r>
              <a:rPr sz="2550" spc="-105" dirty="0">
                <a:solidFill>
                  <a:srgbClr val="1F487C"/>
                </a:solidFill>
                <a:latin typeface="Calibri"/>
                <a:cs typeface="Calibri"/>
              </a:rPr>
              <a:t> </a:t>
            </a:r>
            <a:r>
              <a:rPr sz="2550" dirty="0">
                <a:solidFill>
                  <a:srgbClr val="1F487C"/>
                </a:solidFill>
                <a:latin typeface="Calibri"/>
                <a:cs typeface="Calibri"/>
              </a:rPr>
              <a:t>over</a:t>
            </a:r>
            <a:r>
              <a:rPr sz="2550" spc="-95" dirty="0">
                <a:solidFill>
                  <a:srgbClr val="1F487C"/>
                </a:solidFill>
                <a:latin typeface="Calibri"/>
                <a:cs typeface="Calibri"/>
              </a:rPr>
              <a:t> </a:t>
            </a:r>
            <a:r>
              <a:rPr sz="2550" spc="-30" dirty="0">
                <a:solidFill>
                  <a:srgbClr val="1F487C"/>
                </a:solidFill>
                <a:latin typeface="Calibri"/>
                <a:cs typeface="Calibri"/>
              </a:rPr>
              <a:t>2-</a:t>
            </a:r>
            <a:r>
              <a:rPr sz="2550" spc="-50" dirty="0">
                <a:solidFill>
                  <a:srgbClr val="1F487C"/>
                </a:solidFill>
                <a:latin typeface="Calibri"/>
                <a:cs typeface="Calibri"/>
              </a:rPr>
              <a:t>3 </a:t>
            </a:r>
            <a:r>
              <a:rPr sz="2550" spc="-10" dirty="0">
                <a:solidFill>
                  <a:srgbClr val="1F487C"/>
                </a:solidFill>
                <a:latin typeface="Calibri"/>
                <a:cs typeface="Calibri"/>
              </a:rPr>
              <a:t>quarters</a:t>
            </a:r>
            <a:r>
              <a:rPr sz="2550" spc="-70" dirty="0">
                <a:solidFill>
                  <a:srgbClr val="1F487C"/>
                </a:solidFill>
                <a:latin typeface="Calibri"/>
                <a:cs typeface="Calibri"/>
              </a:rPr>
              <a:t> </a:t>
            </a:r>
            <a:r>
              <a:rPr sz="2550" dirty="0">
                <a:solidFill>
                  <a:srgbClr val="1F487C"/>
                </a:solidFill>
                <a:latin typeface="Calibri"/>
                <a:cs typeface="Calibri"/>
              </a:rPr>
              <a:t>or</a:t>
            </a:r>
            <a:r>
              <a:rPr sz="2550" spc="-45" dirty="0">
                <a:solidFill>
                  <a:srgbClr val="1F487C"/>
                </a:solidFill>
                <a:latin typeface="Calibri"/>
                <a:cs typeface="Calibri"/>
              </a:rPr>
              <a:t> </a:t>
            </a:r>
            <a:r>
              <a:rPr sz="2550" dirty="0">
                <a:solidFill>
                  <a:srgbClr val="1F487C"/>
                </a:solidFill>
                <a:latin typeface="Calibri"/>
                <a:cs typeface="Calibri"/>
              </a:rPr>
              <a:t>a</a:t>
            </a:r>
            <a:r>
              <a:rPr sz="2550" spc="-50" dirty="0">
                <a:solidFill>
                  <a:srgbClr val="1F487C"/>
                </a:solidFill>
                <a:latin typeface="Calibri"/>
                <a:cs typeface="Calibri"/>
              </a:rPr>
              <a:t> </a:t>
            </a:r>
            <a:r>
              <a:rPr sz="2550" dirty="0">
                <a:solidFill>
                  <a:srgbClr val="1F487C"/>
                </a:solidFill>
                <a:latin typeface="Calibri"/>
                <a:cs typeface="Calibri"/>
              </a:rPr>
              <a:t>year’s</a:t>
            </a:r>
            <a:r>
              <a:rPr sz="2550" spc="-70" dirty="0">
                <a:solidFill>
                  <a:srgbClr val="1F487C"/>
                </a:solidFill>
                <a:latin typeface="Calibri"/>
                <a:cs typeface="Calibri"/>
              </a:rPr>
              <a:t> </a:t>
            </a:r>
            <a:r>
              <a:rPr sz="2550" spc="-10" dirty="0">
                <a:solidFill>
                  <a:srgbClr val="1F487C"/>
                </a:solidFill>
                <a:latin typeface="Calibri"/>
                <a:cs typeface="Calibri"/>
              </a:rPr>
              <a:t>review.</a:t>
            </a:r>
            <a:endParaRPr sz="2550" dirty="0">
              <a:latin typeface="Calibri"/>
              <a:cs typeface="Calibri"/>
            </a:endParaRPr>
          </a:p>
          <a:p>
            <a:pPr marL="356870" marR="712470" indent="-344805">
              <a:lnSpc>
                <a:spcPts val="3670"/>
              </a:lnSpc>
              <a:spcBef>
                <a:spcPts val="105"/>
              </a:spcBef>
              <a:buFont typeface="Arial"/>
              <a:buChar char="•"/>
              <a:tabLst>
                <a:tab pos="356870" algn="l"/>
                <a:tab pos="357505" algn="l"/>
              </a:tabLst>
            </a:pPr>
            <a:r>
              <a:rPr sz="2550" spc="-10" dirty="0">
                <a:solidFill>
                  <a:srgbClr val="1F487C"/>
                </a:solidFill>
                <a:latin typeface="Calibri"/>
                <a:cs typeface="Calibri"/>
              </a:rPr>
              <a:t>Remediation</a:t>
            </a:r>
            <a:r>
              <a:rPr sz="2550" spc="-60" dirty="0">
                <a:solidFill>
                  <a:srgbClr val="1F487C"/>
                </a:solidFill>
                <a:latin typeface="Calibri"/>
                <a:cs typeface="Calibri"/>
              </a:rPr>
              <a:t> </a:t>
            </a:r>
            <a:r>
              <a:rPr sz="2550" spc="-10" dirty="0">
                <a:solidFill>
                  <a:srgbClr val="1F487C"/>
                </a:solidFill>
                <a:latin typeface="Calibri"/>
                <a:cs typeface="Calibri"/>
              </a:rPr>
              <a:t>required</a:t>
            </a:r>
            <a:r>
              <a:rPr sz="2550" spc="-80" dirty="0">
                <a:solidFill>
                  <a:srgbClr val="1F487C"/>
                </a:solidFill>
                <a:latin typeface="Calibri"/>
                <a:cs typeface="Calibri"/>
              </a:rPr>
              <a:t> </a:t>
            </a:r>
            <a:r>
              <a:rPr sz="2550" dirty="0">
                <a:solidFill>
                  <a:srgbClr val="1F487C"/>
                </a:solidFill>
                <a:latin typeface="Calibri"/>
                <a:cs typeface="Calibri"/>
              </a:rPr>
              <a:t>to</a:t>
            </a:r>
            <a:r>
              <a:rPr sz="2550" spc="-65" dirty="0">
                <a:solidFill>
                  <a:srgbClr val="1F487C"/>
                </a:solidFill>
                <a:latin typeface="Calibri"/>
                <a:cs typeface="Calibri"/>
              </a:rPr>
              <a:t> </a:t>
            </a:r>
            <a:r>
              <a:rPr sz="2550" dirty="0">
                <a:solidFill>
                  <a:srgbClr val="1F487C"/>
                </a:solidFill>
                <a:latin typeface="Calibri"/>
                <a:cs typeface="Calibri"/>
              </a:rPr>
              <a:t>be</a:t>
            </a:r>
            <a:r>
              <a:rPr sz="2550" spc="-60" dirty="0">
                <a:solidFill>
                  <a:srgbClr val="1F487C"/>
                </a:solidFill>
                <a:latin typeface="Calibri"/>
                <a:cs typeface="Calibri"/>
              </a:rPr>
              <a:t> </a:t>
            </a:r>
            <a:r>
              <a:rPr sz="2550" spc="-10" dirty="0">
                <a:solidFill>
                  <a:srgbClr val="1F487C"/>
                </a:solidFill>
                <a:latin typeface="Calibri"/>
                <a:cs typeface="Calibri"/>
              </a:rPr>
              <a:t>implemented</a:t>
            </a:r>
            <a:r>
              <a:rPr sz="2550" spc="-80" dirty="0">
                <a:solidFill>
                  <a:srgbClr val="1F487C"/>
                </a:solidFill>
                <a:latin typeface="Calibri"/>
                <a:cs typeface="Calibri"/>
              </a:rPr>
              <a:t> </a:t>
            </a:r>
            <a:r>
              <a:rPr sz="2550" dirty="0">
                <a:solidFill>
                  <a:srgbClr val="1F487C"/>
                </a:solidFill>
                <a:latin typeface="Calibri"/>
                <a:cs typeface="Calibri"/>
              </a:rPr>
              <a:t>each</a:t>
            </a:r>
            <a:r>
              <a:rPr sz="2550" spc="-55" dirty="0">
                <a:solidFill>
                  <a:srgbClr val="1F487C"/>
                </a:solidFill>
                <a:latin typeface="Calibri"/>
                <a:cs typeface="Calibri"/>
              </a:rPr>
              <a:t> </a:t>
            </a:r>
            <a:r>
              <a:rPr sz="2550" dirty="0">
                <a:solidFill>
                  <a:srgbClr val="1F487C"/>
                </a:solidFill>
                <a:latin typeface="Calibri"/>
                <a:cs typeface="Calibri"/>
              </a:rPr>
              <a:t>quarter</a:t>
            </a:r>
            <a:r>
              <a:rPr sz="2550" spc="-85" dirty="0">
                <a:solidFill>
                  <a:srgbClr val="1F487C"/>
                </a:solidFill>
                <a:latin typeface="Calibri"/>
                <a:cs typeface="Calibri"/>
              </a:rPr>
              <a:t> </a:t>
            </a:r>
            <a:r>
              <a:rPr sz="2550" spc="-25" dirty="0">
                <a:solidFill>
                  <a:srgbClr val="1F487C"/>
                </a:solidFill>
                <a:latin typeface="Calibri"/>
                <a:cs typeface="Calibri"/>
              </a:rPr>
              <a:t>(6 </a:t>
            </a:r>
            <a:r>
              <a:rPr sz="2550" dirty="0">
                <a:solidFill>
                  <a:srgbClr val="1F487C"/>
                </a:solidFill>
                <a:latin typeface="Calibri"/>
                <a:cs typeface="Calibri"/>
              </a:rPr>
              <a:t>months</a:t>
            </a:r>
            <a:r>
              <a:rPr sz="2550" spc="-80" dirty="0">
                <a:solidFill>
                  <a:srgbClr val="1F487C"/>
                </a:solidFill>
                <a:latin typeface="Calibri"/>
                <a:cs typeface="Calibri"/>
              </a:rPr>
              <a:t> </a:t>
            </a:r>
            <a:r>
              <a:rPr sz="2550" dirty="0">
                <a:solidFill>
                  <a:srgbClr val="1F487C"/>
                </a:solidFill>
                <a:latin typeface="Calibri"/>
                <a:cs typeface="Calibri"/>
              </a:rPr>
              <a:t>max</a:t>
            </a:r>
            <a:r>
              <a:rPr sz="2550" spc="-85" dirty="0">
                <a:solidFill>
                  <a:srgbClr val="1F487C"/>
                </a:solidFill>
                <a:latin typeface="Calibri"/>
                <a:cs typeface="Calibri"/>
              </a:rPr>
              <a:t> </a:t>
            </a:r>
            <a:r>
              <a:rPr sz="2550" dirty="0">
                <a:solidFill>
                  <a:srgbClr val="1F487C"/>
                </a:solidFill>
                <a:latin typeface="Calibri"/>
                <a:cs typeface="Calibri"/>
              </a:rPr>
              <a:t>per</a:t>
            </a:r>
            <a:r>
              <a:rPr sz="2550" spc="-70" dirty="0">
                <a:solidFill>
                  <a:srgbClr val="1F487C"/>
                </a:solidFill>
                <a:latin typeface="Calibri"/>
                <a:cs typeface="Calibri"/>
              </a:rPr>
              <a:t> </a:t>
            </a:r>
            <a:r>
              <a:rPr sz="2550" dirty="0">
                <a:solidFill>
                  <a:srgbClr val="1F487C"/>
                </a:solidFill>
                <a:latin typeface="Calibri"/>
                <a:cs typeface="Calibri"/>
              </a:rPr>
              <a:t>DOJ</a:t>
            </a:r>
            <a:r>
              <a:rPr sz="2550" spc="-40" dirty="0">
                <a:solidFill>
                  <a:srgbClr val="1F487C"/>
                </a:solidFill>
                <a:latin typeface="Calibri"/>
                <a:cs typeface="Calibri"/>
              </a:rPr>
              <a:t> </a:t>
            </a:r>
            <a:r>
              <a:rPr sz="2550" spc="-20" dirty="0">
                <a:solidFill>
                  <a:srgbClr val="1F487C"/>
                </a:solidFill>
                <a:latin typeface="Calibri"/>
                <a:cs typeface="Calibri"/>
              </a:rPr>
              <a:t>SA).</a:t>
            </a:r>
            <a:endParaRPr sz="2550" dirty="0">
              <a:latin typeface="Calibri"/>
              <a:cs typeface="Calibri"/>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1435608" y="0"/>
            <a:ext cx="6300977" cy="954786"/>
          </a:xfrm>
          <a:prstGeom prst="rect">
            <a:avLst/>
          </a:prstGeom>
        </p:spPr>
      </p:pic>
      <p:sp>
        <p:nvSpPr>
          <p:cNvPr id="3" name="object 3"/>
          <p:cNvSpPr txBox="1">
            <a:spLocks noGrp="1"/>
          </p:cNvSpPr>
          <p:nvPr>
            <p:ph type="title"/>
          </p:nvPr>
        </p:nvSpPr>
        <p:spPr>
          <a:prstGeom prst="rect">
            <a:avLst/>
          </a:prstGeom>
        </p:spPr>
        <p:txBody>
          <a:bodyPr vert="horz" wrap="square" lIns="0" tIns="12700" rIns="0" bIns="0" rtlCol="0">
            <a:spAutoFit/>
          </a:bodyPr>
          <a:lstStyle/>
          <a:p>
            <a:pPr marL="1374140">
              <a:lnSpc>
                <a:spcPct val="100000"/>
              </a:lnSpc>
              <a:spcBef>
                <a:spcPts val="100"/>
              </a:spcBef>
            </a:pPr>
            <a:r>
              <a:rPr sz="3500" dirty="0"/>
              <a:t>Results:</a:t>
            </a:r>
            <a:r>
              <a:rPr sz="3500" spc="-100" dirty="0"/>
              <a:t> </a:t>
            </a:r>
            <a:r>
              <a:rPr sz="3500" dirty="0"/>
              <a:t>Overall</a:t>
            </a:r>
            <a:r>
              <a:rPr sz="3500" spc="-120" dirty="0"/>
              <a:t> </a:t>
            </a:r>
            <a:r>
              <a:rPr sz="3500" dirty="0"/>
              <a:t>PM</a:t>
            </a:r>
            <a:r>
              <a:rPr sz="3500" spc="-75" dirty="0"/>
              <a:t> </a:t>
            </a:r>
            <a:r>
              <a:rPr sz="3500" spc="-10" dirty="0"/>
              <a:t>Compliance</a:t>
            </a:r>
            <a:endParaRPr sz="3500"/>
          </a:p>
        </p:txBody>
      </p:sp>
      <p:grpSp>
        <p:nvGrpSpPr>
          <p:cNvPr id="4" name="object 4"/>
          <p:cNvGrpSpPr/>
          <p:nvPr/>
        </p:nvGrpSpPr>
        <p:grpSpPr>
          <a:xfrm>
            <a:off x="0" y="762000"/>
            <a:ext cx="9144000" cy="5562600"/>
            <a:chOff x="0" y="762000"/>
            <a:chExt cx="9144000" cy="5562600"/>
          </a:xfrm>
        </p:grpSpPr>
        <p:pic>
          <p:nvPicPr>
            <p:cNvPr id="5" name="object 5"/>
            <p:cNvPicPr/>
            <p:nvPr/>
          </p:nvPicPr>
          <p:blipFill>
            <a:blip r:embed="rId4" cstate="print"/>
            <a:stretch>
              <a:fillRect/>
            </a:stretch>
          </p:blipFill>
          <p:spPr>
            <a:xfrm>
              <a:off x="0" y="762000"/>
              <a:ext cx="9144000" cy="5562600"/>
            </a:xfrm>
            <a:prstGeom prst="rect">
              <a:avLst/>
            </a:prstGeom>
          </p:spPr>
        </p:pic>
        <p:pic>
          <p:nvPicPr>
            <p:cNvPr id="6" name="object 6"/>
            <p:cNvPicPr/>
            <p:nvPr/>
          </p:nvPicPr>
          <p:blipFill>
            <a:blip r:embed="rId5" cstate="print"/>
            <a:stretch>
              <a:fillRect/>
            </a:stretch>
          </p:blipFill>
          <p:spPr>
            <a:xfrm>
              <a:off x="4288535" y="1395983"/>
              <a:ext cx="2301240" cy="2173224"/>
            </a:xfrm>
            <a:prstGeom prst="rect">
              <a:avLst/>
            </a:prstGeom>
          </p:spPr>
        </p:pic>
        <p:pic>
          <p:nvPicPr>
            <p:cNvPr id="7" name="object 7"/>
            <p:cNvPicPr/>
            <p:nvPr/>
          </p:nvPicPr>
          <p:blipFill>
            <a:blip r:embed="rId6" cstate="print"/>
            <a:stretch>
              <a:fillRect/>
            </a:stretch>
          </p:blipFill>
          <p:spPr>
            <a:xfrm>
              <a:off x="2154935" y="1371587"/>
              <a:ext cx="4812792" cy="4809744"/>
            </a:xfrm>
            <a:prstGeom prst="rect">
              <a:avLst/>
            </a:prstGeom>
          </p:spPr>
        </p:pic>
        <p:sp>
          <p:nvSpPr>
            <p:cNvPr id="8" name="object 8"/>
            <p:cNvSpPr/>
            <p:nvPr/>
          </p:nvSpPr>
          <p:spPr>
            <a:xfrm>
              <a:off x="4565777" y="1672589"/>
              <a:ext cx="1757680" cy="1631314"/>
            </a:xfrm>
            <a:custGeom>
              <a:avLst/>
              <a:gdLst/>
              <a:ahLst/>
              <a:cxnLst/>
              <a:rect l="l" t="t" r="r" b="b"/>
              <a:pathLst>
                <a:path w="1757679" h="1631314">
                  <a:moveTo>
                    <a:pt x="0" y="0"/>
                  </a:moveTo>
                  <a:lnTo>
                    <a:pt x="0" y="1243964"/>
                  </a:lnTo>
                  <a:lnTo>
                    <a:pt x="50945" y="1245463"/>
                  </a:lnTo>
                  <a:lnTo>
                    <a:pt x="101377" y="1249917"/>
                  </a:lnTo>
                  <a:lnTo>
                    <a:pt x="151183" y="1257269"/>
                  </a:lnTo>
                  <a:lnTo>
                    <a:pt x="200252" y="1267457"/>
                  </a:lnTo>
                  <a:lnTo>
                    <a:pt x="248474" y="1280422"/>
                  </a:lnTo>
                  <a:lnTo>
                    <a:pt x="295737" y="1296104"/>
                  </a:lnTo>
                  <a:lnTo>
                    <a:pt x="341930" y="1314443"/>
                  </a:lnTo>
                  <a:lnTo>
                    <a:pt x="386942" y="1335379"/>
                  </a:lnTo>
                  <a:lnTo>
                    <a:pt x="430663" y="1358853"/>
                  </a:lnTo>
                  <a:lnTo>
                    <a:pt x="472981" y="1384804"/>
                  </a:lnTo>
                  <a:lnTo>
                    <a:pt x="513785" y="1413174"/>
                  </a:lnTo>
                  <a:lnTo>
                    <a:pt x="552964" y="1443900"/>
                  </a:lnTo>
                  <a:lnTo>
                    <a:pt x="590407" y="1476925"/>
                  </a:lnTo>
                  <a:lnTo>
                    <a:pt x="626003" y="1512188"/>
                  </a:lnTo>
                  <a:lnTo>
                    <a:pt x="659641" y="1549629"/>
                  </a:lnTo>
                  <a:lnTo>
                    <a:pt x="691209" y="1589189"/>
                  </a:lnTo>
                  <a:lnTo>
                    <a:pt x="720598" y="1630807"/>
                  </a:lnTo>
                  <a:lnTo>
                    <a:pt x="1757552" y="943737"/>
                  </a:lnTo>
                  <a:lnTo>
                    <a:pt x="1729872" y="903006"/>
                  </a:lnTo>
                  <a:lnTo>
                    <a:pt x="1701334" y="863047"/>
                  </a:lnTo>
                  <a:lnTo>
                    <a:pt x="1671955" y="823868"/>
                  </a:lnTo>
                  <a:lnTo>
                    <a:pt x="1641752" y="785479"/>
                  </a:lnTo>
                  <a:lnTo>
                    <a:pt x="1610741" y="747887"/>
                  </a:lnTo>
                  <a:lnTo>
                    <a:pt x="1578940" y="711102"/>
                  </a:lnTo>
                  <a:lnTo>
                    <a:pt x="1546365" y="675134"/>
                  </a:lnTo>
                  <a:lnTo>
                    <a:pt x="1513034" y="639990"/>
                  </a:lnTo>
                  <a:lnTo>
                    <a:pt x="1478962" y="605681"/>
                  </a:lnTo>
                  <a:lnTo>
                    <a:pt x="1444166" y="572216"/>
                  </a:lnTo>
                  <a:lnTo>
                    <a:pt x="1408664" y="539602"/>
                  </a:lnTo>
                  <a:lnTo>
                    <a:pt x="1372473" y="507850"/>
                  </a:lnTo>
                  <a:lnTo>
                    <a:pt x="1335608" y="476968"/>
                  </a:lnTo>
                  <a:lnTo>
                    <a:pt x="1298087" y="446966"/>
                  </a:lnTo>
                  <a:lnTo>
                    <a:pt x="1259927" y="417851"/>
                  </a:lnTo>
                  <a:lnTo>
                    <a:pt x="1221144" y="389635"/>
                  </a:lnTo>
                  <a:lnTo>
                    <a:pt x="1181755" y="362325"/>
                  </a:lnTo>
                  <a:lnTo>
                    <a:pt x="1141777" y="335930"/>
                  </a:lnTo>
                  <a:lnTo>
                    <a:pt x="1101226" y="310460"/>
                  </a:lnTo>
                  <a:lnTo>
                    <a:pt x="1060121" y="285923"/>
                  </a:lnTo>
                  <a:lnTo>
                    <a:pt x="1018476" y="262329"/>
                  </a:lnTo>
                  <a:lnTo>
                    <a:pt x="976310" y="239686"/>
                  </a:lnTo>
                  <a:lnTo>
                    <a:pt x="933639" y="218004"/>
                  </a:lnTo>
                  <a:lnTo>
                    <a:pt x="890479" y="197292"/>
                  </a:lnTo>
                  <a:lnTo>
                    <a:pt x="846848" y="177558"/>
                  </a:lnTo>
                  <a:lnTo>
                    <a:pt x="802762" y="158813"/>
                  </a:lnTo>
                  <a:lnTo>
                    <a:pt x="758238" y="141063"/>
                  </a:lnTo>
                  <a:lnTo>
                    <a:pt x="713293" y="124320"/>
                  </a:lnTo>
                  <a:lnTo>
                    <a:pt x="667944" y="108591"/>
                  </a:lnTo>
                  <a:lnTo>
                    <a:pt x="622207" y="93887"/>
                  </a:lnTo>
                  <a:lnTo>
                    <a:pt x="576099" y="80215"/>
                  </a:lnTo>
                  <a:lnTo>
                    <a:pt x="529638" y="67585"/>
                  </a:lnTo>
                  <a:lnTo>
                    <a:pt x="482839" y="56005"/>
                  </a:lnTo>
                  <a:lnTo>
                    <a:pt x="435720" y="45486"/>
                  </a:lnTo>
                  <a:lnTo>
                    <a:pt x="388297" y="36036"/>
                  </a:lnTo>
                  <a:lnTo>
                    <a:pt x="340587" y="27664"/>
                  </a:lnTo>
                  <a:lnTo>
                    <a:pt x="292608" y="20378"/>
                  </a:lnTo>
                  <a:lnTo>
                    <a:pt x="244375" y="14189"/>
                  </a:lnTo>
                  <a:lnTo>
                    <a:pt x="195905" y="9105"/>
                  </a:lnTo>
                  <a:lnTo>
                    <a:pt x="147216" y="5135"/>
                  </a:lnTo>
                  <a:lnTo>
                    <a:pt x="98325" y="2288"/>
                  </a:lnTo>
                  <a:lnTo>
                    <a:pt x="49247" y="573"/>
                  </a:lnTo>
                  <a:lnTo>
                    <a:pt x="0" y="0"/>
                  </a:lnTo>
                  <a:close/>
                </a:path>
              </a:pathLst>
            </a:custGeom>
            <a:solidFill>
              <a:srgbClr val="5B9BD4"/>
            </a:solidFill>
          </p:spPr>
          <p:txBody>
            <a:bodyPr wrap="square" lIns="0" tIns="0" rIns="0" bIns="0" rtlCol="0"/>
            <a:lstStyle/>
            <a:p>
              <a:endParaRPr/>
            </a:p>
          </p:txBody>
        </p:sp>
        <p:sp>
          <p:nvSpPr>
            <p:cNvPr id="9" name="object 9"/>
            <p:cNvSpPr/>
            <p:nvPr/>
          </p:nvSpPr>
          <p:spPr>
            <a:xfrm>
              <a:off x="2457407" y="1672589"/>
              <a:ext cx="4217035" cy="4217035"/>
            </a:xfrm>
            <a:custGeom>
              <a:avLst/>
              <a:gdLst/>
              <a:ahLst/>
              <a:cxnLst/>
              <a:rect l="l" t="t" r="r" b="b"/>
              <a:pathLst>
                <a:path w="4217034" h="4217035">
                  <a:moveTo>
                    <a:pt x="2108369" y="0"/>
                  </a:moveTo>
                  <a:lnTo>
                    <a:pt x="2058718" y="584"/>
                  </a:lnTo>
                  <a:lnTo>
                    <a:pt x="2009175" y="2335"/>
                  </a:lnTo>
                  <a:lnTo>
                    <a:pt x="1959758" y="5245"/>
                  </a:lnTo>
                  <a:lnTo>
                    <a:pt x="1910488" y="9310"/>
                  </a:lnTo>
                  <a:lnTo>
                    <a:pt x="1861382" y="14522"/>
                  </a:lnTo>
                  <a:lnTo>
                    <a:pt x="1812462" y="20877"/>
                  </a:lnTo>
                  <a:lnTo>
                    <a:pt x="1763746" y="28368"/>
                  </a:lnTo>
                  <a:lnTo>
                    <a:pt x="1715253" y="36989"/>
                  </a:lnTo>
                  <a:lnTo>
                    <a:pt x="1667004" y="46734"/>
                  </a:lnTo>
                  <a:lnTo>
                    <a:pt x="1619017" y="57599"/>
                  </a:lnTo>
                  <a:lnTo>
                    <a:pt x="1571311" y="69575"/>
                  </a:lnTo>
                  <a:lnTo>
                    <a:pt x="1523908" y="82659"/>
                  </a:lnTo>
                  <a:lnTo>
                    <a:pt x="1476824" y="96843"/>
                  </a:lnTo>
                  <a:lnTo>
                    <a:pt x="1430081" y="112123"/>
                  </a:lnTo>
                  <a:lnTo>
                    <a:pt x="1383698" y="128491"/>
                  </a:lnTo>
                  <a:lnTo>
                    <a:pt x="1337693" y="145942"/>
                  </a:lnTo>
                  <a:lnTo>
                    <a:pt x="1292087" y="164471"/>
                  </a:lnTo>
                  <a:lnTo>
                    <a:pt x="1246898" y="184071"/>
                  </a:lnTo>
                  <a:lnTo>
                    <a:pt x="1202147" y="204737"/>
                  </a:lnTo>
                  <a:lnTo>
                    <a:pt x="1157852" y="226462"/>
                  </a:lnTo>
                  <a:lnTo>
                    <a:pt x="1114033" y="249241"/>
                  </a:lnTo>
                  <a:lnTo>
                    <a:pt x="1070710" y="273067"/>
                  </a:lnTo>
                  <a:lnTo>
                    <a:pt x="1027901" y="297935"/>
                  </a:lnTo>
                  <a:lnTo>
                    <a:pt x="985627" y="323839"/>
                  </a:lnTo>
                  <a:lnTo>
                    <a:pt x="943906" y="350774"/>
                  </a:lnTo>
                  <a:lnTo>
                    <a:pt x="903870" y="377958"/>
                  </a:lnTo>
                  <a:lnTo>
                    <a:pt x="864654" y="405896"/>
                  </a:lnTo>
                  <a:lnTo>
                    <a:pt x="826261" y="434571"/>
                  </a:lnTo>
                  <a:lnTo>
                    <a:pt x="788694" y="463968"/>
                  </a:lnTo>
                  <a:lnTo>
                    <a:pt x="751956" y="494070"/>
                  </a:lnTo>
                  <a:lnTo>
                    <a:pt x="716051" y="524861"/>
                  </a:lnTo>
                  <a:lnTo>
                    <a:pt x="680981" y="556324"/>
                  </a:lnTo>
                  <a:lnTo>
                    <a:pt x="646751" y="588445"/>
                  </a:lnTo>
                  <a:lnTo>
                    <a:pt x="613363" y="621206"/>
                  </a:lnTo>
                  <a:lnTo>
                    <a:pt x="580821" y="654592"/>
                  </a:lnTo>
                  <a:lnTo>
                    <a:pt x="549127" y="688587"/>
                  </a:lnTo>
                  <a:lnTo>
                    <a:pt x="518286" y="723173"/>
                  </a:lnTo>
                  <a:lnTo>
                    <a:pt x="488300" y="758336"/>
                  </a:lnTo>
                  <a:lnTo>
                    <a:pt x="459173" y="794059"/>
                  </a:lnTo>
                  <a:lnTo>
                    <a:pt x="430908" y="830326"/>
                  </a:lnTo>
                  <a:lnTo>
                    <a:pt x="403509" y="867121"/>
                  </a:lnTo>
                  <a:lnTo>
                    <a:pt x="376977" y="904428"/>
                  </a:lnTo>
                  <a:lnTo>
                    <a:pt x="351318" y="942230"/>
                  </a:lnTo>
                  <a:lnTo>
                    <a:pt x="326534" y="980512"/>
                  </a:lnTo>
                  <a:lnTo>
                    <a:pt x="302628" y="1019257"/>
                  </a:lnTo>
                  <a:lnTo>
                    <a:pt x="279603" y="1058450"/>
                  </a:lnTo>
                  <a:lnTo>
                    <a:pt x="257464" y="1098074"/>
                  </a:lnTo>
                  <a:lnTo>
                    <a:pt x="236212" y="1138112"/>
                  </a:lnTo>
                  <a:lnTo>
                    <a:pt x="215853" y="1178550"/>
                  </a:lnTo>
                  <a:lnTo>
                    <a:pt x="196387" y="1219371"/>
                  </a:lnTo>
                  <a:lnTo>
                    <a:pt x="177820" y="1260558"/>
                  </a:lnTo>
                  <a:lnTo>
                    <a:pt x="160154" y="1302096"/>
                  </a:lnTo>
                  <a:lnTo>
                    <a:pt x="143392" y="1343968"/>
                  </a:lnTo>
                  <a:lnTo>
                    <a:pt x="127539" y="1386158"/>
                  </a:lnTo>
                  <a:lnTo>
                    <a:pt x="112596" y="1428651"/>
                  </a:lnTo>
                  <a:lnTo>
                    <a:pt x="98567" y="1471430"/>
                  </a:lnTo>
                  <a:lnTo>
                    <a:pt x="85456" y="1514479"/>
                  </a:lnTo>
                  <a:lnTo>
                    <a:pt x="73266" y="1557782"/>
                  </a:lnTo>
                  <a:lnTo>
                    <a:pt x="62000" y="1601322"/>
                  </a:lnTo>
                  <a:lnTo>
                    <a:pt x="51662" y="1645084"/>
                  </a:lnTo>
                  <a:lnTo>
                    <a:pt x="42254" y="1689052"/>
                  </a:lnTo>
                  <a:lnTo>
                    <a:pt x="33779" y="1733209"/>
                  </a:lnTo>
                  <a:lnTo>
                    <a:pt x="26243" y="1777539"/>
                  </a:lnTo>
                  <a:lnTo>
                    <a:pt x="19646" y="1822027"/>
                  </a:lnTo>
                  <a:lnTo>
                    <a:pt x="13993" y="1866655"/>
                  </a:lnTo>
                  <a:lnTo>
                    <a:pt x="9287" y="1911409"/>
                  </a:lnTo>
                  <a:lnTo>
                    <a:pt x="5532" y="1956271"/>
                  </a:lnTo>
                  <a:lnTo>
                    <a:pt x="2730" y="2001226"/>
                  </a:lnTo>
                  <a:lnTo>
                    <a:pt x="885" y="2046257"/>
                  </a:lnTo>
                  <a:lnTo>
                    <a:pt x="0" y="2091349"/>
                  </a:lnTo>
                  <a:lnTo>
                    <a:pt x="78" y="2136486"/>
                  </a:lnTo>
                  <a:lnTo>
                    <a:pt x="1122" y="2181650"/>
                  </a:lnTo>
                  <a:lnTo>
                    <a:pt x="3137" y="2226827"/>
                  </a:lnTo>
                  <a:lnTo>
                    <a:pt x="6125" y="2272000"/>
                  </a:lnTo>
                  <a:lnTo>
                    <a:pt x="10089" y="2317152"/>
                  </a:lnTo>
                  <a:lnTo>
                    <a:pt x="15033" y="2362268"/>
                  </a:lnTo>
                  <a:lnTo>
                    <a:pt x="20959" y="2407332"/>
                  </a:lnTo>
                  <a:lnTo>
                    <a:pt x="27872" y="2452327"/>
                  </a:lnTo>
                  <a:lnTo>
                    <a:pt x="35775" y="2497238"/>
                  </a:lnTo>
                  <a:lnTo>
                    <a:pt x="44670" y="2542048"/>
                  </a:lnTo>
                  <a:lnTo>
                    <a:pt x="54561" y="2586741"/>
                  </a:lnTo>
                  <a:lnTo>
                    <a:pt x="65451" y="2631302"/>
                  </a:lnTo>
                  <a:lnTo>
                    <a:pt x="77344" y="2675713"/>
                  </a:lnTo>
                  <a:lnTo>
                    <a:pt x="90243" y="2719959"/>
                  </a:lnTo>
                  <a:lnTo>
                    <a:pt x="104151" y="2764023"/>
                  </a:lnTo>
                  <a:lnTo>
                    <a:pt x="119071" y="2807891"/>
                  </a:lnTo>
                  <a:lnTo>
                    <a:pt x="135007" y="2851544"/>
                  </a:lnTo>
                  <a:lnTo>
                    <a:pt x="151961" y="2894968"/>
                  </a:lnTo>
                  <a:lnTo>
                    <a:pt x="169938" y="2938146"/>
                  </a:lnTo>
                  <a:lnTo>
                    <a:pt x="188941" y="2981063"/>
                  </a:lnTo>
                  <a:lnTo>
                    <a:pt x="208972" y="3023701"/>
                  </a:lnTo>
                  <a:lnTo>
                    <a:pt x="230034" y="3066045"/>
                  </a:lnTo>
                  <a:lnTo>
                    <a:pt x="252133" y="3108079"/>
                  </a:lnTo>
                  <a:lnTo>
                    <a:pt x="275269" y="3149786"/>
                  </a:lnTo>
                  <a:lnTo>
                    <a:pt x="299448" y="3191151"/>
                  </a:lnTo>
                  <a:lnTo>
                    <a:pt x="324671" y="3232158"/>
                  </a:lnTo>
                  <a:lnTo>
                    <a:pt x="350943" y="3272790"/>
                  </a:lnTo>
                  <a:lnTo>
                    <a:pt x="378122" y="3312825"/>
                  </a:lnTo>
                  <a:lnTo>
                    <a:pt x="406055" y="3352041"/>
                  </a:lnTo>
                  <a:lnTo>
                    <a:pt x="434725" y="3390435"/>
                  </a:lnTo>
                  <a:lnTo>
                    <a:pt x="464117" y="3428002"/>
                  </a:lnTo>
                  <a:lnTo>
                    <a:pt x="494215" y="3464740"/>
                  </a:lnTo>
                  <a:lnTo>
                    <a:pt x="525001" y="3500645"/>
                  </a:lnTo>
                  <a:lnTo>
                    <a:pt x="556460" y="3535715"/>
                  </a:lnTo>
                  <a:lnTo>
                    <a:pt x="588577" y="3569946"/>
                  </a:lnTo>
                  <a:lnTo>
                    <a:pt x="621334" y="3603334"/>
                  </a:lnTo>
                  <a:lnTo>
                    <a:pt x="654716" y="3635877"/>
                  </a:lnTo>
                  <a:lnTo>
                    <a:pt x="688707" y="3667570"/>
                  </a:lnTo>
                  <a:lnTo>
                    <a:pt x="723290" y="3698412"/>
                  </a:lnTo>
                  <a:lnTo>
                    <a:pt x="758449" y="3728398"/>
                  </a:lnTo>
                  <a:lnTo>
                    <a:pt x="794169" y="3757526"/>
                  </a:lnTo>
                  <a:lnTo>
                    <a:pt x="830433" y="3785791"/>
                  </a:lnTo>
                  <a:lnTo>
                    <a:pt x="867225" y="3813191"/>
                  </a:lnTo>
                  <a:lnTo>
                    <a:pt x="904529" y="3839723"/>
                  </a:lnTo>
                  <a:lnTo>
                    <a:pt x="942328" y="3865383"/>
                  </a:lnTo>
                  <a:lnTo>
                    <a:pt x="980608" y="3890168"/>
                  </a:lnTo>
                  <a:lnTo>
                    <a:pt x="1019350" y="3914074"/>
                  </a:lnTo>
                  <a:lnTo>
                    <a:pt x="1058541" y="3937099"/>
                  </a:lnTo>
                  <a:lnTo>
                    <a:pt x="1098162" y="3959239"/>
                  </a:lnTo>
                  <a:lnTo>
                    <a:pt x="1138199" y="3980491"/>
                  </a:lnTo>
                  <a:lnTo>
                    <a:pt x="1178635" y="4000851"/>
                  </a:lnTo>
                  <a:lnTo>
                    <a:pt x="1219454" y="4020317"/>
                  </a:lnTo>
                  <a:lnTo>
                    <a:pt x="1260639" y="4038885"/>
                  </a:lnTo>
                  <a:lnTo>
                    <a:pt x="1302176" y="4056552"/>
                  </a:lnTo>
                  <a:lnTo>
                    <a:pt x="1344047" y="4073314"/>
                  </a:lnTo>
                  <a:lnTo>
                    <a:pt x="1386236" y="4089168"/>
                  </a:lnTo>
                  <a:lnTo>
                    <a:pt x="1428728" y="4104111"/>
                  </a:lnTo>
                  <a:lnTo>
                    <a:pt x="1471506" y="4118140"/>
                  </a:lnTo>
                  <a:lnTo>
                    <a:pt x="1514554" y="4131252"/>
                  </a:lnTo>
                  <a:lnTo>
                    <a:pt x="1557856" y="4143442"/>
                  </a:lnTo>
                  <a:lnTo>
                    <a:pt x="1601397" y="4154709"/>
                  </a:lnTo>
                  <a:lnTo>
                    <a:pt x="1645158" y="4165048"/>
                  </a:lnTo>
                  <a:lnTo>
                    <a:pt x="1689126" y="4174456"/>
                  </a:lnTo>
                  <a:lnTo>
                    <a:pt x="1733283" y="4182931"/>
                  </a:lnTo>
                  <a:lnTo>
                    <a:pt x="1777614" y="4190468"/>
                  </a:lnTo>
                  <a:lnTo>
                    <a:pt x="1822102" y="4197065"/>
                  </a:lnTo>
                  <a:lnTo>
                    <a:pt x="1866731" y="4202718"/>
                  </a:lnTo>
                  <a:lnTo>
                    <a:pt x="1911485" y="4207424"/>
                  </a:lnTo>
                  <a:lnTo>
                    <a:pt x="1956348" y="4211180"/>
                  </a:lnTo>
                  <a:lnTo>
                    <a:pt x="2001304" y="4213982"/>
                  </a:lnTo>
                  <a:lnTo>
                    <a:pt x="2046336" y="4215827"/>
                  </a:lnTo>
                  <a:lnTo>
                    <a:pt x="2091430" y="4216713"/>
                  </a:lnTo>
                  <a:lnTo>
                    <a:pt x="2136567" y="4216635"/>
                  </a:lnTo>
                  <a:lnTo>
                    <a:pt x="2181733" y="4215590"/>
                  </a:lnTo>
                  <a:lnTo>
                    <a:pt x="2226912" y="4213575"/>
                  </a:lnTo>
                  <a:lnTo>
                    <a:pt x="2272086" y="4210588"/>
                  </a:lnTo>
                  <a:lnTo>
                    <a:pt x="2317241" y="4206623"/>
                  </a:lnTo>
                  <a:lnTo>
                    <a:pt x="2362359" y="4201680"/>
                  </a:lnTo>
                  <a:lnTo>
                    <a:pt x="2407425" y="4195753"/>
                  </a:lnTo>
                  <a:lnTo>
                    <a:pt x="2452423" y="4188840"/>
                  </a:lnTo>
                  <a:lnTo>
                    <a:pt x="2497336" y="4180937"/>
                  </a:lnTo>
                  <a:lnTo>
                    <a:pt x="2542149" y="4172041"/>
                  </a:lnTo>
                  <a:lnTo>
                    <a:pt x="2586845" y="4162150"/>
                  </a:lnTo>
                  <a:lnTo>
                    <a:pt x="2631408" y="4151259"/>
                  </a:lnTo>
                  <a:lnTo>
                    <a:pt x="2675823" y="4139366"/>
                  </a:lnTo>
                  <a:lnTo>
                    <a:pt x="2720072" y="4126466"/>
                  </a:lnTo>
                  <a:lnTo>
                    <a:pt x="2764140" y="4112558"/>
                  </a:lnTo>
                  <a:lnTo>
                    <a:pt x="2808011" y="4097637"/>
                  </a:lnTo>
                  <a:lnTo>
                    <a:pt x="2851668" y="4081700"/>
                  </a:lnTo>
                  <a:lnTo>
                    <a:pt x="2895096" y="4064745"/>
                  </a:lnTo>
                  <a:lnTo>
                    <a:pt x="2938278" y="4046767"/>
                  </a:lnTo>
                  <a:lnTo>
                    <a:pt x="2981199" y="4027764"/>
                  </a:lnTo>
                  <a:lnTo>
                    <a:pt x="3023841" y="4007732"/>
                  </a:lnTo>
                  <a:lnTo>
                    <a:pt x="3066190" y="3986668"/>
                  </a:lnTo>
                  <a:lnTo>
                    <a:pt x="3108228" y="3964568"/>
                  </a:lnTo>
                  <a:lnTo>
                    <a:pt x="3149941" y="3941431"/>
                  </a:lnTo>
                  <a:lnTo>
                    <a:pt x="3191311" y="3917251"/>
                  </a:lnTo>
                  <a:lnTo>
                    <a:pt x="3232322" y="3892026"/>
                  </a:lnTo>
                  <a:lnTo>
                    <a:pt x="3272959" y="3865753"/>
                  </a:lnTo>
                  <a:lnTo>
                    <a:pt x="3312994" y="3838573"/>
                  </a:lnTo>
                  <a:lnTo>
                    <a:pt x="3352210" y="3810640"/>
                  </a:lnTo>
                  <a:lnTo>
                    <a:pt x="3390604" y="3781970"/>
                  </a:lnTo>
                  <a:lnTo>
                    <a:pt x="3428171" y="3752578"/>
                  </a:lnTo>
                  <a:lnTo>
                    <a:pt x="3464909" y="3722481"/>
                  </a:lnTo>
                  <a:lnTo>
                    <a:pt x="3500814" y="3691695"/>
                  </a:lnTo>
                  <a:lnTo>
                    <a:pt x="3535884" y="3660235"/>
                  </a:lnTo>
                  <a:lnTo>
                    <a:pt x="3570114" y="3628119"/>
                  </a:lnTo>
                  <a:lnTo>
                    <a:pt x="3603502" y="3595361"/>
                  </a:lnTo>
                  <a:lnTo>
                    <a:pt x="3636044" y="3561979"/>
                  </a:lnTo>
                  <a:lnTo>
                    <a:pt x="3667738" y="3527989"/>
                  </a:lnTo>
                  <a:lnTo>
                    <a:pt x="3698579" y="3493406"/>
                  </a:lnTo>
                  <a:lnTo>
                    <a:pt x="3728565" y="3458246"/>
                  </a:lnTo>
                  <a:lnTo>
                    <a:pt x="3757692" y="3422526"/>
                  </a:lnTo>
                  <a:lnTo>
                    <a:pt x="3785957" y="3386262"/>
                  </a:lnTo>
                  <a:lnTo>
                    <a:pt x="3813356" y="3349470"/>
                  </a:lnTo>
                  <a:lnTo>
                    <a:pt x="3839887" y="3312167"/>
                  </a:lnTo>
                  <a:lnTo>
                    <a:pt x="3865547" y="3274367"/>
                  </a:lnTo>
                  <a:lnTo>
                    <a:pt x="3890331" y="3236088"/>
                  </a:lnTo>
                  <a:lnTo>
                    <a:pt x="3914237" y="3197345"/>
                  </a:lnTo>
                  <a:lnTo>
                    <a:pt x="3937262" y="3158155"/>
                  </a:lnTo>
                  <a:lnTo>
                    <a:pt x="3959401" y="3118533"/>
                  </a:lnTo>
                  <a:lnTo>
                    <a:pt x="3980652" y="3078496"/>
                  </a:lnTo>
                  <a:lnTo>
                    <a:pt x="4001012" y="3038061"/>
                  </a:lnTo>
                  <a:lnTo>
                    <a:pt x="4020478" y="2997242"/>
                  </a:lnTo>
                  <a:lnTo>
                    <a:pt x="4039045" y="2956056"/>
                  </a:lnTo>
                  <a:lnTo>
                    <a:pt x="4056711" y="2914520"/>
                  </a:lnTo>
                  <a:lnTo>
                    <a:pt x="4073472" y="2872649"/>
                  </a:lnTo>
                  <a:lnTo>
                    <a:pt x="4089326" y="2830459"/>
                  </a:lnTo>
                  <a:lnTo>
                    <a:pt x="4104269" y="2787968"/>
                  </a:lnTo>
                  <a:lnTo>
                    <a:pt x="4118298" y="2745189"/>
                  </a:lnTo>
                  <a:lnTo>
                    <a:pt x="4131409" y="2702141"/>
                  </a:lnTo>
                  <a:lnTo>
                    <a:pt x="4143599" y="2658839"/>
                  </a:lnTo>
                  <a:lnTo>
                    <a:pt x="4154865" y="2615299"/>
                  </a:lnTo>
                  <a:lnTo>
                    <a:pt x="4165203" y="2571537"/>
                  </a:lnTo>
                  <a:lnTo>
                    <a:pt x="4174611" y="2527569"/>
                  </a:lnTo>
                  <a:lnTo>
                    <a:pt x="4183085" y="2483412"/>
                  </a:lnTo>
                  <a:lnTo>
                    <a:pt x="4190622" y="2439082"/>
                  </a:lnTo>
                  <a:lnTo>
                    <a:pt x="4197219" y="2394594"/>
                  </a:lnTo>
                  <a:lnTo>
                    <a:pt x="4202872" y="2349965"/>
                  </a:lnTo>
                  <a:lnTo>
                    <a:pt x="4207577" y="2305211"/>
                  </a:lnTo>
                  <a:lnTo>
                    <a:pt x="4211333" y="2260348"/>
                  </a:lnTo>
                  <a:lnTo>
                    <a:pt x="4214135" y="2215392"/>
                  </a:lnTo>
                  <a:lnTo>
                    <a:pt x="4215980" y="2170359"/>
                  </a:lnTo>
                  <a:lnTo>
                    <a:pt x="4216865" y="2125266"/>
                  </a:lnTo>
                  <a:lnTo>
                    <a:pt x="4216787" y="2080128"/>
                  </a:lnTo>
                  <a:lnTo>
                    <a:pt x="4215742" y="2034962"/>
                  </a:lnTo>
                  <a:lnTo>
                    <a:pt x="4213728" y="1989784"/>
                  </a:lnTo>
                  <a:lnTo>
                    <a:pt x="4210740" y="1944609"/>
                  </a:lnTo>
                  <a:lnTo>
                    <a:pt x="4206776" y="1899455"/>
                  </a:lnTo>
                  <a:lnTo>
                    <a:pt x="4201832" y="1854336"/>
                  </a:lnTo>
                  <a:lnTo>
                    <a:pt x="4195906" y="1809270"/>
                  </a:lnTo>
                  <a:lnTo>
                    <a:pt x="4188993" y="1764273"/>
                  </a:lnTo>
                  <a:lnTo>
                    <a:pt x="4181090" y="1719359"/>
                  </a:lnTo>
                  <a:lnTo>
                    <a:pt x="4172195" y="1674546"/>
                  </a:lnTo>
                  <a:lnTo>
                    <a:pt x="4162304" y="1629850"/>
                  </a:lnTo>
                  <a:lnTo>
                    <a:pt x="4151414" y="1585287"/>
                  </a:lnTo>
                  <a:lnTo>
                    <a:pt x="4139521" y="1540873"/>
                  </a:lnTo>
                  <a:lnTo>
                    <a:pt x="4126622" y="1496624"/>
                  </a:lnTo>
                  <a:lnTo>
                    <a:pt x="4112714" y="1452556"/>
                  </a:lnTo>
                  <a:lnTo>
                    <a:pt x="4097794" y="1408685"/>
                  </a:lnTo>
                  <a:lnTo>
                    <a:pt x="4081858" y="1365027"/>
                  </a:lnTo>
                  <a:lnTo>
                    <a:pt x="4064903" y="1321599"/>
                  </a:lnTo>
                  <a:lnTo>
                    <a:pt x="4046927" y="1278417"/>
                  </a:lnTo>
                  <a:lnTo>
                    <a:pt x="4027924" y="1235497"/>
                  </a:lnTo>
                  <a:lnTo>
                    <a:pt x="4007893" y="1192854"/>
                  </a:lnTo>
                  <a:lnTo>
                    <a:pt x="3986830" y="1150506"/>
                  </a:lnTo>
                  <a:lnTo>
                    <a:pt x="3964732" y="1108467"/>
                  </a:lnTo>
                  <a:lnTo>
                    <a:pt x="3941596" y="1066755"/>
                  </a:lnTo>
                  <a:lnTo>
                    <a:pt x="3917417" y="1025385"/>
                  </a:lnTo>
                  <a:lnTo>
                    <a:pt x="3892194" y="984373"/>
                  </a:lnTo>
                  <a:lnTo>
                    <a:pt x="3865922" y="943737"/>
                  </a:lnTo>
                  <a:lnTo>
                    <a:pt x="2828967" y="1630807"/>
                  </a:lnTo>
                  <a:lnTo>
                    <a:pt x="2855802" y="1674003"/>
                  </a:lnTo>
                  <a:lnTo>
                    <a:pt x="2879971" y="1718544"/>
                  </a:lnTo>
                  <a:lnTo>
                    <a:pt x="2901437" y="1764307"/>
                  </a:lnTo>
                  <a:lnTo>
                    <a:pt x="2920161" y="1811165"/>
                  </a:lnTo>
                  <a:lnTo>
                    <a:pt x="2936107" y="1858994"/>
                  </a:lnTo>
                  <a:lnTo>
                    <a:pt x="2949238" y="1907669"/>
                  </a:lnTo>
                  <a:lnTo>
                    <a:pt x="2959516" y="1957064"/>
                  </a:lnTo>
                  <a:lnTo>
                    <a:pt x="2966903" y="2007056"/>
                  </a:lnTo>
                  <a:lnTo>
                    <a:pt x="2971363" y="2057518"/>
                  </a:lnTo>
                  <a:lnTo>
                    <a:pt x="2972858" y="2108327"/>
                  </a:lnTo>
                  <a:lnTo>
                    <a:pt x="2971579" y="2155753"/>
                  </a:lnTo>
                  <a:lnTo>
                    <a:pt x="2967785" y="2202512"/>
                  </a:lnTo>
                  <a:lnTo>
                    <a:pt x="2961542" y="2248535"/>
                  </a:lnTo>
                  <a:lnTo>
                    <a:pt x="2952916" y="2293758"/>
                  </a:lnTo>
                  <a:lnTo>
                    <a:pt x="2941974" y="2338115"/>
                  </a:lnTo>
                  <a:lnTo>
                    <a:pt x="2928781" y="2381539"/>
                  </a:lnTo>
                  <a:lnTo>
                    <a:pt x="2913403" y="2423965"/>
                  </a:lnTo>
                  <a:lnTo>
                    <a:pt x="2895906" y="2465327"/>
                  </a:lnTo>
                  <a:lnTo>
                    <a:pt x="2876356" y="2505559"/>
                  </a:lnTo>
                  <a:lnTo>
                    <a:pt x="2854818" y="2544595"/>
                  </a:lnTo>
                  <a:lnTo>
                    <a:pt x="2831360" y="2582369"/>
                  </a:lnTo>
                  <a:lnTo>
                    <a:pt x="2806047" y="2618816"/>
                  </a:lnTo>
                  <a:lnTo>
                    <a:pt x="2778944" y="2653869"/>
                  </a:lnTo>
                  <a:lnTo>
                    <a:pt x="2750119" y="2687462"/>
                  </a:lnTo>
                  <a:lnTo>
                    <a:pt x="2719636" y="2719530"/>
                  </a:lnTo>
                  <a:lnTo>
                    <a:pt x="2687562" y="2750007"/>
                  </a:lnTo>
                  <a:lnTo>
                    <a:pt x="2653962" y="2778826"/>
                  </a:lnTo>
                  <a:lnTo>
                    <a:pt x="2618903" y="2805922"/>
                  </a:lnTo>
                  <a:lnTo>
                    <a:pt x="2582450" y="2831230"/>
                  </a:lnTo>
                  <a:lnTo>
                    <a:pt x="2544670" y="2854682"/>
                  </a:lnTo>
                  <a:lnTo>
                    <a:pt x="2505629" y="2876214"/>
                  </a:lnTo>
                  <a:lnTo>
                    <a:pt x="2465392" y="2895758"/>
                  </a:lnTo>
                  <a:lnTo>
                    <a:pt x="2424025" y="2913251"/>
                  </a:lnTo>
                  <a:lnTo>
                    <a:pt x="2381595" y="2928625"/>
                  </a:lnTo>
                  <a:lnTo>
                    <a:pt x="2338167" y="2941814"/>
                  </a:lnTo>
                  <a:lnTo>
                    <a:pt x="2293807" y="2952753"/>
                  </a:lnTo>
                  <a:lnTo>
                    <a:pt x="2248581" y="2961376"/>
                  </a:lnTo>
                  <a:lnTo>
                    <a:pt x="2202556" y="2967617"/>
                  </a:lnTo>
                  <a:lnTo>
                    <a:pt x="2155796" y="2971410"/>
                  </a:lnTo>
                  <a:lnTo>
                    <a:pt x="2108369" y="2972689"/>
                  </a:lnTo>
                  <a:lnTo>
                    <a:pt x="2060942" y="2971410"/>
                  </a:lnTo>
                  <a:lnTo>
                    <a:pt x="2014184" y="2967617"/>
                  </a:lnTo>
                  <a:lnTo>
                    <a:pt x="1968160" y="2961376"/>
                  </a:lnTo>
                  <a:lnTo>
                    <a:pt x="1922937" y="2952753"/>
                  </a:lnTo>
                  <a:lnTo>
                    <a:pt x="1878581" y="2941814"/>
                  </a:lnTo>
                  <a:lnTo>
                    <a:pt x="1835156" y="2928625"/>
                  </a:lnTo>
                  <a:lnTo>
                    <a:pt x="1792730" y="2913251"/>
                  </a:lnTo>
                  <a:lnTo>
                    <a:pt x="1751368" y="2895758"/>
                  </a:lnTo>
                  <a:lnTo>
                    <a:pt x="1711136" y="2876214"/>
                  </a:lnTo>
                  <a:lnTo>
                    <a:pt x="1672100" y="2854682"/>
                  </a:lnTo>
                  <a:lnTo>
                    <a:pt x="1634326" y="2831230"/>
                  </a:lnTo>
                  <a:lnTo>
                    <a:pt x="1597880" y="2805922"/>
                  </a:lnTo>
                  <a:lnTo>
                    <a:pt x="1562827" y="2778826"/>
                  </a:lnTo>
                  <a:lnTo>
                    <a:pt x="1529233" y="2750007"/>
                  </a:lnTo>
                  <a:lnTo>
                    <a:pt x="1497166" y="2719530"/>
                  </a:lnTo>
                  <a:lnTo>
                    <a:pt x="1466689" y="2687462"/>
                  </a:lnTo>
                  <a:lnTo>
                    <a:pt x="1437869" y="2653869"/>
                  </a:lnTo>
                  <a:lnTo>
                    <a:pt x="1410773" y="2618816"/>
                  </a:lnTo>
                  <a:lnTo>
                    <a:pt x="1385466" y="2582369"/>
                  </a:lnTo>
                  <a:lnTo>
                    <a:pt x="1362013" y="2544595"/>
                  </a:lnTo>
                  <a:lnTo>
                    <a:pt x="1340482" y="2505559"/>
                  </a:lnTo>
                  <a:lnTo>
                    <a:pt x="1320937" y="2465327"/>
                  </a:lnTo>
                  <a:lnTo>
                    <a:pt x="1303445" y="2423965"/>
                  </a:lnTo>
                  <a:lnTo>
                    <a:pt x="1288071" y="2381539"/>
                  </a:lnTo>
                  <a:lnTo>
                    <a:pt x="1274881" y="2338115"/>
                  </a:lnTo>
                  <a:lnTo>
                    <a:pt x="1263942" y="2293758"/>
                  </a:lnTo>
                  <a:lnTo>
                    <a:pt x="1255319" y="2248535"/>
                  </a:lnTo>
                  <a:lnTo>
                    <a:pt x="1249079" y="2202512"/>
                  </a:lnTo>
                  <a:lnTo>
                    <a:pt x="1245286" y="2155753"/>
                  </a:lnTo>
                  <a:lnTo>
                    <a:pt x="1244007" y="2108327"/>
                  </a:lnTo>
                  <a:lnTo>
                    <a:pt x="1245286" y="2060900"/>
                  </a:lnTo>
                  <a:lnTo>
                    <a:pt x="1249079" y="2014141"/>
                  </a:lnTo>
                  <a:lnTo>
                    <a:pt x="1255319" y="1968118"/>
                  </a:lnTo>
                  <a:lnTo>
                    <a:pt x="1263942" y="1922895"/>
                  </a:lnTo>
                  <a:lnTo>
                    <a:pt x="1274881" y="1878538"/>
                  </a:lnTo>
                  <a:lnTo>
                    <a:pt x="1288071" y="1835114"/>
                  </a:lnTo>
                  <a:lnTo>
                    <a:pt x="1303445" y="1792688"/>
                  </a:lnTo>
                  <a:lnTo>
                    <a:pt x="1320937" y="1751326"/>
                  </a:lnTo>
                  <a:lnTo>
                    <a:pt x="1340482" y="1711094"/>
                  </a:lnTo>
                  <a:lnTo>
                    <a:pt x="1362013" y="1672058"/>
                  </a:lnTo>
                  <a:lnTo>
                    <a:pt x="1385466" y="1634284"/>
                  </a:lnTo>
                  <a:lnTo>
                    <a:pt x="1410773" y="1597837"/>
                  </a:lnTo>
                  <a:lnTo>
                    <a:pt x="1437869" y="1562784"/>
                  </a:lnTo>
                  <a:lnTo>
                    <a:pt x="1466689" y="1529191"/>
                  </a:lnTo>
                  <a:lnTo>
                    <a:pt x="1497166" y="1497123"/>
                  </a:lnTo>
                  <a:lnTo>
                    <a:pt x="1529233" y="1466646"/>
                  </a:lnTo>
                  <a:lnTo>
                    <a:pt x="1562827" y="1437827"/>
                  </a:lnTo>
                  <a:lnTo>
                    <a:pt x="1597880" y="1410731"/>
                  </a:lnTo>
                  <a:lnTo>
                    <a:pt x="1634326" y="1385423"/>
                  </a:lnTo>
                  <a:lnTo>
                    <a:pt x="1672100" y="1361971"/>
                  </a:lnTo>
                  <a:lnTo>
                    <a:pt x="1711136" y="1340439"/>
                  </a:lnTo>
                  <a:lnTo>
                    <a:pt x="1751368" y="1320895"/>
                  </a:lnTo>
                  <a:lnTo>
                    <a:pt x="1792730" y="1303402"/>
                  </a:lnTo>
                  <a:lnTo>
                    <a:pt x="1835156" y="1288028"/>
                  </a:lnTo>
                  <a:lnTo>
                    <a:pt x="1878581" y="1274839"/>
                  </a:lnTo>
                  <a:lnTo>
                    <a:pt x="1922937" y="1263900"/>
                  </a:lnTo>
                  <a:lnTo>
                    <a:pt x="1968160" y="1255277"/>
                  </a:lnTo>
                  <a:lnTo>
                    <a:pt x="2014184" y="1249036"/>
                  </a:lnTo>
                  <a:lnTo>
                    <a:pt x="2060942" y="1245243"/>
                  </a:lnTo>
                  <a:lnTo>
                    <a:pt x="2108369" y="1243964"/>
                  </a:lnTo>
                  <a:lnTo>
                    <a:pt x="2108369" y="0"/>
                  </a:lnTo>
                  <a:close/>
                </a:path>
              </a:pathLst>
            </a:custGeom>
            <a:solidFill>
              <a:srgbClr val="EC7C30"/>
            </a:solidFill>
          </p:spPr>
          <p:txBody>
            <a:bodyPr wrap="square" lIns="0" tIns="0" rIns="0" bIns="0" rtlCol="0"/>
            <a:lstStyle/>
            <a:p>
              <a:endParaRPr/>
            </a:p>
          </p:txBody>
        </p:sp>
        <p:pic>
          <p:nvPicPr>
            <p:cNvPr id="10" name="object 10"/>
            <p:cNvPicPr/>
            <p:nvPr/>
          </p:nvPicPr>
          <p:blipFill>
            <a:blip r:embed="rId7" cstate="print"/>
            <a:stretch>
              <a:fillRect/>
            </a:stretch>
          </p:blipFill>
          <p:spPr>
            <a:xfrm>
              <a:off x="5093208" y="2346947"/>
              <a:ext cx="403110" cy="302526"/>
            </a:xfrm>
            <a:prstGeom prst="rect">
              <a:avLst/>
            </a:prstGeom>
          </p:spPr>
        </p:pic>
        <p:pic>
          <p:nvPicPr>
            <p:cNvPr id="11" name="object 11"/>
            <p:cNvPicPr/>
            <p:nvPr/>
          </p:nvPicPr>
          <p:blipFill>
            <a:blip r:embed="rId8" cstate="print"/>
            <a:stretch>
              <a:fillRect/>
            </a:stretch>
          </p:blipFill>
          <p:spPr>
            <a:xfrm>
              <a:off x="5120640" y="2374391"/>
              <a:ext cx="295656" cy="195072"/>
            </a:xfrm>
            <a:prstGeom prst="rect">
              <a:avLst/>
            </a:prstGeom>
          </p:spPr>
        </p:pic>
      </p:grpSp>
      <p:sp>
        <p:nvSpPr>
          <p:cNvPr id="12" name="object 12"/>
          <p:cNvSpPr txBox="1"/>
          <p:nvPr/>
        </p:nvSpPr>
        <p:spPr>
          <a:xfrm>
            <a:off x="5146928" y="2376297"/>
            <a:ext cx="246379" cy="179070"/>
          </a:xfrm>
          <a:prstGeom prst="rect">
            <a:avLst/>
          </a:prstGeom>
        </p:spPr>
        <p:txBody>
          <a:bodyPr vert="horz" wrap="square" lIns="0" tIns="13335" rIns="0" bIns="0" rtlCol="0">
            <a:spAutoFit/>
          </a:bodyPr>
          <a:lstStyle/>
          <a:p>
            <a:pPr marL="12700">
              <a:lnSpc>
                <a:spcPct val="100000"/>
              </a:lnSpc>
              <a:spcBef>
                <a:spcPts val="105"/>
              </a:spcBef>
            </a:pPr>
            <a:r>
              <a:rPr sz="1000" b="1" spc="-25" dirty="0">
                <a:solidFill>
                  <a:srgbClr val="FFFFFF"/>
                </a:solidFill>
                <a:latin typeface="Calibri"/>
                <a:cs typeface="Calibri"/>
              </a:rPr>
              <a:t>16%</a:t>
            </a:r>
            <a:endParaRPr sz="1000">
              <a:latin typeface="Calibri"/>
              <a:cs typeface="Calibri"/>
            </a:endParaRPr>
          </a:p>
        </p:txBody>
      </p:sp>
      <p:grpSp>
        <p:nvGrpSpPr>
          <p:cNvPr id="13" name="object 13"/>
          <p:cNvGrpSpPr/>
          <p:nvPr/>
        </p:nvGrpSpPr>
        <p:grpSpPr>
          <a:xfrm>
            <a:off x="3685032" y="4965179"/>
            <a:ext cx="406400" cy="302895"/>
            <a:chOff x="3685032" y="4965179"/>
            <a:chExt cx="406400" cy="302895"/>
          </a:xfrm>
        </p:grpSpPr>
        <p:pic>
          <p:nvPicPr>
            <p:cNvPr id="14" name="object 14"/>
            <p:cNvPicPr/>
            <p:nvPr/>
          </p:nvPicPr>
          <p:blipFill>
            <a:blip r:embed="rId9" cstate="print"/>
            <a:stretch>
              <a:fillRect/>
            </a:stretch>
          </p:blipFill>
          <p:spPr>
            <a:xfrm>
              <a:off x="3685032" y="4965179"/>
              <a:ext cx="406133" cy="302526"/>
            </a:xfrm>
            <a:prstGeom prst="rect">
              <a:avLst/>
            </a:prstGeom>
          </p:spPr>
        </p:pic>
        <p:pic>
          <p:nvPicPr>
            <p:cNvPr id="15" name="object 15"/>
            <p:cNvPicPr/>
            <p:nvPr/>
          </p:nvPicPr>
          <p:blipFill>
            <a:blip r:embed="rId10" cstate="print"/>
            <a:stretch>
              <a:fillRect/>
            </a:stretch>
          </p:blipFill>
          <p:spPr>
            <a:xfrm>
              <a:off x="3712464" y="4992624"/>
              <a:ext cx="298703" cy="195071"/>
            </a:xfrm>
            <a:prstGeom prst="rect">
              <a:avLst/>
            </a:prstGeom>
          </p:spPr>
        </p:pic>
      </p:grpSp>
      <p:sp>
        <p:nvSpPr>
          <p:cNvPr id="16" name="object 16"/>
          <p:cNvSpPr txBox="1"/>
          <p:nvPr/>
        </p:nvSpPr>
        <p:spPr>
          <a:xfrm>
            <a:off x="3740022" y="4996434"/>
            <a:ext cx="246379" cy="179070"/>
          </a:xfrm>
          <a:prstGeom prst="rect">
            <a:avLst/>
          </a:prstGeom>
        </p:spPr>
        <p:txBody>
          <a:bodyPr vert="horz" wrap="square" lIns="0" tIns="13335" rIns="0" bIns="0" rtlCol="0">
            <a:spAutoFit/>
          </a:bodyPr>
          <a:lstStyle/>
          <a:p>
            <a:pPr marL="12700">
              <a:lnSpc>
                <a:spcPct val="100000"/>
              </a:lnSpc>
              <a:spcBef>
                <a:spcPts val="105"/>
              </a:spcBef>
            </a:pPr>
            <a:r>
              <a:rPr sz="1000" b="1" spc="-25" dirty="0">
                <a:solidFill>
                  <a:srgbClr val="FFFFFF"/>
                </a:solidFill>
                <a:latin typeface="Calibri"/>
                <a:cs typeface="Calibri"/>
              </a:rPr>
              <a:t>84%</a:t>
            </a:r>
            <a:endParaRPr sz="1000">
              <a:latin typeface="Calibri"/>
              <a:cs typeface="Calibri"/>
            </a:endParaRPr>
          </a:p>
        </p:txBody>
      </p:sp>
      <p:sp>
        <p:nvSpPr>
          <p:cNvPr id="17" name="object 17"/>
          <p:cNvSpPr txBox="1"/>
          <p:nvPr/>
        </p:nvSpPr>
        <p:spPr>
          <a:xfrm>
            <a:off x="2083689" y="913333"/>
            <a:ext cx="4547235" cy="329565"/>
          </a:xfrm>
          <a:prstGeom prst="rect">
            <a:avLst/>
          </a:prstGeom>
        </p:spPr>
        <p:txBody>
          <a:bodyPr vert="horz" wrap="square" lIns="0" tIns="12065" rIns="0" bIns="0" rtlCol="0">
            <a:spAutoFit/>
          </a:bodyPr>
          <a:lstStyle/>
          <a:p>
            <a:pPr marL="12700">
              <a:lnSpc>
                <a:spcPct val="100000"/>
              </a:lnSpc>
              <a:spcBef>
                <a:spcPts val="95"/>
              </a:spcBef>
            </a:pPr>
            <a:r>
              <a:rPr sz="2000" b="1" spc="-20" dirty="0">
                <a:solidFill>
                  <a:srgbClr val="404040"/>
                </a:solidFill>
                <a:latin typeface="Calibri"/>
                <a:cs typeface="Calibri"/>
              </a:rPr>
              <a:t>Percentage</a:t>
            </a:r>
            <a:r>
              <a:rPr sz="2000" b="1" spc="-40" dirty="0">
                <a:solidFill>
                  <a:srgbClr val="404040"/>
                </a:solidFill>
                <a:latin typeface="Calibri"/>
                <a:cs typeface="Calibri"/>
              </a:rPr>
              <a:t> </a:t>
            </a:r>
            <a:r>
              <a:rPr sz="2000" b="1" dirty="0">
                <a:solidFill>
                  <a:srgbClr val="404040"/>
                </a:solidFill>
                <a:latin typeface="Calibri"/>
                <a:cs typeface="Calibri"/>
              </a:rPr>
              <a:t>PM's</a:t>
            </a:r>
            <a:r>
              <a:rPr sz="2000" b="1" spc="-25" dirty="0">
                <a:solidFill>
                  <a:srgbClr val="404040"/>
                </a:solidFill>
                <a:latin typeface="Calibri"/>
                <a:cs typeface="Calibri"/>
              </a:rPr>
              <a:t> </a:t>
            </a:r>
            <a:r>
              <a:rPr sz="2000" b="1" dirty="0">
                <a:solidFill>
                  <a:srgbClr val="404040"/>
                </a:solidFill>
                <a:latin typeface="Calibri"/>
                <a:cs typeface="Calibri"/>
              </a:rPr>
              <a:t>Met</a:t>
            </a:r>
            <a:r>
              <a:rPr sz="2000" b="1" spc="-35" dirty="0">
                <a:solidFill>
                  <a:srgbClr val="404040"/>
                </a:solidFill>
                <a:latin typeface="Calibri"/>
                <a:cs typeface="Calibri"/>
              </a:rPr>
              <a:t> </a:t>
            </a:r>
            <a:r>
              <a:rPr sz="2000" b="1" dirty="0">
                <a:solidFill>
                  <a:srgbClr val="404040"/>
                </a:solidFill>
                <a:latin typeface="Calibri"/>
                <a:cs typeface="Calibri"/>
              </a:rPr>
              <a:t>vs.</a:t>
            </a:r>
            <a:r>
              <a:rPr sz="2000" b="1" spc="-50" dirty="0">
                <a:solidFill>
                  <a:srgbClr val="404040"/>
                </a:solidFill>
                <a:latin typeface="Calibri"/>
                <a:cs typeface="Calibri"/>
              </a:rPr>
              <a:t> </a:t>
            </a:r>
            <a:r>
              <a:rPr sz="2000" b="1" dirty="0">
                <a:solidFill>
                  <a:srgbClr val="404040"/>
                </a:solidFill>
                <a:latin typeface="Calibri"/>
                <a:cs typeface="Calibri"/>
              </a:rPr>
              <a:t>Not</a:t>
            </a:r>
            <a:r>
              <a:rPr sz="2000" b="1" spc="-55" dirty="0">
                <a:solidFill>
                  <a:srgbClr val="404040"/>
                </a:solidFill>
                <a:latin typeface="Calibri"/>
                <a:cs typeface="Calibri"/>
              </a:rPr>
              <a:t> </a:t>
            </a:r>
            <a:r>
              <a:rPr sz="2000" b="1" dirty="0">
                <a:solidFill>
                  <a:srgbClr val="404040"/>
                </a:solidFill>
                <a:latin typeface="Calibri"/>
                <a:cs typeface="Calibri"/>
              </a:rPr>
              <a:t>Met</a:t>
            </a:r>
            <a:r>
              <a:rPr sz="2000" b="1" spc="-35" dirty="0">
                <a:solidFill>
                  <a:srgbClr val="404040"/>
                </a:solidFill>
                <a:latin typeface="Calibri"/>
                <a:cs typeface="Calibri"/>
              </a:rPr>
              <a:t> </a:t>
            </a:r>
            <a:r>
              <a:rPr sz="2000" b="1" dirty="0">
                <a:solidFill>
                  <a:srgbClr val="404040"/>
                </a:solidFill>
                <a:latin typeface="Calibri"/>
                <a:cs typeface="Calibri"/>
              </a:rPr>
              <a:t>SFY</a:t>
            </a:r>
            <a:r>
              <a:rPr sz="2000" b="1" spc="-25" dirty="0">
                <a:solidFill>
                  <a:srgbClr val="404040"/>
                </a:solidFill>
                <a:latin typeface="Calibri"/>
                <a:cs typeface="Calibri"/>
              </a:rPr>
              <a:t> </a:t>
            </a:r>
            <a:r>
              <a:rPr sz="2000" b="1" spc="-20" dirty="0">
                <a:solidFill>
                  <a:srgbClr val="404040"/>
                </a:solidFill>
                <a:latin typeface="Calibri"/>
                <a:cs typeface="Calibri"/>
              </a:rPr>
              <a:t>2021</a:t>
            </a:r>
            <a:endParaRPr sz="2000">
              <a:latin typeface="Calibri"/>
              <a:cs typeface="Calibri"/>
            </a:endParaRPr>
          </a:p>
        </p:txBody>
      </p:sp>
      <p:grpSp>
        <p:nvGrpSpPr>
          <p:cNvPr id="18" name="object 18"/>
          <p:cNvGrpSpPr/>
          <p:nvPr/>
        </p:nvGrpSpPr>
        <p:grpSpPr>
          <a:xfrm>
            <a:off x="7019543" y="3435096"/>
            <a:ext cx="1487805" cy="643255"/>
            <a:chOff x="7019543" y="3435096"/>
            <a:chExt cx="1487805" cy="643255"/>
          </a:xfrm>
        </p:grpSpPr>
        <p:sp>
          <p:nvSpPr>
            <p:cNvPr id="19" name="object 19"/>
            <p:cNvSpPr/>
            <p:nvPr/>
          </p:nvSpPr>
          <p:spPr>
            <a:xfrm>
              <a:off x="7019543" y="3435096"/>
              <a:ext cx="1487805" cy="643255"/>
            </a:xfrm>
            <a:custGeom>
              <a:avLst/>
              <a:gdLst/>
              <a:ahLst/>
              <a:cxnLst/>
              <a:rect l="l" t="t" r="r" b="b"/>
              <a:pathLst>
                <a:path w="1487804" h="643254">
                  <a:moveTo>
                    <a:pt x="1487424" y="0"/>
                  </a:moveTo>
                  <a:lnTo>
                    <a:pt x="0" y="0"/>
                  </a:lnTo>
                  <a:lnTo>
                    <a:pt x="0" y="643127"/>
                  </a:lnTo>
                  <a:lnTo>
                    <a:pt x="1487424" y="643127"/>
                  </a:lnTo>
                  <a:lnTo>
                    <a:pt x="1487424" y="0"/>
                  </a:lnTo>
                  <a:close/>
                </a:path>
              </a:pathLst>
            </a:custGeom>
            <a:solidFill>
              <a:srgbClr val="F1F1F1">
                <a:alpha val="38822"/>
              </a:srgbClr>
            </a:solidFill>
          </p:spPr>
          <p:txBody>
            <a:bodyPr wrap="square" lIns="0" tIns="0" rIns="0" bIns="0" rtlCol="0"/>
            <a:lstStyle/>
            <a:p>
              <a:endParaRPr/>
            </a:p>
          </p:txBody>
        </p:sp>
        <p:sp>
          <p:nvSpPr>
            <p:cNvPr id="20" name="object 20"/>
            <p:cNvSpPr/>
            <p:nvPr/>
          </p:nvSpPr>
          <p:spPr>
            <a:xfrm>
              <a:off x="7104887" y="3538728"/>
              <a:ext cx="113030" cy="113030"/>
            </a:xfrm>
            <a:custGeom>
              <a:avLst/>
              <a:gdLst/>
              <a:ahLst/>
              <a:cxnLst/>
              <a:rect l="l" t="t" r="r" b="b"/>
              <a:pathLst>
                <a:path w="113029" h="113029">
                  <a:moveTo>
                    <a:pt x="112775" y="0"/>
                  </a:moveTo>
                  <a:lnTo>
                    <a:pt x="0" y="0"/>
                  </a:lnTo>
                  <a:lnTo>
                    <a:pt x="0" y="112776"/>
                  </a:lnTo>
                  <a:lnTo>
                    <a:pt x="112775" y="112776"/>
                  </a:lnTo>
                  <a:lnTo>
                    <a:pt x="112775" y="0"/>
                  </a:lnTo>
                  <a:close/>
                </a:path>
              </a:pathLst>
            </a:custGeom>
            <a:solidFill>
              <a:srgbClr val="5B9BD4"/>
            </a:solidFill>
          </p:spPr>
          <p:txBody>
            <a:bodyPr wrap="square" lIns="0" tIns="0" rIns="0" bIns="0" rtlCol="0"/>
            <a:lstStyle/>
            <a:p>
              <a:endParaRPr/>
            </a:p>
          </p:txBody>
        </p:sp>
        <p:sp>
          <p:nvSpPr>
            <p:cNvPr id="21" name="object 21"/>
            <p:cNvSpPr/>
            <p:nvPr/>
          </p:nvSpPr>
          <p:spPr>
            <a:xfrm>
              <a:off x="7104887" y="3861816"/>
              <a:ext cx="113030" cy="109855"/>
            </a:xfrm>
            <a:custGeom>
              <a:avLst/>
              <a:gdLst/>
              <a:ahLst/>
              <a:cxnLst/>
              <a:rect l="l" t="t" r="r" b="b"/>
              <a:pathLst>
                <a:path w="113029" h="109854">
                  <a:moveTo>
                    <a:pt x="112775" y="0"/>
                  </a:moveTo>
                  <a:lnTo>
                    <a:pt x="0" y="0"/>
                  </a:lnTo>
                  <a:lnTo>
                    <a:pt x="0" y="109728"/>
                  </a:lnTo>
                  <a:lnTo>
                    <a:pt x="112775" y="109728"/>
                  </a:lnTo>
                  <a:lnTo>
                    <a:pt x="112775" y="0"/>
                  </a:lnTo>
                  <a:close/>
                </a:path>
              </a:pathLst>
            </a:custGeom>
            <a:solidFill>
              <a:srgbClr val="EC7C30"/>
            </a:solidFill>
          </p:spPr>
          <p:txBody>
            <a:bodyPr wrap="square" lIns="0" tIns="0" rIns="0" bIns="0" rtlCol="0"/>
            <a:lstStyle/>
            <a:p>
              <a:endParaRPr/>
            </a:p>
          </p:txBody>
        </p:sp>
      </p:grpSp>
      <p:sp>
        <p:nvSpPr>
          <p:cNvPr id="22" name="object 22"/>
          <p:cNvSpPr txBox="1"/>
          <p:nvPr/>
        </p:nvSpPr>
        <p:spPr>
          <a:xfrm>
            <a:off x="7019543" y="3435096"/>
            <a:ext cx="1487805" cy="643255"/>
          </a:xfrm>
          <a:prstGeom prst="rect">
            <a:avLst/>
          </a:prstGeom>
        </p:spPr>
        <p:txBody>
          <a:bodyPr vert="horz" wrap="square" lIns="0" tIns="14604" rIns="0" bIns="0" rtlCol="0">
            <a:spAutoFit/>
          </a:bodyPr>
          <a:lstStyle/>
          <a:p>
            <a:pPr marL="249554">
              <a:lnSpc>
                <a:spcPct val="100000"/>
              </a:lnSpc>
              <a:spcBef>
                <a:spcPts val="114"/>
              </a:spcBef>
            </a:pPr>
            <a:r>
              <a:rPr sz="1600" b="1" dirty="0">
                <a:solidFill>
                  <a:srgbClr val="404040"/>
                </a:solidFill>
                <a:latin typeface="Calibri"/>
                <a:cs typeface="Calibri"/>
              </a:rPr>
              <a:t>Total</a:t>
            </a:r>
            <a:r>
              <a:rPr sz="1600" b="1" spc="-30" dirty="0">
                <a:solidFill>
                  <a:srgbClr val="404040"/>
                </a:solidFill>
                <a:latin typeface="Calibri"/>
                <a:cs typeface="Calibri"/>
              </a:rPr>
              <a:t> </a:t>
            </a:r>
            <a:r>
              <a:rPr sz="1600" b="1" dirty="0">
                <a:solidFill>
                  <a:srgbClr val="404040"/>
                </a:solidFill>
                <a:latin typeface="Calibri"/>
                <a:cs typeface="Calibri"/>
              </a:rPr>
              <a:t>Not</a:t>
            </a:r>
            <a:r>
              <a:rPr sz="1600" b="1" spc="-20" dirty="0">
                <a:solidFill>
                  <a:srgbClr val="404040"/>
                </a:solidFill>
                <a:latin typeface="Calibri"/>
                <a:cs typeface="Calibri"/>
              </a:rPr>
              <a:t> </a:t>
            </a:r>
            <a:r>
              <a:rPr sz="1600" b="1" spc="-25" dirty="0">
                <a:solidFill>
                  <a:srgbClr val="404040"/>
                </a:solidFill>
                <a:latin typeface="Calibri"/>
                <a:cs typeface="Calibri"/>
              </a:rPr>
              <a:t>Met</a:t>
            </a:r>
            <a:endParaRPr sz="1600">
              <a:latin typeface="Calibri"/>
              <a:cs typeface="Calibri"/>
            </a:endParaRPr>
          </a:p>
          <a:p>
            <a:pPr marL="249554">
              <a:lnSpc>
                <a:spcPct val="100000"/>
              </a:lnSpc>
              <a:spcBef>
                <a:spcPts val="615"/>
              </a:spcBef>
            </a:pPr>
            <a:r>
              <a:rPr sz="1600" b="1" dirty="0">
                <a:solidFill>
                  <a:srgbClr val="404040"/>
                </a:solidFill>
                <a:latin typeface="Calibri"/>
                <a:cs typeface="Calibri"/>
              </a:rPr>
              <a:t>Total</a:t>
            </a:r>
            <a:r>
              <a:rPr sz="1600" b="1" spc="-35" dirty="0">
                <a:solidFill>
                  <a:srgbClr val="404040"/>
                </a:solidFill>
                <a:latin typeface="Calibri"/>
                <a:cs typeface="Calibri"/>
              </a:rPr>
              <a:t> </a:t>
            </a:r>
            <a:r>
              <a:rPr sz="1600" b="1" spc="-25" dirty="0">
                <a:solidFill>
                  <a:srgbClr val="404040"/>
                </a:solidFill>
                <a:latin typeface="Calibri"/>
                <a:cs typeface="Calibri"/>
              </a:rPr>
              <a:t>Met</a:t>
            </a:r>
            <a:endParaRPr sz="1600">
              <a:latin typeface="Calibri"/>
              <a:cs typeface="Calibri"/>
            </a:endParaRPr>
          </a:p>
        </p:txBody>
      </p:sp>
      <p:sp>
        <p:nvSpPr>
          <p:cNvPr id="23" name="object 23"/>
          <p:cNvSpPr/>
          <p:nvPr/>
        </p:nvSpPr>
        <p:spPr>
          <a:xfrm>
            <a:off x="1523" y="763523"/>
            <a:ext cx="9141460" cy="5560060"/>
          </a:xfrm>
          <a:custGeom>
            <a:avLst/>
            <a:gdLst/>
            <a:ahLst/>
            <a:cxnLst/>
            <a:rect l="l" t="t" r="r" b="b"/>
            <a:pathLst>
              <a:path w="9141460" h="5560060">
                <a:moveTo>
                  <a:pt x="0" y="5559552"/>
                </a:moveTo>
                <a:lnTo>
                  <a:pt x="9140952" y="5559552"/>
                </a:lnTo>
                <a:lnTo>
                  <a:pt x="9140952" y="0"/>
                </a:lnTo>
                <a:lnTo>
                  <a:pt x="0" y="0"/>
                </a:lnTo>
                <a:lnTo>
                  <a:pt x="0" y="5559552"/>
                </a:lnTo>
                <a:close/>
              </a:path>
            </a:pathLst>
          </a:custGeom>
          <a:ln w="9144">
            <a:solidFill>
              <a:srgbClr val="BEBEBE"/>
            </a:solidFill>
          </a:ln>
        </p:spPr>
        <p:txBody>
          <a:bodyPr wrap="square" lIns="0" tIns="0" rIns="0" bIns="0" rtlCol="0"/>
          <a:lstStyle/>
          <a:p>
            <a:endParaRPr/>
          </a:p>
        </p:txBody>
      </p:sp>
      <p:sp>
        <p:nvSpPr>
          <p:cNvPr id="24" name="object 24"/>
          <p:cNvSpPr txBox="1">
            <a:spLocks noGrp="1"/>
          </p:cNvSpPr>
          <p:nvPr>
            <p:ph type="sldNum" sz="quarter" idx="7"/>
          </p:nvPr>
        </p:nvSpPr>
        <p:spPr>
          <a:prstGeom prst="rect">
            <a:avLst/>
          </a:prstGeom>
        </p:spPr>
        <p:txBody>
          <a:bodyPr vert="horz" wrap="square" lIns="0" tIns="0" rIns="0" bIns="0" rtlCol="0">
            <a:spAutoFit/>
          </a:bodyPr>
          <a:lstStyle/>
          <a:p>
            <a:pPr marL="12700">
              <a:lnSpc>
                <a:spcPts val="1150"/>
              </a:lnSpc>
            </a:pPr>
            <a:r>
              <a:rPr dirty="0"/>
              <a:t>Slide</a:t>
            </a:r>
            <a:r>
              <a:rPr spc="-45" dirty="0"/>
              <a:t> </a:t>
            </a:r>
            <a:fld id="{81D60167-4931-47E6-BA6A-407CBD079E47}" type="slidenum">
              <a:rPr spc="-35" dirty="0"/>
              <a:t>4</a:t>
            </a:fld>
            <a:endParaRPr spc="-35"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3538" rIns="0" bIns="0" rtlCol="0">
            <a:spAutoFit/>
          </a:bodyPr>
          <a:lstStyle/>
          <a:p>
            <a:pPr marL="1423035">
              <a:lnSpc>
                <a:spcPct val="100000"/>
              </a:lnSpc>
              <a:spcBef>
                <a:spcPts val="90"/>
              </a:spcBef>
            </a:pPr>
            <a:r>
              <a:rPr b="1" spc="-20" dirty="0">
                <a:latin typeface="Calibri"/>
                <a:cs typeface="Calibri"/>
              </a:rPr>
              <a:t>PM’s</a:t>
            </a:r>
            <a:r>
              <a:rPr b="1" spc="-100" dirty="0">
                <a:latin typeface="Calibri"/>
                <a:cs typeface="Calibri"/>
              </a:rPr>
              <a:t> </a:t>
            </a:r>
            <a:r>
              <a:rPr b="1" dirty="0">
                <a:latin typeface="Calibri"/>
                <a:cs typeface="Calibri"/>
              </a:rPr>
              <a:t>Below</a:t>
            </a:r>
            <a:r>
              <a:rPr b="1" spc="-114" dirty="0">
                <a:latin typeface="Calibri"/>
                <a:cs typeface="Calibri"/>
              </a:rPr>
              <a:t> </a:t>
            </a:r>
            <a:r>
              <a:rPr b="1" dirty="0">
                <a:latin typeface="Calibri"/>
                <a:cs typeface="Calibri"/>
              </a:rPr>
              <a:t>Compliance</a:t>
            </a:r>
            <a:r>
              <a:rPr b="1" spc="-95" dirty="0">
                <a:latin typeface="Calibri"/>
                <a:cs typeface="Calibri"/>
              </a:rPr>
              <a:t> </a:t>
            </a:r>
            <a:r>
              <a:rPr b="1" dirty="0">
                <a:latin typeface="Calibri"/>
                <a:cs typeface="Calibri"/>
              </a:rPr>
              <a:t>SFY</a:t>
            </a:r>
            <a:r>
              <a:rPr b="1" spc="-100" dirty="0">
                <a:latin typeface="Calibri"/>
                <a:cs typeface="Calibri"/>
              </a:rPr>
              <a:t> </a:t>
            </a:r>
            <a:r>
              <a:rPr b="1" spc="-20" dirty="0">
                <a:latin typeface="Calibri"/>
                <a:cs typeface="Calibri"/>
              </a:rPr>
              <a:t>2021</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12700">
              <a:lnSpc>
                <a:spcPts val="1150"/>
              </a:lnSpc>
            </a:pPr>
            <a:r>
              <a:rPr dirty="0"/>
              <a:t>Slide</a:t>
            </a:r>
            <a:r>
              <a:rPr spc="-45" dirty="0"/>
              <a:t> </a:t>
            </a:r>
            <a:fld id="{81D60167-4931-47E6-BA6A-407CBD079E47}" type="slidenum">
              <a:rPr spc="-35" dirty="0"/>
              <a:t>5</a:t>
            </a:fld>
            <a:endParaRPr spc="-35" dirty="0"/>
          </a:p>
        </p:txBody>
      </p:sp>
      <p:sp>
        <p:nvSpPr>
          <p:cNvPr id="3" name="object 3"/>
          <p:cNvSpPr txBox="1"/>
          <p:nvPr/>
        </p:nvSpPr>
        <p:spPr>
          <a:xfrm>
            <a:off x="307340" y="859662"/>
            <a:ext cx="8627110" cy="5477140"/>
          </a:xfrm>
          <a:prstGeom prst="rect">
            <a:avLst/>
          </a:prstGeom>
        </p:spPr>
        <p:txBody>
          <a:bodyPr vert="horz" wrap="square" lIns="0" tIns="13970" rIns="0" bIns="0" rtlCol="0">
            <a:spAutoFit/>
          </a:bodyPr>
          <a:lstStyle/>
          <a:p>
            <a:pPr marL="356870" marR="462280" indent="-344805">
              <a:lnSpc>
                <a:spcPct val="100000"/>
              </a:lnSpc>
              <a:spcBef>
                <a:spcPts val="110"/>
              </a:spcBef>
              <a:buFont typeface="Arial"/>
              <a:buChar char="•"/>
              <a:tabLst>
                <a:tab pos="356870" algn="l"/>
                <a:tab pos="357505" algn="l"/>
              </a:tabLst>
            </a:pPr>
            <a:r>
              <a:rPr sz="1500" b="1" i="1" spc="-10" dirty="0">
                <a:solidFill>
                  <a:srgbClr val="1F487C"/>
                </a:solidFill>
                <a:latin typeface="Calibri"/>
                <a:cs typeface="Calibri"/>
              </a:rPr>
              <a:t>Performance</a:t>
            </a:r>
            <a:r>
              <a:rPr sz="1500" b="1" i="1" spc="-110" dirty="0">
                <a:solidFill>
                  <a:srgbClr val="1F487C"/>
                </a:solidFill>
                <a:latin typeface="Calibri"/>
                <a:cs typeface="Calibri"/>
              </a:rPr>
              <a:t> </a:t>
            </a:r>
            <a:r>
              <a:rPr sz="1500" b="1" i="1" dirty="0">
                <a:solidFill>
                  <a:srgbClr val="1F487C"/>
                </a:solidFill>
                <a:latin typeface="Calibri"/>
                <a:cs typeface="Calibri"/>
              </a:rPr>
              <a:t>Measure</a:t>
            </a:r>
            <a:r>
              <a:rPr sz="1500" b="1" i="1" spc="-75" dirty="0">
                <a:solidFill>
                  <a:srgbClr val="1F487C"/>
                </a:solidFill>
                <a:latin typeface="Calibri"/>
                <a:cs typeface="Calibri"/>
              </a:rPr>
              <a:t> </a:t>
            </a:r>
            <a:r>
              <a:rPr sz="1500" b="1" i="1" dirty="0">
                <a:solidFill>
                  <a:srgbClr val="1F487C"/>
                </a:solidFill>
                <a:latin typeface="Calibri"/>
                <a:cs typeface="Calibri"/>
              </a:rPr>
              <a:t>C8</a:t>
            </a:r>
            <a:r>
              <a:rPr sz="1500" i="1" dirty="0">
                <a:solidFill>
                  <a:srgbClr val="1F487C"/>
                </a:solidFill>
                <a:latin typeface="Calibri"/>
                <a:cs typeface="Calibri"/>
              </a:rPr>
              <a:t>:</a:t>
            </a:r>
            <a:r>
              <a:rPr sz="1500" i="1" spc="-70" dirty="0">
                <a:solidFill>
                  <a:srgbClr val="1F487C"/>
                </a:solidFill>
                <a:latin typeface="Calibri"/>
                <a:cs typeface="Calibri"/>
              </a:rPr>
              <a:t> </a:t>
            </a:r>
            <a:r>
              <a:rPr sz="1500" i="1" dirty="0">
                <a:solidFill>
                  <a:srgbClr val="1F487C"/>
                </a:solidFill>
                <a:latin typeface="Calibri"/>
                <a:cs typeface="Calibri"/>
              </a:rPr>
              <a:t>Number</a:t>
            </a:r>
            <a:r>
              <a:rPr sz="1500" i="1" spc="-50" dirty="0">
                <a:solidFill>
                  <a:srgbClr val="1F487C"/>
                </a:solidFill>
                <a:latin typeface="Calibri"/>
                <a:cs typeface="Calibri"/>
              </a:rPr>
              <a:t> </a:t>
            </a:r>
            <a:r>
              <a:rPr sz="1500" i="1" dirty="0">
                <a:solidFill>
                  <a:srgbClr val="1F487C"/>
                </a:solidFill>
                <a:latin typeface="Calibri"/>
                <a:cs typeface="Calibri"/>
              </a:rPr>
              <a:t>and</a:t>
            </a:r>
            <a:r>
              <a:rPr sz="1500" i="1" spc="-20" dirty="0">
                <a:solidFill>
                  <a:srgbClr val="1F487C"/>
                </a:solidFill>
                <a:latin typeface="Calibri"/>
                <a:cs typeface="Calibri"/>
              </a:rPr>
              <a:t> </a:t>
            </a:r>
            <a:r>
              <a:rPr sz="1500" i="1" dirty="0">
                <a:solidFill>
                  <a:srgbClr val="1F487C"/>
                </a:solidFill>
                <a:latin typeface="Calibri"/>
                <a:cs typeface="Calibri"/>
              </a:rPr>
              <a:t>percent</a:t>
            </a:r>
            <a:r>
              <a:rPr sz="1500" i="1" spc="-55" dirty="0">
                <a:solidFill>
                  <a:srgbClr val="1F487C"/>
                </a:solidFill>
                <a:latin typeface="Calibri"/>
                <a:cs typeface="Calibri"/>
              </a:rPr>
              <a:t> </a:t>
            </a:r>
            <a:r>
              <a:rPr sz="1500" i="1" dirty="0">
                <a:solidFill>
                  <a:srgbClr val="1F487C"/>
                </a:solidFill>
                <a:latin typeface="Calibri"/>
                <a:cs typeface="Calibri"/>
              </a:rPr>
              <a:t>of</a:t>
            </a:r>
            <a:r>
              <a:rPr sz="1500" i="1" spc="-15" dirty="0">
                <a:solidFill>
                  <a:srgbClr val="1F487C"/>
                </a:solidFill>
                <a:latin typeface="Calibri"/>
                <a:cs typeface="Calibri"/>
              </a:rPr>
              <a:t> </a:t>
            </a:r>
            <a:r>
              <a:rPr sz="1500" i="1" dirty="0">
                <a:solidFill>
                  <a:srgbClr val="1F487C"/>
                </a:solidFill>
                <a:latin typeface="Calibri"/>
                <a:cs typeface="Calibri"/>
              </a:rPr>
              <a:t>provider</a:t>
            </a:r>
            <a:r>
              <a:rPr sz="1500" i="1" spc="-50" dirty="0">
                <a:solidFill>
                  <a:srgbClr val="1F487C"/>
                </a:solidFill>
                <a:latin typeface="Calibri"/>
                <a:cs typeface="Calibri"/>
              </a:rPr>
              <a:t> </a:t>
            </a:r>
            <a:r>
              <a:rPr sz="1500" i="1" dirty="0">
                <a:solidFill>
                  <a:srgbClr val="1F487C"/>
                </a:solidFill>
                <a:latin typeface="Calibri"/>
                <a:cs typeface="Calibri"/>
              </a:rPr>
              <a:t>agency</a:t>
            </a:r>
            <a:r>
              <a:rPr sz="1500" i="1" spc="-15" dirty="0">
                <a:solidFill>
                  <a:srgbClr val="1F487C"/>
                </a:solidFill>
                <a:latin typeface="Calibri"/>
                <a:cs typeface="Calibri"/>
              </a:rPr>
              <a:t> </a:t>
            </a:r>
            <a:r>
              <a:rPr sz="1500" i="1" dirty="0">
                <a:solidFill>
                  <a:srgbClr val="1F487C"/>
                </a:solidFill>
                <a:latin typeface="Calibri"/>
                <a:cs typeface="Calibri"/>
              </a:rPr>
              <a:t>staff</a:t>
            </a:r>
            <a:r>
              <a:rPr sz="1500" i="1" spc="-35" dirty="0">
                <a:solidFill>
                  <a:srgbClr val="1F487C"/>
                </a:solidFill>
                <a:latin typeface="Calibri"/>
                <a:cs typeface="Calibri"/>
              </a:rPr>
              <a:t> </a:t>
            </a:r>
            <a:r>
              <a:rPr sz="1500" i="1" dirty="0">
                <a:solidFill>
                  <a:srgbClr val="1F487C"/>
                </a:solidFill>
                <a:latin typeface="Calibri"/>
                <a:cs typeface="Calibri"/>
              </a:rPr>
              <a:t>meeting</a:t>
            </a:r>
            <a:r>
              <a:rPr sz="1500" i="1" spc="-40" dirty="0">
                <a:solidFill>
                  <a:srgbClr val="1F487C"/>
                </a:solidFill>
                <a:latin typeface="Calibri"/>
                <a:cs typeface="Calibri"/>
              </a:rPr>
              <a:t> </a:t>
            </a:r>
            <a:r>
              <a:rPr sz="1500" i="1" dirty="0">
                <a:solidFill>
                  <a:srgbClr val="1F487C"/>
                </a:solidFill>
                <a:latin typeface="Calibri"/>
                <a:cs typeface="Calibri"/>
              </a:rPr>
              <a:t>provider</a:t>
            </a:r>
            <a:r>
              <a:rPr sz="1500" i="1" spc="-45" dirty="0">
                <a:solidFill>
                  <a:srgbClr val="1F487C"/>
                </a:solidFill>
                <a:latin typeface="Calibri"/>
                <a:cs typeface="Calibri"/>
              </a:rPr>
              <a:t> </a:t>
            </a:r>
            <a:r>
              <a:rPr sz="1500" i="1" spc="-10" dirty="0">
                <a:solidFill>
                  <a:srgbClr val="1F487C"/>
                </a:solidFill>
                <a:latin typeface="Calibri"/>
                <a:cs typeface="Calibri"/>
              </a:rPr>
              <a:t>orientation </a:t>
            </a:r>
            <a:r>
              <a:rPr sz="1500" i="1" dirty="0">
                <a:solidFill>
                  <a:srgbClr val="1F487C"/>
                </a:solidFill>
                <a:latin typeface="Calibri"/>
                <a:cs typeface="Calibri"/>
              </a:rPr>
              <a:t>training</a:t>
            </a:r>
            <a:r>
              <a:rPr sz="1500" i="1" spc="30" dirty="0">
                <a:solidFill>
                  <a:srgbClr val="1F487C"/>
                </a:solidFill>
                <a:latin typeface="Calibri"/>
                <a:cs typeface="Calibri"/>
              </a:rPr>
              <a:t> </a:t>
            </a:r>
            <a:r>
              <a:rPr sz="1500" i="1" spc="-10" dirty="0">
                <a:solidFill>
                  <a:srgbClr val="1F487C"/>
                </a:solidFill>
                <a:latin typeface="Calibri"/>
                <a:cs typeface="Calibri"/>
              </a:rPr>
              <a:t>requirements</a:t>
            </a:r>
            <a:r>
              <a:rPr sz="1500" i="1" spc="-45" dirty="0">
                <a:solidFill>
                  <a:srgbClr val="1F487C"/>
                </a:solidFill>
                <a:latin typeface="Calibri"/>
                <a:cs typeface="Calibri"/>
              </a:rPr>
              <a:t> </a:t>
            </a:r>
            <a:r>
              <a:rPr sz="1500" i="1" spc="-10" dirty="0">
                <a:solidFill>
                  <a:srgbClr val="1F487C"/>
                </a:solidFill>
                <a:latin typeface="Calibri"/>
                <a:cs typeface="Calibri"/>
              </a:rPr>
              <a:t>(DMAS)</a:t>
            </a:r>
            <a:endParaRPr sz="1500" dirty="0">
              <a:latin typeface="Calibri"/>
              <a:cs typeface="Calibri"/>
            </a:endParaRPr>
          </a:p>
          <a:p>
            <a:pPr marL="356870" indent="-344805">
              <a:lnSpc>
                <a:spcPct val="100000"/>
              </a:lnSpc>
              <a:spcBef>
                <a:spcPts val="1200"/>
              </a:spcBef>
              <a:buFont typeface="Arial"/>
              <a:buChar char="•"/>
              <a:tabLst>
                <a:tab pos="356870" algn="l"/>
                <a:tab pos="357505" algn="l"/>
              </a:tabLst>
            </a:pPr>
            <a:r>
              <a:rPr sz="1500" b="1" i="1" spc="-10" dirty="0">
                <a:solidFill>
                  <a:srgbClr val="1F487C"/>
                </a:solidFill>
                <a:latin typeface="Calibri"/>
                <a:cs typeface="Calibri"/>
              </a:rPr>
              <a:t>Performance</a:t>
            </a:r>
            <a:r>
              <a:rPr sz="1500" b="1" i="1" spc="-105" dirty="0">
                <a:solidFill>
                  <a:srgbClr val="1F487C"/>
                </a:solidFill>
                <a:latin typeface="Calibri"/>
                <a:cs typeface="Calibri"/>
              </a:rPr>
              <a:t> </a:t>
            </a:r>
            <a:r>
              <a:rPr sz="1500" b="1" i="1" dirty="0">
                <a:solidFill>
                  <a:srgbClr val="1F487C"/>
                </a:solidFill>
                <a:latin typeface="Calibri"/>
                <a:cs typeface="Calibri"/>
              </a:rPr>
              <a:t>Measure</a:t>
            </a:r>
            <a:r>
              <a:rPr sz="1500" b="1" i="1" spc="-65" dirty="0">
                <a:solidFill>
                  <a:srgbClr val="1F487C"/>
                </a:solidFill>
                <a:latin typeface="Calibri"/>
                <a:cs typeface="Calibri"/>
              </a:rPr>
              <a:t> </a:t>
            </a:r>
            <a:r>
              <a:rPr sz="1500" b="1" i="1" dirty="0">
                <a:solidFill>
                  <a:srgbClr val="1F487C"/>
                </a:solidFill>
                <a:latin typeface="Calibri"/>
                <a:cs typeface="Calibri"/>
              </a:rPr>
              <a:t>C9</a:t>
            </a:r>
            <a:r>
              <a:rPr sz="1500" i="1" dirty="0">
                <a:solidFill>
                  <a:srgbClr val="1F487C"/>
                </a:solidFill>
                <a:latin typeface="Calibri"/>
                <a:cs typeface="Calibri"/>
              </a:rPr>
              <a:t>:</a:t>
            </a:r>
            <a:r>
              <a:rPr sz="1500" i="1" spc="-65" dirty="0">
                <a:solidFill>
                  <a:srgbClr val="1F487C"/>
                </a:solidFill>
                <a:latin typeface="Calibri"/>
                <a:cs typeface="Calibri"/>
              </a:rPr>
              <a:t> </a:t>
            </a:r>
            <a:r>
              <a:rPr sz="1500" i="1" dirty="0">
                <a:solidFill>
                  <a:srgbClr val="1F487C"/>
                </a:solidFill>
                <a:latin typeface="Calibri"/>
                <a:cs typeface="Calibri"/>
              </a:rPr>
              <a:t>Number</a:t>
            </a:r>
            <a:r>
              <a:rPr sz="1500" i="1" spc="-45" dirty="0">
                <a:solidFill>
                  <a:srgbClr val="1F487C"/>
                </a:solidFill>
                <a:latin typeface="Calibri"/>
                <a:cs typeface="Calibri"/>
              </a:rPr>
              <a:t> </a:t>
            </a:r>
            <a:r>
              <a:rPr sz="1500" i="1" dirty="0">
                <a:solidFill>
                  <a:srgbClr val="1F487C"/>
                </a:solidFill>
                <a:latin typeface="Calibri"/>
                <a:cs typeface="Calibri"/>
              </a:rPr>
              <a:t>and</a:t>
            </a:r>
            <a:r>
              <a:rPr sz="1500" i="1" spc="-15" dirty="0">
                <a:solidFill>
                  <a:srgbClr val="1F487C"/>
                </a:solidFill>
                <a:latin typeface="Calibri"/>
                <a:cs typeface="Calibri"/>
              </a:rPr>
              <a:t> </a:t>
            </a:r>
            <a:r>
              <a:rPr sz="1500" i="1" spc="-10" dirty="0">
                <a:solidFill>
                  <a:srgbClr val="1F487C"/>
                </a:solidFill>
                <a:latin typeface="Calibri"/>
                <a:cs typeface="Calibri"/>
              </a:rPr>
              <a:t>percent</a:t>
            </a:r>
            <a:r>
              <a:rPr sz="1500" i="1" spc="-55" dirty="0">
                <a:solidFill>
                  <a:srgbClr val="1F487C"/>
                </a:solidFill>
                <a:latin typeface="Calibri"/>
                <a:cs typeface="Calibri"/>
              </a:rPr>
              <a:t> </a:t>
            </a:r>
            <a:r>
              <a:rPr sz="1500" i="1" dirty="0">
                <a:solidFill>
                  <a:srgbClr val="1F487C"/>
                </a:solidFill>
                <a:latin typeface="Calibri"/>
                <a:cs typeface="Calibri"/>
              </a:rPr>
              <a:t>of</a:t>
            </a:r>
            <a:r>
              <a:rPr sz="1500" i="1" spc="-10" dirty="0">
                <a:solidFill>
                  <a:srgbClr val="1F487C"/>
                </a:solidFill>
                <a:latin typeface="Calibri"/>
                <a:cs typeface="Calibri"/>
              </a:rPr>
              <a:t> </a:t>
            </a:r>
            <a:r>
              <a:rPr sz="1500" i="1" dirty="0">
                <a:solidFill>
                  <a:srgbClr val="1F487C"/>
                </a:solidFill>
                <a:latin typeface="Calibri"/>
                <a:cs typeface="Calibri"/>
              </a:rPr>
              <a:t>provider</a:t>
            </a:r>
            <a:r>
              <a:rPr sz="1500" i="1" spc="-45" dirty="0">
                <a:solidFill>
                  <a:srgbClr val="1F487C"/>
                </a:solidFill>
                <a:latin typeface="Calibri"/>
                <a:cs typeface="Calibri"/>
              </a:rPr>
              <a:t> </a:t>
            </a:r>
            <a:r>
              <a:rPr sz="1500" i="1" dirty="0">
                <a:solidFill>
                  <a:srgbClr val="1F487C"/>
                </a:solidFill>
                <a:latin typeface="Calibri"/>
                <a:cs typeface="Calibri"/>
              </a:rPr>
              <a:t>agency</a:t>
            </a:r>
            <a:r>
              <a:rPr sz="1500" i="1" spc="-10" dirty="0">
                <a:solidFill>
                  <a:srgbClr val="1F487C"/>
                </a:solidFill>
                <a:latin typeface="Calibri"/>
                <a:cs typeface="Calibri"/>
              </a:rPr>
              <a:t> </a:t>
            </a:r>
            <a:r>
              <a:rPr sz="1500" i="1" dirty="0">
                <a:solidFill>
                  <a:srgbClr val="1F487C"/>
                </a:solidFill>
                <a:latin typeface="Calibri"/>
                <a:cs typeface="Calibri"/>
              </a:rPr>
              <a:t>direct</a:t>
            </a:r>
            <a:r>
              <a:rPr sz="1500" i="1" spc="-50" dirty="0">
                <a:solidFill>
                  <a:srgbClr val="1F487C"/>
                </a:solidFill>
                <a:latin typeface="Calibri"/>
                <a:cs typeface="Calibri"/>
              </a:rPr>
              <a:t> </a:t>
            </a:r>
            <a:r>
              <a:rPr sz="1500" i="1" dirty="0">
                <a:solidFill>
                  <a:srgbClr val="1F487C"/>
                </a:solidFill>
                <a:latin typeface="Calibri"/>
                <a:cs typeface="Calibri"/>
              </a:rPr>
              <a:t>support</a:t>
            </a:r>
            <a:r>
              <a:rPr sz="1500" i="1" spc="-30" dirty="0">
                <a:solidFill>
                  <a:srgbClr val="1F487C"/>
                </a:solidFill>
                <a:latin typeface="Calibri"/>
                <a:cs typeface="Calibri"/>
              </a:rPr>
              <a:t> </a:t>
            </a:r>
            <a:r>
              <a:rPr sz="1500" i="1" spc="-10" dirty="0">
                <a:solidFill>
                  <a:srgbClr val="1F487C"/>
                </a:solidFill>
                <a:latin typeface="Calibri"/>
                <a:cs typeface="Calibri"/>
              </a:rPr>
              <a:t>professionals</a:t>
            </a:r>
            <a:r>
              <a:rPr sz="1500" i="1" spc="5" dirty="0">
                <a:solidFill>
                  <a:srgbClr val="1F487C"/>
                </a:solidFill>
                <a:latin typeface="Calibri"/>
                <a:cs typeface="Calibri"/>
              </a:rPr>
              <a:t> </a:t>
            </a:r>
            <a:r>
              <a:rPr sz="1500" i="1" spc="-10" dirty="0">
                <a:solidFill>
                  <a:srgbClr val="1F487C"/>
                </a:solidFill>
                <a:latin typeface="Calibri"/>
                <a:cs typeface="Calibri"/>
              </a:rPr>
              <a:t>(DSPs)</a:t>
            </a:r>
            <a:endParaRPr sz="1500" dirty="0">
              <a:latin typeface="Calibri"/>
              <a:cs typeface="Calibri"/>
            </a:endParaRPr>
          </a:p>
          <a:p>
            <a:pPr marL="356870">
              <a:lnSpc>
                <a:spcPct val="100000"/>
              </a:lnSpc>
            </a:pPr>
            <a:r>
              <a:rPr sz="1500" i="1" dirty="0">
                <a:solidFill>
                  <a:srgbClr val="1F487C"/>
                </a:solidFill>
                <a:latin typeface="Calibri"/>
                <a:cs typeface="Calibri"/>
              </a:rPr>
              <a:t>meeting</a:t>
            </a:r>
            <a:r>
              <a:rPr sz="1500" i="1" spc="-45" dirty="0">
                <a:solidFill>
                  <a:srgbClr val="1F487C"/>
                </a:solidFill>
                <a:latin typeface="Calibri"/>
                <a:cs typeface="Calibri"/>
              </a:rPr>
              <a:t> </a:t>
            </a:r>
            <a:r>
              <a:rPr sz="1500" i="1" spc="-10" dirty="0">
                <a:solidFill>
                  <a:srgbClr val="1F487C"/>
                </a:solidFill>
                <a:latin typeface="Calibri"/>
                <a:cs typeface="Calibri"/>
              </a:rPr>
              <a:t>competency</a:t>
            </a:r>
            <a:r>
              <a:rPr sz="1500" i="1" spc="-35" dirty="0">
                <a:solidFill>
                  <a:srgbClr val="1F487C"/>
                </a:solidFill>
                <a:latin typeface="Calibri"/>
                <a:cs typeface="Calibri"/>
              </a:rPr>
              <a:t> </a:t>
            </a:r>
            <a:r>
              <a:rPr sz="1500" i="1" dirty="0">
                <a:solidFill>
                  <a:srgbClr val="1F487C"/>
                </a:solidFill>
                <a:latin typeface="Calibri"/>
                <a:cs typeface="Calibri"/>
              </a:rPr>
              <a:t>training</a:t>
            </a:r>
            <a:r>
              <a:rPr sz="1500" i="1" spc="-20" dirty="0">
                <a:solidFill>
                  <a:srgbClr val="1F487C"/>
                </a:solidFill>
                <a:latin typeface="Calibri"/>
                <a:cs typeface="Calibri"/>
              </a:rPr>
              <a:t> </a:t>
            </a:r>
            <a:r>
              <a:rPr sz="1500" i="1" spc="-10" dirty="0">
                <a:solidFill>
                  <a:srgbClr val="1F487C"/>
                </a:solidFill>
                <a:latin typeface="Calibri"/>
                <a:cs typeface="Calibri"/>
              </a:rPr>
              <a:t>requirements.</a:t>
            </a:r>
            <a:endParaRPr sz="1500" dirty="0">
              <a:latin typeface="Calibri"/>
              <a:cs typeface="Calibri"/>
            </a:endParaRPr>
          </a:p>
          <a:p>
            <a:pPr marL="356870" indent="-344805">
              <a:lnSpc>
                <a:spcPct val="100000"/>
              </a:lnSpc>
              <a:spcBef>
                <a:spcPts val="1200"/>
              </a:spcBef>
              <a:buFont typeface="Arial"/>
              <a:buChar char="•"/>
              <a:tabLst>
                <a:tab pos="356870" algn="l"/>
                <a:tab pos="357505" algn="l"/>
              </a:tabLst>
            </a:pPr>
            <a:r>
              <a:rPr sz="1500" b="1" i="1" spc="-10" dirty="0">
                <a:solidFill>
                  <a:srgbClr val="1F487C"/>
                </a:solidFill>
                <a:latin typeface="Calibri"/>
                <a:cs typeface="Calibri"/>
              </a:rPr>
              <a:t>Performance</a:t>
            </a:r>
            <a:r>
              <a:rPr sz="1500" b="1" i="1" spc="-105" dirty="0">
                <a:solidFill>
                  <a:srgbClr val="1F487C"/>
                </a:solidFill>
                <a:latin typeface="Calibri"/>
                <a:cs typeface="Calibri"/>
              </a:rPr>
              <a:t> </a:t>
            </a:r>
            <a:r>
              <a:rPr sz="1500" b="1" i="1" dirty="0">
                <a:solidFill>
                  <a:srgbClr val="1F487C"/>
                </a:solidFill>
                <a:latin typeface="Calibri"/>
                <a:cs typeface="Calibri"/>
              </a:rPr>
              <a:t>Measure</a:t>
            </a:r>
            <a:r>
              <a:rPr sz="1500" b="1" i="1" spc="-80" dirty="0">
                <a:solidFill>
                  <a:srgbClr val="1F487C"/>
                </a:solidFill>
                <a:latin typeface="Calibri"/>
                <a:cs typeface="Calibri"/>
              </a:rPr>
              <a:t> </a:t>
            </a:r>
            <a:r>
              <a:rPr sz="1500" b="1" i="1" dirty="0">
                <a:solidFill>
                  <a:srgbClr val="1F487C"/>
                </a:solidFill>
                <a:latin typeface="Calibri"/>
                <a:cs typeface="Calibri"/>
              </a:rPr>
              <a:t>D1</a:t>
            </a:r>
            <a:r>
              <a:rPr sz="1500" i="1" dirty="0">
                <a:solidFill>
                  <a:srgbClr val="1F487C"/>
                </a:solidFill>
                <a:latin typeface="Calibri"/>
                <a:cs typeface="Calibri"/>
              </a:rPr>
              <a:t>:</a:t>
            </a:r>
            <a:r>
              <a:rPr sz="1500" i="1" spc="-55" dirty="0">
                <a:solidFill>
                  <a:srgbClr val="1F487C"/>
                </a:solidFill>
                <a:latin typeface="Calibri"/>
                <a:cs typeface="Calibri"/>
              </a:rPr>
              <a:t> </a:t>
            </a:r>
            <a:r>
              <a:rPr sz="1500" i="1" dirty="0">
                <a:solidFill>
                  <a:srgbClr val="1F487C"/>
                </a:solidFill>
                <a:latin typeface="Calibri"/>
                <a:cs typeface="Calibri"/>
              </a:rPr>
              <a:t>Number</a:t>
            </a:r>
            <a:r>
              <a:rPr sz="1500" i="1" spc="-80" dirty="0">
                <a:solidFill>
                  <a:srgbClr val="1F487C"/>
                </a:solidFill>
                <a:latin typeface="Calibri"/>
                <a:cs typeface="Calibri"/>
              </a:rPr>
              <a:t> </a:t>
            </a:r>
            <a:r>
              <a:rPr sz="1500" i="1" dirty="0">
                <a:solidFill>
                  <a:srgbClr val="1F487C"/>
                </a:solidFill>
                <a:latin typeface="Calibri"/>
                <a:cs typeface="Calibri"/>
              </a:rPr>
              <a:t>and</a:t>
            </a:r>
            <a:r>
              <a:rPr sz="1500" i="1" spc="-25" dirty="0">
                <a:solidFill>
                  <a:srgbClr val="1F487C"/>
                </a:solidFill>
                <a:latin typeface="Calibri"/>
                <a:cs typeface="Calibri"/>
              </a:rPr>
              <a:t> </a:t>
            </a:r>
            <a:r>
              <a:rPr sz="1500" i="1" spc="-10" dirty="0">
                <a:solidFill>
                  <a:srgbClr val="1F487C"/>
                </a:solidFill>
                <a:latin typeface="Calibri"/>
                <a:cs typeface="Calibri"/>
              </a:rPr>
              <a:t>percent</a:t>
            </a:r>
            <a:r>
              <a:rPr sz="1500" i="1" spc="-60" dirty="0">
                <a:solidFill>
                  <a:srgbClr val="1F487C"/>
                </a:solidFill>
                <a:latin typeface="Calibri"/>
                <a:cs typeface="Calibri"/>
              </a:rPr>
              <a:t> </a:t>
            </a:r>
            <a:r>
              <a:rPr sz="1500" i="1" dirty="0">
                <a:solidFill>
                  <a:srgbClr val="1F487C"/>
                </a:solidFill>
                <a:latin typeface="Calibri"/>
                <a:cs typeface="Calibri"/>
              </a:rPr>
              <a:t>of</a:t>
            </a:r>
            <a:r>
              <a:rPr sz="1500" i="1" spc="-25" dirty="0">
                <a:solidFill>
                  <a:srgbClr val="1F487C"/>
                </a:solidFill>
                <a:latin typeface="Calibri"/>
                <a:cs typeface="Calibri"/>
              </a:rPr>
              <a:t> </a:t>
            </a:r>
            <a:r>
              <a:rPr sz="1500" i="1" dirty="0">
                <a:solidFill>
                  <a:srgbClr val="1F487C"/>
                </a:solidFill>
                <a:latin typeface="Calibri"/>
                <a:cs typeface="Calibri"/>
              </a:rPr>
              <a:t>individuals</a:t>
            </a:r>
            <a:r>
              <a:rPr sz="1500" i="1" spc="40" dirty="0">
                <a:solidFill>
                  <a:srgbClr val="1F487C"/>
                </a:solidFill>
                <a:latin typeface="Calibri"/>
                <a:cs typeface="Calibri"/>
              </a:rPr>
              <a:t> </a:t>
            </a:r>
            <a:r>
              <a:rPr sz="1500" i="1" dirty="0">
                <a:solidFill>
                  <a:srgbClr val="1F487C"/>
                </a:solidFill>
                <a:latin typeface="Calibri"/>
                <a:cs typeface="Calibri"/>
              </a:rPr>
              <a:t>who</a:t>
            </a:r>
            <a:r>
              <a:rPr sz="1500" i="1" spc="-45" dirty="0">
                <a:solidFill>
                  <a:srgbClr val="1F487C"/>
                </a:solidFill>
                <a:latin typeface="Calibri"/>
                <a:cs typeface="Calibri"/>
              </a:rPr>
              <a:t> </a:t>
            </a:r>
            <a:r>
              <a:rPr sz="1500" i="1" dirty="0">
                <a:solidFill>
                  <a:srgbClr val="1F487C"/>
                </a:solidFill>
                <a:latin typeface="Calibri"/>
                <a:cs typeface="Calibri"/>
              </a:rPr>
              <a:t>have</a:t>
            </a:r>
            <a:r>
              <a:rPr sz="1500" i="1" spc="-45" dirty="0">
                <a:solidFill>
                  <a:srgbClr val="1F487C"/>
                </a:solidFill>
                <a:latin typeface="Calibri"/>
                <a:cs typeface="Calibri"/>
              </a:rPr>
              <a:t> </a:t>
            </a:r>
            <a:r>
              <a:rPr sz="1500" i="1" dirty="0">
                <a:solidFill>
                  <a:srgbClr val="1F487C"/>
                </a:solidFill>
                <a:latin typeface="Calibri"/>
                <a:cs typeface="Calibri"/>
              </a:rPr>
              <a:t>Plans</a:t>
            </a:r>
            <a:r>
              <a:rPr sz="1500" i="1" spc="-30" dirty="0">
                <a:solidFill>
                  <a:srgbClr val="1F487C"/>
                </a:solidFill>
                <a:latin typeface="Calibri"/>
                <a:cs typeface="Calibri"/>
              </a:rPr>
              <a:t> </a:t>
            </a:r>
            <a:r>
              <a:rPr sz="1500" i="1" dirty="0">
                <a:solidFill>
                  <a:srgbClr val="1F487C"/>
                </a:solidFill>
                <a:latin typeface="Calibri"/>
                <a:cs typeface="Calibri"/>
              </a:rPr>
              <a:t>for</a:t>
            </a:r>
            <a:r>
              <a:rPr sz="1500" i="1" spc="-25" dirty="0">
                <a:solidFill>
                  <a:srgbClr val="1F487C"/>
                </a:solidFill>
                <a:latin typeface="Calibri"/>
                <a:cs typeface="Calibri"/>
              </a:rPr>
              <a:t> </a:t>
            </a:r>
            <a:r>
              <a:rPr sz="1500" i="1" dirty="0">
                <a:solidFill>
                  <a:srgbClr val="1F487C"/>
                </a:solidFill>
                <a:latin typeface="Calibri"/>
                <a:cs typeface="Calibri"/>
              </a:rPr>
              <a:t>Support</a:t>
            </a:r>
            <a:r>
              <a:rPr sz="1500" i="1" spc="-15" dirty="0">
                <a:solidFill>
                  <a:srgbClr val="1F487C"/>
                </a:solidFill>
                <a:latin typeface="Calibri"/>
                <a:cs typeface="Calibri"/>
              </a:rPr>
              <a:t> </a:t>
            </a:r>
            <a:r>
              <a:rPr sz="1500" i="1" dirty="0">
                <a:solidFill>
                  <a:srgbClr val="1F487C"/>
                </a:solidFill>
                <a:latin typeface="Calibri"/>
                <a:cs typeface="Calibri"/>
              </a:rPr>
              <a:t>that</a:t>
            </a:r>
            <a:r>
              <a:rPr sz="1500" i="1" spc="-40" dirty="0">
                <a:solidFill>
                  <a:srgbClr val="1F487C"/>
                </a:solidFill>
                <a:latin typeface="Calibri"/>
                <a:cs typeface="Calibri"/>
              </a:rPr>
              <a:t> </a:t>
            </a:r>
            <a:r>
              <a:rPr sz="1500" i="1" spc="-10" dirty="0">
                <a:solidFill>
                  <a:srgbClr val="1F487C"/>
                </a:solidFill>
                <a:latin typeface="Calibri"/>
                <a:cs typeface="Calibri"/>
              </a:rPr>
              <a:t>address</a:t>
            </a:r>
            <a:endParaRPr sz="1500" dirty="0">
              <a:latin typeface="Calibri"/>
              <a:cs typeface="Calibri"/>
            </a:endParaRPr>
          </a:p>
          <a:p>
            <a:pPr marL="356870">
              <a:lnSpc>
                <a:spcPct val="100000"/>
              </a:lnSpc>
              <a:spcBef>
                <a:spcPts val="5"/>
              </a:spcBef>
            </a:pPr>
            <a:r>
              <a:rPr sz="1500" i="1" dirty="0">
                <a:solidFill>
                  <a:srgbClr val="1F487C"/>
                </a:solidFill>
                <a:latin typeface="Calibri"/>
                <a:cs typeface="Calibri"/>
              </a:rPr>
              <a:t>their</a:t>
            </a:r>
            <a:r>
              <a:rPr sz="1500" i="1" spc="-60" dirty="0">
                <a:solidFill>
                  <a:srgbClr val="1F487C"/>
                </a:solidFill>
                <a:latin typeface="Calibri"/>
                <a:cs typeface="Calibri"/>
              </a:rPr>
              <a:t> </a:t>
            </a:r>
            <a:r>
              <a:rPr sz="1500" i="1" dirty="0">
                <a:solidFill>
                  <a:srgbClr val="1F487C"/>
                </a:solidFill>
                <a:latin typeface="Calibri"/>
                <a:cs typeface="Calibri"/>
              </a:rPr>
              <a:t>assessed</a:t>
            </a:r>
            <a:r>
              <a:rPr sz="1500" i="1" spc="-85" dirty="0">
                <a:solidFill>
                  <a:srgbClr val="1F487C"/>
                </a:solidFill>
                <a:latin typeface="Calibri"/>
                <a:cs typeface="Calibri"/>
              </a:rPr>
              <a:t> </a:t>
            </a:r>
            <a:r>
              <a:rPr sz="1500" i="1" dirty="0">
                <a:solidFill>
                  <a:srgbClr val="1F487C"/>
                </a:solidFill>
                <a:latin typeface="Calibri"/>
                <a:cs typeface="Calibri"/>
              </a:rPr>
              <a:t>needs,</a:t>
            </a:r>
            <a:r>
              <a:rPr sz="1500" i="1" spc="-55" dirty="0">
                <a:solidFill>
                  <a:srgbClr val="1F487C"/>
                </a:solidFill>
                <a:latin typeface="Calibri"/>
                <a:cs typeface="Calibri"/>
              </a:rPr>
              <a:t> </a:t>
            </a:r>
            <a:r>
              <a:rPr sz="1500" i="1" dirty="0">
                <a:solidFill>
                  <a:srgbClr val="1F487C"/>
                </a:solidFill>
                <a:latin typeface="Calibri"/>
                <a:cs typeface="Calibri"/>
              </a:rPr>
              <a:t>capabilities</a:t>
            </a:r>
            <a:r>
              <a:rPr sz="1500" i="1" spc="5" dirty="0">
                <a:solidFill>
                  <a:srgbClr val="1F487C"/>
                </a:solidFill>
                <a:latin typeface="Calibri"/>
                <a:cs typeface="Calibri"/>
              </a:rPr>
              <a:t> </a:t>
            </a:r>
            <a:r>
              <a:rPr sz="1500" i="1" dirty="0">
                <a:solidFill>
                  <a:srgbClr val="1F487C"/>
                </a:solidFill>
                <a:latin typeface="Calibri"/>
                <a:cs typeface="Calibri"/>
              </a:rPr>
              <a:t>and</a:t>
            </a:r>
            <a:r>
              <a:rPr sz="1500" i="1" spc="-30" dirty="0">
                <a:solidFill>
                  <a:srgbClr val="1F487C"/>
                </a:solidFill>
                <a:latin typeface="Calibri"/>
                <a:cs typeface="Calibri"/>
              </a:rPr>
              <a:t> </a:t>
            </a:r>
            <a:r>
              <a:rPr sz="1500" i="1" dirty="0">
                <a:solidFill>
                  <a:srgbClr val="1F487C"/>
                </a:solidFill>
                <a:latin typeface="Calibri"/>
                <a:cs typeface="Calibri"/>
              </a:rPr>
              <a:t>desired</a:t>
            </a:r>
            <a:r>
              <a:rPr sz="1500" i="1" spc="-70" dirty="0">
                <a:solidFill>
                  <a:srgbClr val="1F487C"/>
                </a:solidFill>
                <a:latin typeface="Calibri"/>
                <a:cs typeface="Calibri"/>
              </a:rPr>
              <a:t> </a:t>
            </a:r>
            <a:r>
              <a:rPr sz="1500" i="1" dirty="0">
                <a:solidFill>
                  <a:srgbClr val="1F487C"/>
                </a:solidFill>
                <a:latin typeface="Calibri"/>
                <a:cs typeface="Calibri"/>
              </a:rPr>
              <a:t>outcomes.</a:t>
            </a:r>
            <a:r>
              <a:rPr sz="1500" i="1" spc="-35" dirty="0">
                <a:solidFill>
                  <a:srgbClr val="1F487C"/>
                </a:solidFill>
                <a:latin typeface="Calibri"/>
                <a:cs typeface="Calibri"/>
              </a:rPr>
              <a:t> </a:t>
            </a:r>
            <a:r>
              <a:rPr sz="1500" i="1" spc="-10" dirty="0">
                <a:solidFill>
                  <a:srgbClr val="1F487C"/>
                </a:solidFill>
                <a:latin typeface="Calibri"/>
                <a:cs typeface="Calibri"/>
              </a:rPr>
              <a:t>(DMAS)</a:t>
            </a:r>
            <a:endParaRPr sz="1500" dirty="0">
              <a:latin typeface="Calibri"/>
              <a:cs typeface="Calibri"/>
            </a:endParaRPr>
          </a:p>
          <a:p>
            <a:pPr marL="356870" indent="-344805">
              <a:lnSpc>
                <a:spcPct val="100000"/>
              </a:lnSpc>
              <a:spcBef>
                <a:spcPts val="1200"/>
              </a:spcBef>
              <a:buFont typeface="Arial"/>
              <a:buChar char="•"/>
              <a:tabLst>
                <a:tab pos="356870" algn="l"/>
                <a:tab pos="357505" algn="l"/>
              </a:tabLst>
            </a:pPr>
            <a:r>
              <a:rPr sz="1500" b="1" i="1" spc="-10" dirty="0">
                <a:solidFill>
                  <a:srgbClr val="1F487C"/>
                </a:solidFill>
                <a:latin typeface="Calibri"/>
                <a:cs typeface="Calibri"/>
              </a:rPr>
              <a:t>Performance</a:t>
            </a:r>
            <a:r>
              <a:rPr sz="1500" b="1" i="1" spc="-105" dirty="0">
                <a:solidFill>
                  <a:srgbClr val="1F487C"/>
                </a:solidFill>
                <a:latin typeface="Calibri"/>
                <a:cs typeface="Calibri"/>
              </a:rPr>
              <a:t> </a:t>
            </a:r>
            <a:r>
              <a:rPr sz="1500" b="1" i="1" dirty="0">
                <a:solidFill>
                  <a:srgbClr val="1F487C"/>
                </a:solidFill>
                <a:latin typeface="Calibri"/>
                <a:cs typeface="Calibri"/>
              </a:rPr>
              <a:t>Measure</a:t>
            </a:r>
            <a:r>
              <a:rPr sz="1500" b="1" i="1" spc="-85" dirty="0">
                <a:solidFill>
                  <a:srgbClr val="1F487C"/>
                </a:solidFill>
                <a:latin typeface="Calibri"/>
                <a:cs typeface="Calibri"/>
              </a:rPr>
              <a:t> </a:t>
            </a:r>
            <a:r>
              <a:rPr sz="1500" b="1" i="1" dirty="0">
                <a:solidFill>
                  <a:srgbClr val="1F487C"/>
                </a:solidFill>
                <a:latin typeface="Calibri"/>
                <a:cs typeface="Calibri"/>
              </a:rPr>
              <a:t>D3</a:t>
            </a:r>
            <a:r>
              <a:rPr sz="1500" i="1" dirty="0">
                <a:solidFill>
                  <a:srgbClr val="1F487C"/>
                </a:solidFill>
                <a:latin typeface="Calibri"/>
                <a:cs typeface="Calibri"/>
              </a:rPr>
              <a:t>:</a:t>
            </a:r>
            <a:r>
              <a:rPr sz="1500" i="1" spc="-55" dirty="0">
                <a:solidFill>
                  <a:srgbClr val="1F487C"/>
                </a:solidFill>
                <a:latin typeface="Calibri"/>
                <a:cs typeface="Calibri"/>
              </a:rPr>
              <a:t> </a:t>
            </a:r>
            <a:r>
              <a:rPr sz="1500" i="1" dirty="0">
                <a:solidFill>
                  <a:srgbClr val="1F487C"/>
                </a:solidFill>
                <a:latin typeface="Calibri"/>
                <a:cs typeface="Calibri"/>
              </a:rPr>
              <a:t>Number</a:t>
            </a:r>
            <a:r>
              <a:rPr sz="1500" i="1" spc="-75" dirty="0">
                <a:solidFill>
                  <a:srgbClr val="1F487C"/>
                </a:solidFill>
                <a:latin typeface="Calibri"/>
                <a:cs typeface="Calibri"/>
              </a:rPr>
              <a:t> </a:t>
            </a:r>
            <a:r>
              <a:rPr sz="1500" i="1" dirty="0">
                <a:solidFill>
                  <a:srgbClr val="1F487C"/>
                </a:solidFill>
                <a:latin typeface="Calibri"/>
                <a:cs typeface="Calibri"/>
              </a:rPr>
              <a:t>and</a:t>
            </a:r>
            <a:r>
              <a:rPr sz="1500" i="1" spc="-30" dirty="0">
                <a:solidFill>
                  <a:srgbClr val="1F487C"/>
                </a:solidFill>
                <a:latin typeface="Calibri"/>
                <a:cs typeface="Calibri"/>
              </a:rPr>
              <a:t> </a:t>
            </a:r>
            <a:r>
              <a:rPr sz="1500" i="1" spc="-10" dirty="0">
                <a:solidFill>
                  <a:srgbClr val="1F487C"/>
                </a:solidFill>
                <a:latin typeface="Calibri"/>
                <a:cs typeface="Calibri"/>
              </a:rPr>
              <a:t>percent</a:t>
            </a:r>
            <a:r>
              <a:rPr sz="1500" i="1" spc="-60" dirty="0">
                <a:solidFill>
                  <a:srgbClr val="1F487C"/>
                </a:solidFill>
                <a:latin typeface="Calibri"/>
                <a:cs typeface="Calibri"/>
              </a:rPr>
              <a:t> </a:t>
            </a:r>
            <a:r>
              <a:rPr sz="1500" i="1" dirty="0">
                <a:solidFill>
                  <a:srgbClr val="1F487C"/>
                </a:solidFill>
                <a:latin typeface="Calibri"/>
                <a:cs typeface="Calibri"/>
              </a:rPr>
              <a:t>of</a:t>
            </a:r>
            <a:r>
              <a:rPr sz="1500" i="1" spc="-25" dirty="0">
                <a:solidFill>
                  <a:srgbClr val="1F487C"/>
                </a:solidFill>
                <a:latin typeface="Calibri"/>
                <a:cs typeface="Calibri"/>
              </a:rPr>
              <a:t> </a:t>
            </a:r>
            <a:r>
              <a:rPr sz="1500" i="1" dirty="0">
                <a:solidFill>
                  <a:srgbClr val="1F487C"/>
                </a:solidFill>
                <a:latin typeface="Calibri"/>
                <a:cs typeface="Calibri"/>
              </a:rPr>
              <a:t>individuals</a:t>
            </a:r>
            <a:r>
              <a:rPr sz="1500" i="1" spc="35" dirty="0">
                <a:solidFill>
                  <a:srgbClr val="1F487C"/>
                </a:solidFill>
                <a:latin typeface="Calibri"/>
                <a:cs typeface="Calibri"/>
              </a:rPr>
              <a:t> </a:t>
            </a:r>
            <a:r>
              <a:rPr sz="1500" i="1" dirty="0">
                <a:solidFill>
                  <a:srgbClr val="1F487C"/>
                </a:solidFill>
                <a:latin typeface="Calibri"/>
                <a:cs typeface="Calibri"/>
              </a:rPr>
              <a:t>whose</a:t>
            </a:r>
            <a:r>
              <a:rPr sz="1500" i="1" spc="-65" dirty="0">
                <a:solidFill>
                  <a:srgbClr val="1F487C"/>
                </a:solidFill>
                <a:latin typeface="Calibri"/>
                <a:cs typeface="Calibri"/>
              </a:rPr>
              <a:t> </a:t>
            </a:r>
            <a:r>
              <a:rPr sz="1500" i="1" dirty="0">
                <a:solidFill>
                  <a:srgbClr val="1F487C"/>
                </a:solidFill>
                <a:latin typeface="Calibri"/>
                <a:cs typeface="Calibri"/>
              </a:rPr>
              <a:t>Plan</a:t>
            </a:r>
            <a:r>
              <a:rPr sz="1500" i="1" spc="-25" dirty="0">
                <a:solidFill>
                  <a:srgbClr val="1F487C"/>
                </a:solidFill>
                <a:latin typeface="Calibri"/>
                <a:cs typeface="Calibri"/>
              </a:rPr>
              <a:t> </a:t>
            </a:r>
            <a:r>
              <a:rPr sz="1500" i="1" dirty="0">
                <a:solidFill>
                  <a:srgbClr val="1F487C"/>
                </a:solidFill>
                <a:latin typeface="Calibri"/>
                <a:cs typeface="Calibri"/>
              </a:rPr>
              <a:t>for</a:t>
            </a:r>
            <a:r>
              <a:rPr sz="1500" i="1" spc="-30" dirty="0">
                <a:solidFill>
                  <a:srgbClr val="1F487C"/>
                </a:solidFill>
                <a:latin typeface="Calibri"/>
                <a:cs typeface="Calibri"/>
              </a:rPr>
              <a:t> </a:t>
            </a:r>
            <a:r>
              <a:rPr sz="1500" i="1" dirty="0">
                <a:solidFill>
                  <a:srgbClr val="1F487C"/>
                </a:solidFill>
                <a:latin typeface="Calibri"/>
                <a:cs typeface="Calibri"/>
              </a:rPr>
              <a:t>Supports</a:t>
            </a:r>
            <a:r>
              <a:rPr sz="1500" i="1" spc="-30" dirty="0">
                <a:solidFill>
                  <a:srgbClr val="1F487C"/>
                </a:solidFill>
                <a:latin typeface="Calibri"/>
                <a:cs typeface="Calibri"/>
              </a:rPr>
              <a:t> </a:t>
            </a:r>
            <a:r>
              <a:rPr sz="1500" i="1" dirty="0">
                <a:solidFill>
                  <a:srgbClr val="1F487C"/>
                </a:solidFill>
                <a:latin typeface="Calibri"/>
                <a:cs typeface="Calibri"/>
              </a:rPr>
              <a:t>includes</a:t>
            </a:r>
            <a:r>
              <a:rPr sz="1500" i="1" spc="-10" dirty="0">
                <a:solidFill>
                  <a:srgbClr val="1F487C"/>
                </a:solidFill>
                <a:latin typeface="Calibri"/>
                <a:cs typeface="Calibri"/>
              </a:rPr>
              <a:t> </a:t>
            </a:r>
            <a:r>
              <a:rPr sz="1500" i="1" dirty="0">
                <a:solidFill>
                  <a:srgbClr val="1F487C"/>
                </a:solidFill>
                <a:latin typeface="Calibri"/>
                <a:cs typeface="Calibri"/>
              </a:rPr>
              <a:t>a</a:t>
            </a:r>
            <a:r>
              <a:rPr sz="1500" i="1" spc="-25" dirty="0">
                <a:solidFill>
                  <a:srgbClr val="1F487C"/>
                </a:solidFill>
                <a:latin typeface="Calibri"/>
                <a:cs typeface="Calibri"/>
              </a:rPr>
              <a:t> </a:t>
            </a:r>
            <a:r>
              <a:rPr sz="1500" i="1" spc="-20" dirty="0">
                <a:solidFill>
                  <a:srgbClr val="1F487C"/>
                </a:solidFill>
                <a:latin typeface="Calibri"/>
                <a:cs typeface="Calibri"/>
              </a:rPr>
              <a:t>risk</a:t>
            </a:r>
            <a:endParaRPr sz="1500" dirty="0">
              <a:latin typeface="Calibri"/>
              <a:cs typeface="Calibri"/>
            </a:endParaRPr>
          </a:p>
          <a:p>
            <a:pPr marL="356870">
              <a:lnSpc>
                <a:spcPct val="100000"/>
              </a:lnSpc>
              <a:spcBef>
                <a:spcPts val="5"/>
              </a:spcBef>
            </a:pPr>
            <a:r>
              <a:rPr sz="1500" i="1" dirty="0">
                <a:solidFill>
                  <a:srgbClr val="1F487C"/>
                </a:solidFill>
                <a:latin typeface="Calibri"/>
                <a:cs typeface="Calibri"/>
              </a:rPr>
              <a:t>mitigation</a:t>
            </a:r>
            <a:r>
              <a:rPr sz="1500" i="1" spc="-25" dirty="0">
                <a:solidFill>
                  <a:srgbClr val="1F487C"/>
                </a:solidFill>
                <a:latin typeface="Calibri"/>
                <a:cs typeface="Calibri"/>
              </a:rPr>
              <a:t> </a:t>
            </a:r>
            <a:r>
              <a:rPr sz="1500" i="1" dirty="0">
                <a:solidFill>
                  <a:srgbClr val="1F487C"/>
                </a:solidFill>
                <a:latin typeface="Calibri"/>
                <a:cs typeface="Calibri"/>
              </a:rPr>
              <a:t>strategy</a:t>
            </a:r>
            <a:r>
              <a:rPr sz="1500" i="1" spc="-30" dirty="0">
                <a:solidFill>
                  <a:srgbClr val="1F487C"/>
                </a:solidFill>
                <a:latin typeface="Calibri"/>
                <a:cs typeface="Calibri"/>
              </a:rPr>
              <a:t> </a:t>
            </a:r>
            <a:r>
              <a:rPr sz="1500" i="1" dirty="0">
                <a:solidFill>
                  <a:srgbClr val="1F487C"/>
                </a:solidFill>
                <a:latin typeface="Calibri"/>
                <a:cs typeface="Calibri"/>
              </a:rPr>
              <a:t>when</a:t>
            </a:r>
            <a:r>
              <a:rPr sz="1500" i="1" spc="-35" dirty="0">
                <a:solidFill>
                  <a:srgbClr val="1F487C"/>
                </a:solidFill>
                <a:latin typeface="Calibri"/>
                <a:cs typeface="Calibri"/>
              </a:rPr>
              <a:t> </a:t>
            </a:r>
            <a:r>
              <a:rPr sz="1500" i="1" dirty="0">
                <a:solidFill>
                  <a:srgbClr val="1F487C"/>
                </a:solidFill>
                <a:latin typeface="Calibri"/>
                <a:cs typeface="Calibri"/>
              </a:rPr>
              <a:t>the</a:t>
            </a:r>
            <a:r>
              <a:rPr sz="1500" i="1" spc="-30" dirty="0">
                <a:solidFill>
                  <a:srgbClr val="1F487C"/>
                </a:solidFill>
                <a:latin typeface="Calibri"/>
                <a:cs typeface="Calibri"/>
              </a:rPr>
              <a:t> </a:t>
            </a:r>
            <a:r>
              <a:rPr sz="1500" i="1" dirty="0">
                <a:solidFill>
                  <a:srgbClr val="1F487C"/>
                </a:solidFill>
                <a:latin typeface="Calibri"/>
                <a:cs typeface="Calibri"/>
              </a:rPr>
              <a:t>risk</a:t>
            </a:r>
            <a:r>
              <a:rPr sz="1500" i="1" spc="-45" dirty="0">
                <a:solidFill>
                  <a:srgbClr val="1F487C"/>
                </a:solidFill>
                <a:latin typeface="Calibri"/>
                <a:cs typeface="Calibri"/>
              </a:rPr>
              <a:t> </a:t>
            </a:r>
            <a:r>
              <a:rPr sz="1500" i="1" spc="-10" dirty="0">
                <a:solidFill>
                  <a:srgbClr val="1F487C"/>
                </a:solidFill>
                <a:latin typeface="Calibri"/>
                <a:cs typeface="Calibri"/>
              </a:rPr>
              <a:t>assessment</a:t>
            </a:r>
            <a:r>
              <a:rPr sz="1500" i="1" spc="-80" dirty="0">
                <a:solidFill>
                  <a:srgbClr val="1F487C"/>
                </a:solidFill>
                <a:latin typeface="Calibri"/>
                <a:cs typeface="Calibri"/>
              </a:rPr>
              <a:t> </a:t>
            </a:r>
            <a:r>
              <a:rPr sz="1500" i="1" dirty="0">
                <a:solidFill>
                  <a:srgbClr val="1F487C"/>
                </a:solidFill>
                <a:latin typeface="Calibri"/>
                <a:cs typeface="Calibri"/>
              </a:rPr>
              <a:t>indicates</a:t>
            </a:r>
            <a:r>
              <a:rPr sz="1500" i="1" spc="25" dirty="0">
                <a:solidFill>
                  <a:srgbClr val="1F487C"/>
                </a:solidFill>
                <a:latin typeface="Calibri"/>
                <a:cs typeface="Calibri"/>
              </a:rPr>
              <a:t> </a:t>
            </a:r>
            <a:r>
              <a:rPr sz="1500" i="1" dirty="0">
                <a:solidFill>
                  <a:srgbClr val="1F487C"/>
                </a:solidFill>
                <a:latin typeface="Calibri"/>
                <a:cs typeface="Calibri"/>
              </a:rPr>
              <a:t>a</a:t>
            </a:r>
            <a:r>
              <a:rPr sz="1500" i="1" spc="-35" dirty="0">
                <a:solidFill>
                  <a:srgbClr val="1F487C"/>
                </a:solidFill>
                <a:latin typeface="Calibri"/>
                <a:cs typeface="Calibri"/>
              </a:rPr>
              <a:t> </a:t>
            </a:r>
            <a:r>
              <a:rPr sz="1500" i="1" spc="-10" dirty="0">
                <a:solidFill>
                  <a:srgbClr val="1F487C"/>
                </a:solidFill>
                <a:latin typeface="Calibri"/>
                <a:cs typeface="Calibri"/>
              </a:rPr>
              <a:t>need.</a:t>
            </a:r>
            <a:endParaRPr sz="1500" dirty="0">
              <a:latin typeface="Calibri"/>
              <a:cs typeface="Calibri"/>
            </a:endParaRPr>
          </a:p>
          <a:p>
            <a:pPr marL="356870" marR="144145" indent="-344805">
              <a:lnSpc>
                <a:spcPct val="100000"/>
              </a:lnSpc>
              <a:spcBef>
                <a:spcPts val="1200"/>
              </a:spcBef>
              <a:buFont typeface="Arial"/>
              <a:buChar char="•"/>
              <a:tabLst>
                <a:tab pos="356870" algn="l"/>
                <a:tab pos="357505" algn="l"/>
              </a:tabLst>
            </a:pPr>
            <a:r>
              <a:rPr sz="1500" b="1" i="1" spc="-10" dirty="0">
                <a:solidFill>
                  <a:srgbClr val="1F487C"/>
                </a:solidFill>
                <a:latin typeface="Calibri"/>
                <a:cs typeface="Calibri"/>
              </a:rPr>
              <a:t>Performance</a:t>
            </a:r>
            <a:r>
              <a:rPr sz="1500" b="1" i="1" spc="-110" dirty="0">
                <a:solidFill>
                  <a:srgbClr val="1F487C"/>
                </a:solidFill>
                <a:latin typeface="Calibri"/>
                <a:cs typeface="Calibri"/>
              </a:rPr>
              <a:t> </a:t>
            </a:r>
            <a:r>
              <a:rPr sz="1500" b="1" i="1" dirty="0">
                <a:solidFill>
                  <a:srgbClr val="1F487C"/>
                </a:solidFill>
                <a:latin typeface="Calibri"/>
                <a:cs typeface="Calibri"/>
              </a:rPr>
              <a:t>Measure</a:t>
            </a:r>
            <a:r>
              <a:rPr sz="1500" b="1" i="1" spc="-65" dirty="0">
                <a:solidFill>
                  <a:srgbClr val="1F487C"/>
                </a:solidFill>
                <a:latin typeface="Calibri"/>
                <a:cs typeface="Calibri"/>
              </a:rPr>
              <a:t> </a:t>
            </a:r>
            <a:r>
              <a:rPr sz="1500" b="1" i="1" dirty="0">
                <a:solidFill>
                  <a:srgbClr val="1F487C"/>
                </a:solidFill>
                <a:latin typeface="Calibri"/>
                <a:cs typeface="Calibri"/>
              </a:rPr>
              <a:t>D6</a:t>
            </a:r>
            <a:r>
              <a:rPr sz="1500" i="1" dirty="0">
                <a:solidFill>
                  <a:srgbClr val="1F487C"/>
                </a:solidFill>
                <a:latin typeface="Calibri"/>
                <a:cs typeface="Calibri"/>
              </a:rPr>
              <a:t>:</a:t>
            </a:r>
            <a:r>
              <a:rPr sz="1500" i="1" spc="-45" dirty="0">
                <a:solidFill>
                  <a:srgbClr val="1F487C"/>
                </a:solidFill>
                <a:latin typeface="Calibri"/>
                <a:cs typeface="Calibri"/>
              </a:rPr>
              <a:t> </a:t>
            </a:r>
            <a:r>
              <a:rPr sz="1500" i="1" dirty="0">
                <a:solidFill>
                  <a:srgbClr val="1F487C"/>
                </a:solidFill>
                <a:latin typeface="Calibri"/>
                <a:cs typeface="Calibri"/>
              </a:rPr>
              <a:t>Number</a:t>
            </a:r>
            <a:r>
              <a:rPr sz="1500" i="1" spc="-65" dirty="0">
                <a:solidFill>
                  <a:srgbClr val="1F487C"/>
                </a:solidFill>
                <a:latin typeface="Calibri"/>
                <a:cs typeface="Calibri"/>
              </a:rPr>
              <a:t> </a:t>
            </a:r>
            <a:r>
              <a:rPr sz="1500" i="1" dirty="0">
                <a:solidFill>
                  <a:srgbClr val="1F487C"/>
                </a:solidFill>
                <a:latin typeface="Calibri"/>
                <a:cs typeface="Calibri"/>
              </a:rPr>
              <a:t>and</a:t>
            </a:r>
            <a:r>
              <a:rPr sz="1500" i="1" spc="-20" dirty="0">
                <a:solidFill>
                  <a:srgbClr val="1F487C"/>
                </a:solidFill>
                <a:latin typeface="Calibri"/>
                <a:cs typeface="Calibri"/>
              </a:rPr>
              <a:t> </a:t>
            </a:r>
            <a:r>
              <a:rPr sz="1500" i="1" dirty="0">
                <a:solidFill>
                  <a:srgbClr val="1F487C"/>
                </a:solidFill>
                <a:latin typeface="Calibri"/>
                <a:cs typeface="Calibri"/>
              </a:rPr>
              <a:t>percent</a:t>
            </a:r>
            <a:r>
              <a:rPr sz="1500" i="1" spc="-45" dirty="0">
                <a:solidFill>
                  <a:srgbClr val="1F487C"/>
                </a:solidFill>
                <a:latin typeface="Calibri"/>
                <a:cs typeface="Calibri"/>
              </a:rPr>
              <a:t> </a:t>
            </a:r>
            <a:r>
              <a:rPr sz="1500" i="1" dirty="0">
                <a:solidFill>
                  <a:srgbClr val="1F487C"/>
                </a:solidFill>
                <a:latin typeface="Calibri"/>
                <a:cs typeface="Calibri"/>
              </a:rPr>
              <a:t>of</a:t>
            </a:r>
            <a:r>
              <a:rPr sz="1500" i="1" spc="-10" dirty="0">
                <a:solidFill>
                  <a:srgbClr val="1F487C"/>
                </a:solidFill>
                <a:latin typeface="Calibri"/>
                <a:cs typeface="Calibri"/>
              </a:rPr>
              <a:t> </a:t>
            </a:r>
            <a:r>
              <a:rPr sz="1500" i="1" dirty="0">
                <a:solidFill>
                  <a:srgbClr val="1F487C"/>
                </a:solidFill>
                <a:latin typeface="Calibri"/>
                <a:cs typeface="Calibri"/>
              </a:rPr>
              <a:t>individuals</a:t>
            </a:r>
            <a:r>
              <a:rPr sz="1500" i="1" spc="50" dirty="0">
                <a:solidFill>
                  <a:srgbClr val="1F487C"/>
                </a:solidFill>
                <a:latin typeface="Calibri"/>
                <a:cs typeface="Calibri"/>
              </a:rPr>
              <a:t> </a:t>
            </a:r>
            <a:r>
              <a:rPr sz="1500" i="1" dirty="0">
                <a:solidFill>
                  <a:srgbClr val="1F487C"/>
                </a:solidFill>
                <a:latin typeface="Calibri"/>
                <a:cs typeface="Calibri"/>
              </a:rPr>
              <a:t>whose</a:t>
            </a:r>
            <a:r>
              <a:rPr sz="1500" i="1" spc="-50" dirty="0">
                <a:solidFill>
                  <a:srgbClr val="1F487C"/>
                </a:solidFill>
                <a:latin typeface="Calibri"/>
                <a:cs typeface="Calibri"/>
              </a:rPr>
              <a:t> </a:t>
            </a:r>
            <a:r>
              <a:rPr sz="1500" i="1" dirty="0">
                <a:solidFill>
                  <a:srgbClr val="1F487C"/>
                </a:solidFill>
                <a:latin typeface="Calibri"/>
                <a:cs typeface="Calibri"/>
              </a:rPr>
              <a:t>service</a:t>
            </a:r>
            <a:r>
              <a:rPr sz="1500" i="1" spc="-75" dirty="0">
                <a:solidFill>
                  <a:srgbClr val="1F487C"/>
                </a:solidFill>
                <a:latin typeface="Calibri"/>
                <a:cs typeface="Calibri"/>
              </a:rPr>
              <a:t> </a:t>
            </a:r>
            <a:r>
              <a:rPr sz="1500" i="1" dirty="0">
                <a:solidFill>
                  <a:srgbClr val="1F487C"/>
                </a:solidFill>
                <a:latin typeface="Calibri"/>
                <a:cs typeface="Calibri"/>
              </a:rPr>
              <a:t>plan</a:t>
            </a:r>
            <a:r>
              <a:rPr sz="1500" i="1" spc="10" dirty="0">
                <a:solidFill>
                  <a:srgbClr val="1F487C"/>
                </a:solidFill>
                <a:latin typeface="Calibri"/>
                <a:cs typeface="Calibri"/>
              </a:rPr>
              <a:t> </a:t>
            </a:r>
            <a:r>
              <a:rPr sz="1500" i="1" dirty="0">
                <a:solidFill>
                  <a:srgbClr val="1F487C"/>
                </a:solidFill>
                <a:latin typeface="Calibri"/>
                <a:cs typeface="Calibri"/>
              </a:rPr>
              <a:t>was</a:t>
            </a:r>
            <a:r>
              <a:rPr sz="1500" i="1" spc="-40" dirty="0">
                <a:solidFill>
                  <a:srgbClr val="1F487C"/>
                </a:solidFill>
                <a:latin typeface="Calibri"/>
                <a:cs typeface="Calibri"/>
              </a:rPr>
              <a:t> </a:t>
            </a:r>
            <a:r>
              <a:rPr sz="1500" i="1" dirty="0">
                <a:solidFill>
                  <a:srgbClr val="1F487C"/>
                </a:solidFill>
                <a:latin typeface="Calibri"/>
                <a:cs typeface="Calibri"/>
              </a:rPr>
              <a:t>revised,</a:t>
            </a:r>
            <a:r>
              <a:rPr sz="1500" i="1" spc="-65" dirty="0">
                <a:solidFill>
                  <a:srgbClr val="1F487C"/>
                </a:solidFill>
                <a:latin typeface="Calibri"/>
                <a:cs typeface="Calibri"/>
              </a:rPr>
              <a:t> </a:t>
            </a:r>
            <a:r>
              <a:rPr sz="1500" i="1" dirty="0">
                <a:solidFill>
                  <a:srgbClr val="1F487C"/>
                </a:solidFill>
                <a:latin typeface="Calibri"/>
                <a:cs typeface="Calibri"/>
              </a:rPr>
              <a:t>as</a:t>
            </a:r>
            <a:r>
              <a:rPr sz="1500" i="1" spc="-15" dirty="0">
                <a:solidFill>
                  <a:srgbClr val="1F487C"/>
                </a:solidFill>
                <a:latin typeface="Calibri"/>
                <a:cs typeface="Calibri"/>
              </a:rPr>
              <a:t> </a:t>
            </a:r>
            <a:r>
              <a:rPr sz="1500" i="1" spc="-10" dirty="0">
                <a:solidFill>
                  <a:srgbClr val="1F487C"/>
                </a:solidFill>
                <a:latin typeface="Calibri"/>
                <a:cs typeface="Calibri"/>
              </a:rPr>
              <a:t>needed, </a:t>
            </a:r>
            <a:r>
              <a:rPr sz="1500" i="1" dirty="0">
                <a:solidFill>
                  <a:srgbClr val="1F487C"/>
                </a:solidFill>
                <a:latin typeface="Calibri"/>
                <a:cs typeface="Calibri"/>
              </a:rPr>
              <a:t>to</a:t>
            </a:r>
            <a:r>
              <a:rPr sz="1500" i="1" spc="-55" dirty="0">
                <a:solidFill>
                  <a:srgbClr val="1F487C"/>
                </a:solidFill>
                <a:latin typeface="Calibri"/>
                <a:cs typeface="Calibri"/>
              </a:rPr>
              <a:t> </a:t>
            </a:r>
            <a:r>
              <a:rPr sz="1500" i="1" dirty="0">
                <a:solidFill>
                  <a:srgbClr val="1F487C"/>
                </a:solidFill>
                <a:latin typeface="Calibri"/>
                <a:cs typeface="Calibri"/>
              </a:rPr>
              <a:t>address</a:t>
            </a:r>
            <a:r>
              <a:rPr sz="1500" i="1" spc="-55" dirty="0">
                <a:solidFill>
                  <a:srgbClr val="1F487C"/>
                </a:solidFill>
                <a:latin typeface="Calibri"/>
                <a:cs typeface="Calibri"/>
              </a:rPr>
              <a:t> </a:t>
            </a:r>
            <a:r>
              <a:rPr sz="1500" i="1" dirty="0">
                <a:solidFill>
                  <a:srgbClr val="1F487C"/>
                </a:solidFill>
                <a:latin typeface="Calibri"/>
                <a:cs typeface="Calibri"/>
              </a:rPr>
              <a:t>changing</a:t>
            </a:r>
            <a:r>
              <a:rPr sz="1500" i="1" spc="10" dirty="0">
                <a:solidFill>
                  <a:srgbClr val="1F487C"/>
                </a:solidFill>
                <a:latin typeface="Calibri"/>
                <a:cs typeface="Calibri"/>
              </a:rPr>
              <a:t> </a:t>
            </a:r>
            <a:r>
              <a:rPr sz="1500" i="1" spc="-10" dirty="0">
                <a:solidFill>
                  <a:srgbClr val="1F487C"/>
                </a:solidFill>
                <a:latin typeface="Calibri"/>
                <a:cs typeface="Calibri"/>
              </a:rPr>
              <a:t>needs.</a:t>
            </a:r>
            <a:endParaRPr sz="1500" dirty="0">
              <a:latin typeface="Calibri"/>
              <a:cs typeface="Calibri"/>
            </a:endParaRPr>
          </a:p>
          <a:p>
            <a:pPr marL="356870" indent="-344805">
              <a:lnSpc>
                <a:spcPct val="100000"/>
              </a:lnSpc>
              <a:spcBef>
                <a:spcPts val="1200"/>
              </a:spcBef>
              <a:buFont typeface="Arial"/>
              <a:buChar char="•"/>
              <a:tabLst>
                <a:tab pos="356870" algn="l"/>
                <a:tab pos="357505" algn="l"/>
              </a:tabLst>
            </a:pPr>
            <a:r>
              <a:rPr sz="1500" b="1" i="1" spc="-10" dirty="0">
                <a:solidFill>
                  <a:srgbClr val="1F487C"/>
                </a:solidFill>
                <a:latin typeface="Calibri"/>
                <a:cs typeface="Calibri"/>
              </a:rPr>
              <a:t>Performance</a:t>
            </a:r>
            <a:r>
              <a:rPr sz="1500" b="1" i="1" spc="-110" dirty="0">
                <a:solidFill>
                  <a:srgbClr val="1F487C"/>
                </a:solidFill>
                <a:latin typeface="Calibri"/>
                <a:cs typeface="Calibri"/>
              </a:rPr>
              <a:t> </a:t>
            </a:r>
            <a:r>
              <a:rPr sz="1500" b="1" i="1" dirty="0">
                <a:solidFill>
                  <a:srgbClr val="1F487C"/>
                </a:solidFill>
                <a:latin typeface="Calibri"/>
                <a:cs typeface="Calibri"/>
              </a:rPr>
              <a:t>Measure</a:t>
            </a:r>
            <a:r>
              <a:rPr sz="1500" b="1" i="1" spc="-70" dirty="0">
                <a:solidFill>
                  <a:srgbClr val="1F487C"/>
                </a:solidFill>
                <a:latin typeface="Calibri"/>
                <a:cs typeface="Calibri"/>
              </a:rPr>
              <a:t> </a:t>
            </a:r>
            <a:r>
              <a:rPr sz="1500" b="1" i="1" dirty="0">
                <a:solidFill>
                  <a:srgbClr val="1F487C"/>
                </a:solidFill>
                <a:latin typeface="Calibri"/>
                <a:cs typeface="Calibri"/>
              </a:rPr>
              <a:t>D9</a:t>
            </a:r>
            <a:r>
              <a:rPr sz="1500" i="1" dirty="0">
                <a:solidFill>
                  <a:srgbClr val="1F487C"/>
                </a:solidFill>
                <a:latin typeface="Calibri"/>
                <a:cs typeface="Calibri"/>
              </a:rPr>
              <a:t>:</a:t>
            </a:r>
            <a:r>
              <a:rPr sz="1500" i="1" spc="-45" dirty="0">
                <a:solidFill>
                  <a:srgbClr val="1F487C"/>
                </a:solidFill>
                <a:latin typeface="Calibri"/>
                <a:cs typeface="Calibri"/>
              </a:rPr>
              <a:t> </a:t>
            </a:r>
            <a:r>
              <a:rPr sz="1500" i="1" dirty="0">
                <a:solidFill>
                  <a:srgbClr val="1F487C"/>
                </a:solidFill>
                <a:latin typeface="Calibri"/>
                <a:cs typeface="Calibri"/>
              </a:rPr>
              <a:t>Number</a:t>
            </a:r>
            <a:r>
              <a:rPr sz="1500" i="1" spc="-70" dirty="0">
                <a:solidFill>
                  <a:srgbClr val="1F487C"/>
                </a:solidFill>
                <a:latin typeface="Calibri"/>
                <a:cs typeface="Calibri"/>
              </a:rPr>
              <a:t> </a:t>
            </a:r>
            <a:r>
              <a:rPr sz="1500" i="1" dirty="0">
                <a:solidFill>
                  <a:srgbClr val="1F487C"/>
                </a:solidFill>
                <a:latin typeface="Calibri"/>
                <a:cs typeface="Calibri"/>
              </a:rPr>
              <a:t>and</a:t>
            </a:r>
            <a:r>
              <a:rPr sz="1500" i="1" spc="-15" dirty="0">
                <a:solidFill>
                  <a:srgbClr val="1F487C"/>
                </a:solidFill>
                <a:latin typeface="Calibri"/>
                <a:cs typeface="Calibri"/>
              </a:rPr>
              <a:t> </a:t>
            </a:r>
            <a:r>
              <a:rPr sz="1500" i="1" dirty="0">
                <a:solidFill>
                  <a:srgbClr val="1F487C"/>
                </a:solidFill>
                <a:latin typeface="Calibri"/>
                <a:cs typeface="Calibri"/>
              </a:rPr>
              <a:t>percent</a:t>
            </a:r>
            <a:r>
              <a:rPr sz="1500" i="1" spc="-50" dirty="0">
                <a:solidFill>
                  <a:srgbClr val="1F487C"/>
                </a:solidFill>
                <a:latin typeface="Calibri"/>
                <a:cs typeface="Calibri"/>
              </a:rPr>
              <a:t> </a:t>
            </a:r>
            <a:r>
              <a:rPr sz="1500" i="1" dirty="0">
                <a:solidFill>
                  <a:srgbClr val="1F487C"/>
                </a:solidFill>
                <a:latin typeface="Calibri"/>
                <a:cs typeface="Calibri"/>
              </a:rPr>
              <a:t>of</a:t>
            </a:r>
            <a:r>
              <a:rPr sz="1500" i="1" spc="-15" dirty="0">
                <a:solidFill>
                  <a:srgbClr val="1F487C"/>
                </a:solidFill>
                <a:latin typeface="Calibri"/>
                <a:cs typeface="Calibri"/>
              </a:rPr>
              <a:t> </a:t>
            </a:r>
            <a:r>
              <a:rPr sz="1500" i="1" dirty="0">
                <a:solidFill>
                  <a:srgbClr val="1F487C"/>
                </a:solidFill>
                <a:latin typeface="Calibri"/>
                <a:cs typeface="Calibri"/>
              </a:rPr>
              <a:t>individuals</a:t>
            </a:r>
            <a:r>
              <a:rPr sz="1500" i="1" spc="50" dirty="0">
                <a:solidFill>
                  <a:srgbClr val="1F487C"/>
                </a:solidFill>
                <a:latin typeface="Calibri"/>
                <a:cs typeface="Calibri"/>
              </a:rPr>
              <a:t> </a:t>
            </a:r>
            <a:r>
              <a:rPr sz="1500" i="1" dirty="0">
                <a:solidFill>
                  <a:srgbClr val="1F487C"/>
                </a:solidFill>
                <a:latin typeface="Calibri"/>
                <a:cs typeface="Calibri"/>
              </a:rPr>
              <a:t>who</a:t>
            </a:r>
            <a:r>
              <a:rPr sz="1500" i="1" spc="-35" dirty="0">
                <a:solidFill>
                  <a:srgbClr val="1F487C"/>
                </a:solidFill>
                <a:latin typeface="Calibri"/>
                <a:cs typeface="Calibri"/>
              </a:rPr>
              <a:t> </a:t>
            </a:r>
            <a:r>
              <a:rPr sz="1500" i="1" dirty="0">
                <a:solidFill>
                  <a:srgbClr val="1F487C"/>
                </a:solidFill>
                <a:latin typeface="Calibri"/>
                <a:cs typeface="Calibri"/>
              </a:rPr>
              <a:t>received</a:t>
            </a:r>
            <a:r>
              <a:rPr sz="1500" i="1" spc="-60" dirty="0">
                <a:solidFill>
                  <a:srgbClr val="1F487C"/>
                </a:solidFill>
                <a:latin typeface="Calibri"/>
                <a:cs typeface="Calibri"/>
              </a:rPr>
              <a:t> </a:t>
            </a:r>
            <a:r>
              <a:rPr sz="1500" i="1" dirty="0">
                <a:solidFill>
                  <a:srgbClr val="1F487C"/>
                </a:solidFill>
                <a:latin typeface="Calibri"/>
                <a:cs typeface="Calibri"/>
              </a:rPr>
              <a:t>services</a:t>
            </a:r>
            <a:r>
              <a:rPr sz="1500" i="1" spc="-85" dirty="0">
                <a:solidFill>
                  <a:srgbClr val="1F487C"/>
                </a:solidFill>
                <a:latin typeface="Calibri"/>
                <a:cs typeface="Calibri"/>
              </a:rPr>
              <a:t> </a:t>
            </a:r>
            <a:r>
              <a:rPr sz="1500" i="1" dirty="0">
                <a:solidFill>
                  <a:srgbClr val="1F487C"/>
                </a:solidFill>
                <a:latin typeface="Calibri"/>
                <a:cs typeface="Calibri"/>
              </a:rPr>
              <a:t>in</a:t>
            </a:r>
            <a:r>
              <a:rPr sz="1500" i="1" spc="-20" dirty="0">
                <a:solidFill>
                  <a:srgbClr val="1F487C"/>
                </a:solidFill>
                <a:latin typeface="Calibri"/>
                <a:cs typeface="Calibri"/>
              </a:rPr>
              <a:t> </a:t>
            </a:r>
            <a:r>
              <a:rPr sz="1500" i="1" dirty="0">
                <a:solidFill>
                  <a:srgbClr val="1F487C"/>
                </a:solidFill>
                <a:latin typeface="Calibri"/>
                <a:cs typeface="Calibri"/>
              </a:rPr>
              <a:t>the</a:t>
            </a:r>
            <a:r>
              <a:rPr sz="1500" i="1" spc="-30" dirty="0">
                <a:solidFill>
                  <a:srgbClr val="1F487C"/>
                </a:solidFill>
                <a:latin typeface="Calibri"/>
                <a:cs typeface="Calibri"/>
              </a:rPr>
              <a:t> </a:t>
            </a:r>
            <a:r>
              <a:rPr sz="1500" i="1" dirty="0">
                <a:solidFill>
                  <a:srgbClr val="1F487C"/>
                </a:solidFill>
                <a:latin typeface="Calibri"/>
                <a:cs typeface="Calibri"/>
              </a:rPr>
              <a:t>type</a:t>
            </a:r>
            <a:r>
              <a:rPr sz="1500" i="1" spc="-30" dirty="0">
                <a:solidFill>
                  <a:srgbClr val="1F487C"/>
                </a:solidFill>
                <a:latin typeface="Calibri"/>
                <a:cs typeface="Calibri"/>
              </a:rPr>
              <a:t> </a:t>
            </a:r>
            <a:r>
              <a:rPr sz="1500" i="1" dirty="0">
                <a:solidFill>
                  <a:srgbClr val="1F487C"/>
                </a:solidFill>
                <a:latin typeface="Calibri"/>
                <a:cs typeface="Calibri"/>
              </a:rPr>
              <a:t>specified</a:t>
            </a:r>
            <a:r>
              <a:rPr sz="1500" i="1" spc="-15" dirty="0">
                <a:solidFill>
                  <a:srgbClr val="1F487C"/>
                </a:solidFill>
                <a:latin typeface="Calibri"/>
                <a:cs typeface="Calibri"/>
              </a:rPr>
              <a:t> </a:t>
            </a:r>
            <a:r>
              <a:rPr sz="1500" i="1" spc="-25" dirty="0">
                <a:solidFill>
                  <a:srgbClr val="1F487C"/>
                </a:solidFill>
                <a:latin typeface="Calibri"/>
                <a:cs typeface="Calibri"/>
              </a:rPr>
              <a:t>in</a:t>
            </a:r>
            <a:endParaRPr sz="1500" dirty="0">
              <a:latin typeface="Calibri"/>
              <a:cs typeface="Calibri"/>
            </a:endParaRPr>
          </a:p>
          <a:p>
            <a:pPr marL="356870">
              <a:lnSpc>
                <a:spcPct val="100000"/>
              </a:lnSpc>
            </a:pPr>
            <a:r>
              <a:rPr sz="1500" i="1" dirty="0">
                <a:solidFill>
                  <a:srgbClr val="1F487C"/>
                </a:solidFill>
                <a:latin typeface="Calibri"/>
                <a:cs typeface="Calibri"/>
              </a:rPr>
              <a:t>the</a:t>
            </a:r>
            <a:r>
              <a:rPr sz="1500" i="1" spc="-40" dirty="0">
                <a:solidFill>
                  <a:srgbClr val="1F487C"/>
                </a:solidFill>
                <a:latin typeface="Calibri"/>
                <a:cs typeface="Calibri"/>
              </a:rPr>
              <a:t> </a:t>
            </a:r>
            <a:r>
              <a:rPr sz="1500" i="1" dirty="0">
                <a:solidFill>
                  <a:srgbClr val="1F487C"/>
                </a:solidFill>
                <a:latin typeface="Calibri"/>
                <a:cs typeface="Calibri"/>
              </a:rPr>
              <a:t>service</a:t>
            </a:r>
            <a:r>
              <a:rPr sz="1500" i="1" spc="-75" dirty="0">
                <a:solidFill>
                  <a:srgbClr val="1F487C"/>
                </a:solidFill>
                <a:latin typeface="Calibri"/>
                <a:cs typeface="Calibri"/>
              </a:rPr>
              <a:t> </a:t>
            </a:r>
            <a:r>
              <a:rPr sz="1500" i="1" dirty="0">
                <a:solidFill>
                  <a:srgbClr val="1F487C"/>
                </a:solidFill>
                <a:latin typeface="Calibri"/>
                <a:cs typeface="Calibri"/>
              </a:rPr>
              <a:t>plan</a:t>
            </a:r>
            <a:r>
              <a:rPr sz="1500" i="1" spc="-10" dirty="0">
                <a:solidFill>
                  <a:srgbClr val="1F487C"/>
                </a:solidFill>
                <a:latin typeface="Calibri"/>
                <a:cs typeface="Calibri"/>
              </a:rPr>
              <a:t> </a:t>
            </a:r>
            <a:endParaRPr lang="en-US" sz="1500" i="1" spc="-10" dirty="0" smtClean="0">
              <a:solidFill>
                <a:srgbClr val="1F487C"/>
              </a:solidFill>
              <a:latin typeface="Calibri"/>
              <a:cs typeface="Calibri"/>
            </a:endParaRPr>
          </a:p>
          <a:p>
            <a:pPr marL="356870">
              <a:lnSpc>
                <a:spcPct val="100000"/>
              </a:lnSpc>
            </a:pPr>
            <a:endParaRPr lang="en-US" sz="1500" b="1" i="1" spc="-10" dirty="0">
              <a:solidFill>
                <a:srgbClr val="1F487C"/>
              </a:solidFill>
              <a:latin typeface="Calibri"/>
              <a:cs typeface="Calibri"/>
            </a:endParaRPr>
          </a:p>
          <a:p>
            <a:pPr marL="356870">
              <a:lnSpc>
                <a:spcPct val="100000"/>
              </a:lnSpc>
            </a:pPr>
            <a:r>
              <a:rPr sz="1500" b="1" i="1" spc="-10" dirty="0" smtClean="0">
                <a:solidFill>
                  <a:srgbClr val="1F487C"/>
                </a:solidFill>
                <a:latin typeface="Calibri"/>
                <a:cs typeface="Calibri"/>
              </a:rPr>
              <a:t>Performance</a:t>
            </a:r>
            <a:r>
              <a:rPr sz="1500" b="1" i="1" spc="-110" dirty="0" smtClean="0">
                <a:solidFill>
                  <a:srgbClr val="1F487C"/>
                </a:solidFill>
                <a:latin typeface="Calibri"/>
                <a:cs typeface="Calibri"/>
              </a:rPr>
              <a:t> </a:t>
            </a:r>
            <a:r>
              <a:rPr sz="1500" b="1" i="1" dirty="0">
                <a:solidFill>
                  <a:srgbClr val="1F487C"/>
                </a:solidFill>
                <a:latin typeface="Calibri"/>
                <a:cs typeface="Calibri"/>
              </a:rPr>
              <a:t>Measure</a:t>
            </a:r>
            <a:r>
              <a:rPr sz="1500" b="1" i="1" spc="-60" dirty="0">
                <a:solidFill>
                  <a:srgbClr val="1F487C"/>
                </a:solidFill>
                <a:latin typeface="Calibri"/>
                <a:cs typeface="Calibri"/>
              </a:rPr>
              <a:t> </a:t>
            </a:r>
            <a:r>
              <a:rPr sz="1500" b="1" i="1" dirty="0">
                <a:solidFill>
                  <a:srgbClr val="1F487C"/>
                </a:solidFill>
                <a:latin typeface="Calibri"/>
                <a:cs typeface="Calibri"/>
              </a:rPr>
              <a:t>G1</a:t>
            </a:r>
            <a:r>
              <a:rPr sz="1500" i="1" dirty="0">
                <a:solidFill>
                  <a:srgbClr val="1F487C"/>
                </a:solidFill>
                <a:latin typeface="Calibri"/>
                <a:cs typeface="Calibri"/>
              </a:rPr>
              <a:t>:</a:t>
            </a:r>
            <a:r>
              <a:rPr sz="1500" i="1" spc="-45" dirty="0">
                <a:solidFill>
                  <a:srgbClr val="1F487C"/>
                </a:solidFill>
                <a:latin typeface="Calibri"/>
                <a:cs typeface="Calibri"/>
              </a:rPr>
              <a:t> </a:t>
            </a:r>
            <a:r>
              <a:rPr sz="1500" i="1" dirty="0">
                <a:solidFill>
                  <a:srgbClr val="1F487C"/>
                </a:solidFill>
                <a:latin typeface="Calibri"/>
                <a:cs typeface="Calibri"/>
              </a:rPr>
              <a:t>Number</a:t>
            </a:r>
            <a:r>
              <a:rPr sz="1500" i="1" spc="-65" dirty="0">
                <a:solidFill>
                  <a:srgbClr val="1F487C"/>
                </a:solidFill>
                <a:latin typeface="Calibri"/>
                <a:cs typeface="Calibri"/>
              </a:rPr>
              <a:t> </a:t>
            </a:r>
            <a:r>
              <a:rPr sz="1500" i="1" dirty="0">
                <a:solidFill>
                  <a:srgbClr val="1F487C"/>
                </a:solidFill>
                <a:latin typeface="Calibri"/>
                <a:cs typeface="Calibri"/>
              </a:rPr>
              <a:t>and</a:t>
            </a:r>
            <a:r>
              <a:rPr sz="1500" i="1" spc="-20" dirty="0">
                <a:solidFill>
                  <a:srgbClr val="1F487C"/>
                </a:solidFill>
                <a:latin typeface="Calibri"/>
                <a:cs typeface="Calibri"/>
              </a:rPr>
              <a:t> </a:t>
            </a:r>
            <a:r>
              <a:rPr sz="1500" i="1" dirty="0">
                <a:solidFill>
                  <a:srgbClr val="1F487C"/>
                </a:solidFill>
                <a:latin typeface="Calibri"/>
                <a:cs typeface="Calibri"/>
              </a:rPr>
              <a:t>percent</a:t>
            </a:r>
            <a:r>
              <a:rPr sz="1500" i="1" spc="-45" dirty="0">
                <a:solidFill>
                  <a:srgbClr val="1F487C"/>
                </a:solidFill>
                <a:latin typeface="Calibri"/>
                <a:cs typeface="Calibri"/>
              </a:rPr>
              <a:t> </a:t>
            </a:r>
            <a:r>
              <a:rPr sz="1500" i="1" dirty="0">
                <a:solidFill>
                  <a:srgbClr val="1F487C"/>
                </a:solidFill>
                <a:latin typeface="Calibri"/>
                <a:cs typeface="Calibri"/>
              </a:rPr>
              <a:t>of</a:t>
            </a:r>
            <a:r>
              <a:rPr sz="1500" i="1" spc="-15" dirty="0">
                <a:solidFill>
                  <a:srgbClr val="1F487C"/>
                </a:solidFill>
                <a:latin typeface="Calibri"/>
                <a:cs typeface="Calibri"/>
              </a:rPr>
              <a:t> </a:t>
            </a:r>
            <a:r>
              <a:rPr sz="1500" i="1" dirty="0">
                <a:solidFill>
                  <a:srgbClr val="1F487C"/>
                </a:solidFill>
                <a:latin typeface="Calibri"/>
                <a:cs typeface="Calibri"/>
              </a:rPr>
              <a:t>closed</a:t>
            </a:r>
            <a:r>
              <a:rPr sz="1500" i="1" spc="-30" dirty="0">
                <a:solidFill>
                  <a:srgbClr val="1F487C"/>
                </a:solidFill>
                <a:latin typeface="Calibri"/>
                <a:cs typeface="Calibri"/>
              </a:rPr>
              <a:t> </a:t>
            </a:r>
            <a:r>
              <a:rPr sz="1500" i="1" dirty="0">
                <a:solidFill>
                  <a:srgbClr val="1F487C"/>
                </a:solidFill>
                <a:latin typeface="Calibri"/>
                <a:cs typeface="Calibri"/>
              </a:rPr>
              <a:t>cases</a:t>
            </a:r>
            <a:r>
              <a:rPr sz="1500" i="1" spc="-40" dirty="0">
                <a:solidFill>
                  <a:srgbClr val="1F487C"/>
                </a:solidFill>
                <a:latin typeface="Calibri"/>
                <a:cs typeface="Calibri"/>
              </a:rPr>
              <a:t> </a:t>
            </a:r>
            <a:r>
              <a:rPr sz="1500" i="1" dirty="0">
                <a:solidFill>
                  <a:srgbClr val="1F487C"/>
                </a:solidFill>
                <a:latin typeface="Calibri"/>
                <a:cs typeface="Calibri"/>
              </a:rPr>
              <a:t>of</a:t>
            </a:r>
            <a:r>
              <a:rPr sz="1500" i="1" spc="5" dirty="0">
                <a:solidFill>
                  <a:srgbClr val="1F487C"/>
                </a:solidFill>
                <a:latin typeface="Calibri"/>
                <a:cs typeface="Calibri"/>
              </a:rPr>
              <a:t> </a:t>
            </a:r>
            <a:r>
              <a:rPr sz="1500" i="1" dirty="0">
                <a:solidFill>
                  <a:srgbClr val="1F487C"/>
                </a:solidFill>
                <a:latin typeface="Calibri"/>
                <a:cs typeface="Calibri"/>
              </a:rPr>
              <a:t>abuse,</a:t>
            </a:r>
            <a:r>
              <a:rPr sz="1500" i="1" spc="-45" dirty="0">
                <a:solidFill>
                  <a:srgbClr val="1F487C"/>
                </a:solidFill>
                <a:latin typeface="Calibri"/>
                <a:cs typeface="Calibri"/>
              </a:rPr>
              <a:t> </a:t>
            </a:r>
            <a:r>
              <a:rPr sz="1500" i="1" dirty="0">
                <a:solidFill>
                  <a:srgbClr val="1F487C"/>
                </a:solidFill>
                <a:latin typeface="Calibri"/>
                <a:cs typeface="Calibri"/>
              </a:rPr>
              <a:t>neglect,</a:t>
            </a:r>
            <a:r>
              <a:rPr sz="1500" i="1" spc="-20" dirty="0">
                <a:solidFill>
                  <a:srgbClr val="1F487C"/>
                </a:solidFill>
                <a:latin typeface="Calibri"/>
                <a:cs typeface="Calibri"/>
              </a:rPr>
              <a:t> </a:t>
            </a:r>
            <a:r>
              <a:rPr sz="1500" i="1" spc="-10" dirty="0">
                <a:solidFill>
                  <a:srgbClr val="1F487C"/>
                </a:solidFill>
                <a:latin typeface="Calibri"/>
                <a:cs typeface="Calibri"/>
              </a:rPr>
              <a:t>exploitation</a:t>
            </a:r>
            <a:r>
              <a:rPr sz="1500" i="1" spc="40" dirty="0">
                <a:solidFill>
                  <a:srgbClr val="1F487C"/>
                </a:solidFill>
                <a:latin typeface="Calibri"/>
                <a:cs typeface="Calibri"/>
              </a:rPr>
              <a:t> </a:t>
            </a:r>
            <a:r>
              <a:rPr sz="1500" i="1" dirty="0">
                <a:solidFill>
                  <a:srgbClr val="1F487C"/>
                </a:solidFill>
                <a:latin typeface="Calibri"/>
                <a:cs typeface="Calibri"/>
              </a:rPr>
              <a:t>for</a:t>
            </a:r>
            <a:r>
              <a:rPr sz="1500" i="1" spc="-20" dirty="0">
                <a:solidFill>
                  <a:srgbClr val="1F487C"/>
                </a:solidFill>
                <a:latin typeface="Calibri"/>
                <a:cs typeface="Calibri"/>
              </a:rPr>
              <a:t> </a:t>
            </a:r>
            <a:r>
              <a:rPr sz="1500" i="1" spc="-10" dirty="0">
                <a:solidFill>
                  <a:srgbClr val="1F487C"/>
                </a:solidFill>
                <a:latin typeface="Calibri"/>
                <a:cs typeface="Calibri"/>
              </a:rPr>
              <a:t>which</a:t>
            </a:r>
            <a:endParaRPr sz="1500" dirty="0">
              <a:latin typeface="Calibri"/>
              <a:cs typeface="Calibri"/>
            </a:endParaRPr>
          </a:p>
          <a:p>
            <a:pPr marL="356870">
              <a:lnSpc>
                <a:spcPct val="100000"/>
              </a:lnSpc>
            </a:pPr>
            <a:r>
              <a:rPr sz="1500" i="1" dirty="0">
                <a:solidFill>
                  <a:srgbClr val="1F487C"/>
                </a:solidFill>
                <a:latin typeface="Calibri"/>
                <a:cs typeface="Calibri"/>
              </a:rPr>
              <a:t>DBHDS</a:t>
            </a:r>
            <a:r>
              <a:rPr sz="1500" i="1" spc="-75" dirty="0">
                <a:solidFill>
                  <a:srgbClr val="1F487C"/>
                </a:solidFill>
                <a:latin typeface="Calibri"/>
                <a:cs typeface="Calibri"/>
              </a:rPr>
              <a:t> </a:t>
            </a:r>
            <a:r>
              <a:rPr sz="1500" i="1" dirty="0">
                <a:solidFill>
                  <a:srgbClr val="1F487C"/>
                </a:solidFill>
                <a:latin typeface="Calibri"/>
                <a:cs typeface="Calibri"/>
              </a:rPr>
              <a:t>verified</a:t>
            </a:r>
            <a:r>
              <a:rPr sz="1500" i="1" spc="-50" dirty="0">
                <a:solidFill>
                  <a:srgbClr val="1F487C"/>
                </a:solidFill>
                <a:latin typeface="Calibri"/>
                <a:cs typeface="Calibri"/>
              </a:rPr>
              <a:t> </a:t>
            </a:r>
            <a:r>
              <a:rPr sz="1500" i="1" dirty="0">
                <a:solidFill>
                  <a:srgbClr val="1F487C"/>
                </a:solidFill>
                <a:latin typeface="Calibri"/>
                <a:cs typeface="Calibri"/>
              </a:rPr>
              <a:t>that</a:t>
            </a:r>
            <a:r>
              <a:rPr sz="1500" i="1" spc="-15" dirty="0">
                <a:solidFill>
                  <a:srgbClr val="1F487C"/>
                </a:solidFill>
                <a:latin typeface="Calibri"/>
                <a:cs typeface="Calibri"/>
              </a:rPr>
              <a:t> </a:t>
            </a:r>
            <a:r>
              <a:rPr sz="1500" i="1" dirty="0">
                <a:solidFill>
                  <a:srgbClr val="1F487C"/>
                </a:solidFill>
                <a:latin typeface="Calibri"/>
                <a:cs typeface="Calibri"/>
              </a:rPr>
              <a:t>the</a:t>
            </a:r>
            <a:r>
              <a:rPr sz="1500" i="1" spc="-35" dirty="0">
                <a:solidFill>
                  <a:srgbClr val="1F487C"/>
                </a:solidFill>
                <a:latin typeface="Calibri"/>
                <a:cs typeface="Calibri"/>
              </a:rPr>
              <a:t> </a:t>
            </a:r>
            <a:r>
              <a:rPr sz="1500" i="1" spc="-10" dirty="0">
                <a:solidFill>
                  <a:srgbClr val="1F487C"/>
                </a:solidFill>
                <a:latin typeface="Calibri"/>
                <a:cs typeface="Calibri"/>
              </a:rPr>
              <a:t>investigation</a:t>
            </a:r>
            <a:r>
              <a:rPr sz="1500" i="1" spc="-25" dirty="0">
                <a:solidFill>
                  <a:srgbClr val="1F487C"/>
                </a:solidFill>
                <a:latin typeface="Calibri"/>
                <a:cs typeface="Calibri"/>
              </a:rPr>
              <a:t> </a:t>
            </a:r>
            <a:r>
              <a:rPr sz="1500" i="1" spc="-10" dirty="0">
                <a:solidFill>
                  <a:srgbClr val="1F487C"/>
                </a:solidFill>
                <a:latin typeface="Calibri"/>
                <a:cs typeface="Calibri"/>
              </a:rPr>
              <a:t>conducted</a:t>
            </a:r>
            <a:r>
              <a:rPr sz="1500" i="1" dirty="0">
                <a:solidFill>
                  <a:srgbClr val="1F487C"/>
                </a:solidFill>
                <a:latin typeface="Calibri"/>
                <a:cs typeface="Calibri"/>
              </a:rPr>
              <a:t> by</a:t>
            </a:r>
            <a:r>
              <a:rPr sz="1500" i="1" spc="-20" dirty="0">
                <a:solidFill>
                  <a:srgbClr val="1F487C"/>
                </a:solidFill>
                <a:latin typeface="Calibri"/>
                <a:cs typeface="Calibri"/>
              </a:rPr>
              <a:t> </a:t>
            </a:r>
            <a:r>
              <a:rPr sz="1500" i="1" dirty="0">
                <a:solidFill>
                  <a:srgbClr val="1F487C"/>
                </a:solidFill>
                <a:latin typeface="Calibri"/>
                <a:cs typeface="Calibri"/>
              </a:rPr>
              <a:t>the</a:t>
            </a:r>
            <a:r>
              <a:rPr sz="1500" i="1" spc="-60" dirty="0">
                <a:solidFill>
                  <a:srgbClr val="1F487C"/>
                </a:solidFill>
                <a:latin typeface="Calibri"/>
                <a:cs typeface="Calibri"/>
              </a:rPr>
              <a:t> </a:t>
            </a:r>
            <a:r>
              <a:rPr sz="1500" i="1" dirty="0">
                <a:solidFill>
                  <a:srgbClr val="1F487C"/>
                </a:solidFill>
                <a:latin typeface="Calibri"/>
                <a:cs typeface="Calibri"/>
              </a:rPr>
              <a:t>provider</a:t>
            </a:r>
            <a:r>
              <a:rPr sz="1500" i="1" spc="-25" dirty="0">
                <a:solidFill>
                  <a:srgbClr val="1F487C"/>
                </a:solidFill>
                <a:latin typeface="Calibri"/>
                <a:cs typeface="Calibri"/>
              </a:rPr>
              <a:t> </a:t>
            </a:r>
            <a:r>
              <a:rPr sz="1500" i="1" dirty="0">
                <a:solidFill>
                  <a:srgbClr val="1F487C"/>
                </a:solidFill>
                <a:latin typeface="Calibri"/>
                <a:cs typeface="Calibri"/>
              </a:rPr>
              <a:t>was</a:t>
            </a:r>
            <a:r>
              <a:rPr sz="1500" i="1" spc="-45" dirty="0">
                <a:solidFill>
                  <a:srgbClr val="1F487C"/>
                </a:solidFill>
                <a:latin typeface="Calibri"/>
                <a:cs typeface="Calibri"/>
              </a:rPr>
              <a:t> </a:t>
            </a:r>
            <a:r>
              <a:rPr sz="1500" i="1" dirty="0">
                <a:solidFill>
                  <a:srgbClr val="1F487C"/>
                </a:solidFill>
                <a:latin typeface="Calibri"/>
                <a:cs typeface="Calibri"/>
              </a:rPr>
              <a:t>done</a:t>
            </a:r>
            <a:r>
              <a:rPr sz="1500" i="1" spc="-15" dirty="0">
                <a:solidFill>
                  <a:srgbClr val="1F487C"/>
                </a:solidFill>
                <a:latin typeface="Calibri"/>
                <a:cs typeface="Calibri"/>
              </a:rPr>
              <a:t> </a:t>
            </a:r>
            <a:r>
              <a:rPr sz="1500" i="1" dirty="0">
                <a:solidFill>
                  <a:srgbClr val="1F487C"/>
                </a:solidFill>
                <a:latin typeface="Calibri"/>
                <a:cs typeface="Calibri"/>
              </a:rPr>
              <a:t>in</a:t>
            </a:r>
            <a:r>
              <a:rPr sz="1500" i="1" spc="-25" dirty="0">
                <a:solidFill>
                  <a:srgbClr val="1F487C"/>
                </a:solidFill>
                <a:latin typeface="Calibri"/>
                <a:cs typeface="Calibri"/>
              </a:rPr>
              <a:t> </a:t>
            </a:r>
            <a:r>
              <a:rPr sz="1500" i="1" spc="-10" dirty="0">
                <a:solidFill>
                  <a:srgbClr val="1F487C"/>
                </a:solidFill>
                <a:latin typeface="Calibri"/>
                <a:cs typeface="Calibri"/>
              </a:rPr>
              <a:t>accordance</a:t>
            </a:r>
            <a:r>
              <a:rPr sz="1500" i="1" spc="-15" dirty="0">
                <a:solidFill>
                  <a:srgbClr val="1F487C"/>
                </a:solidFill>
                <a:latin typeface="Calibri"/>
                <a:cs typeface="Calibri"/>
              </a:rPr>
              <a:t> </a:t>
            </a:r>
            <a:r>
              <a:rPr sz="1500" i="1" dirty="0">
                <a:solidFill>
                  <a:srgbClr val="1F487C"/>
                </a:solidFill>
                <a:latin typeface="Calibri"/>
                <a:cs typeface="Calibri"/>
              </a:rPr>
              <a:t>with</a:t>
            </a:r>
            <a:r>
              <a:rPr sz="1500" i="1" spc="-20" dirty="0">
                <a:solidFill>
                  <a:srgbClr val="1F487C"/>
                </a:solidFill>
                <a:latin typeface="Calibri"/>
                <a:cs typeface="Calibri"/>
              </a:rPr>
              <a:t> </a:t>
            </a:r>
            <a:r>
              <a:rPr sz="1500" i="1" spc="-10" dirty="0">
                <a:solidFill>
                  <a:srgbClr val="1F487C"/>
                </a:solidFill>
                <a:latin typeface="Calibri"/>
                <a:cs typeface="Calibri"/>
              </a:rPr>
              <a:t>regulations.</a:t>
            </a:r>
            <a:endParaRPr sz="1500" dirty="0">
              <a:latin typeface="Calibri"/>
              <a:cs typeface="Calibri"/>
            </a:endParaRPr>
          </a:p>
          <a:p>
            <a:pPr marL="356870" marR="5080" indent="-344805">
              <a:lnSpc>
                <a:spcPct val="100000"/>
              </a:lnSpc>
              <a:spcBef>
                <a:spcPts val="1205"/>
              </a:spcBef>
              <a:buFont typeface="Arial"/>
              <a:buChar char="•"/>
              <a:tabLst>
                <a:tab pos="356870" algn="l"/>
                <a:tab pos="357505" algn="l"/>
              </a:tabLst>
            </a:pPr>
            <a:r>
              <a:rPr sz="1500" b="1" i="1" spc="-10" dirty="0">
                <a:solidFill>
                  <a:srgbClr val="1F487C"/>
                </a:solidFill>
                <a:latin typeface="Calibri"/>
                <a:cs typeface="Calibri"/>
              </a:rPr>
              <a:t>Performance</a:t>
            </a:r>
            <a:r>
              <a:rPr sz="1500" b="1" i="1" spc="-110" dirty="0">
                <a:solidFill>
                  <a:srgbClr val="1F487C"/>
                </a:solidFill>
                <a:latin typeface="Calibri"/>
                <a:cs typeface="Calibri"/>
              </a:rPr>
              <a:t> </a:t>
            </a:r>
            <a:r>
              <a:rPr sz="1500" b="1" i="1" dirty="0">
                <a:solidFill>
                  <a:srgbClr val="1F487C"/>
                </a:solidFill>
                <a:latin typeface="Calibri"/>
                <a:cs typeface="Calibri"/>
              </a:rPr>
              <a:t>Measure</a:t>
            </a:r>
            <a:r>
              <a:rPr sz="1500" b="1" i="1" spc="-85" dirty="0">
                <a:solidFill>
                  <a:srgbClr val="1F487C"/>
                </a:solidFill>
                <a:latin typeface="Calibri"/>
                <a:cs typeface="Calibri"/>
              </a:rPr>
              <a:t> </a:t>
            </a:r>
            <a:r>
              <a:rPr sz="1500" b="1" i="1" dirty="0">
                <a:solidFill>
                  <a:srgbClr val="1F487C"/>
                </a:solidFill>
                <a:latin typeface="Calibri"/>
                <a:cs typeface="Calibri"/>
              </a:rPr>
              <a:t>G4:</a:t>
            </a:r>
            <a:r>
              <a:rPr sz="1500" b="1" i="1" spc="-75" dirty="0">
                <a:solidFill>
                  <a:srgbClr val="1F487C"/>
                </a:solidFill>
                <a:latin typeface="Calibri"/>
                <a:cs typeface="Calibri"/>
              </a:rPr>
              <a:t> </a:t>
            </a:r>
            <a:r>
              <a:rPr sz="1500" i="1" dirty="0">
                <a:solidFill>
                  <a:srgbClr val="1F487C"/>
                </a:solidFill>
                <a:latin typeface="Calibri"/>
                <a:cs typeface="Calibri"/>
              </a:rPr>
              <a:t>Number</a:t>
            </a:r>
            <a:r>
              <a:rPr sz="1500" i="1" spc="-55" dirty="0">
                <a:solidFill>
                  <a:srgbClr val="1F487C"/>
                </a:solidFill>
                <a:latin typeface="Calibri"/>
                <a:cs typeface="Calibri"/>
              </a:rPr>
              <a:t> </a:t>
            </a:r>
            <a:r>
              <a:rPr sz="1500" i="1" dirty="0">
                <a:solidFill>
                  <a:srgbClr val="1F487C"/>
                </a:solidFill>
                <a:latin typeface="Calibri"/>
                <a:cs typeface="Calibri"/>
              </a:rPr>
              <a:t>and</a:t>
            </a:r>
            <a:r>
              <a:rPr sz="1500" i="1" spc="-45" dirty="0">
                <a:solidFill>
                  <a:srgbClr val="1F487C"/>
                </a:solidFill>
                <a:latin typeface="Calibri"/>
                <a:cs typeface="Calibri"/>
              </a:rPr>
              <a:t> </a:t>
            </a:r>
            <a:r>
              <a:rPr sz="1500" i="1" dirty="0">
                <a:solidFill>
                  <a:srgbClr val="1F487C"/>
                </a:solidFill>
                <a:latin typeface="Calibri"/>
                <a:cs typeface="Calibri"/>
              </a:rPr>
              <a:t>percent</a:t>
            </a:r>
            <a:r>
              <a:rPr sz="1500" i="1" spc="-40" dirty="0">
                <a:solidFill>
                  <a:srgbClr val="1F487C"/>
                </a:solidFill>
                <a:latin typeface="Calibri"/>
                <a:cs typeface="Calibri"/>
              </a:rPr>
              <a:t> </a:t>
            </a:r>
            <a:r>
              <a:rPr sz="1500" i="1" dirty="0">
                <a:solidFill>
                  <a:srgbClr val="1F487C"/>
                </a:solidFill>
                <a:latin typeface="Calibri"/>
                <a:cs typeface="Calibri"/>
              </a:rPr>
              <a:t>of</a:t>
            </a:r>
            <a:r>
              <a:rPr sz="1500" i="1" spc="-40" dirty="0">
                <a:solidFill>
                  <a:srgbClr val="1F487C"/>
                </a:solidFill>
                <a:latin typeface="Calibri"/>
                <a:cs typeface="Calibri"/>
              </a:rPr>
              <a:t> </a:t>
            </a:r>
            <a:r>
              <a:rPr sz="1500" i="1" dirty="0">
                <a:solidFill>
                  <a:srgbClr val="1F487C"/>
                </a:solidFill>
                <a:latin typeface="Calibri"/>
                <a:cs typeface="Calibri"/>
              </a:rPr>
              <a:t>individuals</a:t>
            </a:r>
            <a:r>
              <a:rPr sz="1500" i="1" spc="35" dirty="0">
                <a:solidFill>
                  <a:srgbClr val="1F487C"/>
                </a:solidFill>
                <a:latin typeface="Calibri"/>
                <a:cs typeface="Calibri"/>
              </a:rPr>
              <a:t> </a:t>
            </a:r>
            <a:r>
              <a:rPr sz="1500" i="1" dirty="0">
                <a:solidFill>
                  <a:srgbClr val="1F487C"/>
                </a:solidFill>
                <a:latin typeface="Calibri"/>
                <a:cs typeface="Calibri"/>
              </a:rPr>
              <a:t>who</a:t>
            </a:r>
            <a:r>
              <a:rPr sz="1500" i="1" spc="-25" dirty="0">
                <a:solidFill>
                  <a:srgbClr val="1F487C"/>
                </a:solidFill>
                <a:latin typeface="Calibri"/>
                <a:cs typeface="Calibri"/>
              </a:rPr>
              <a:t> </a:t>
            </a:r>
            <a:r>
              <a:rPr sz="1500" i="1" dirty="0">
                <a:solidFill>
                  <a:srgbClr val="1F487C"/>
                </a:solidFill>
                <a:latin typeface="Calibri"/>
                <a:cs typeface="Calibri"/>
              </a:rPr>
              <a:t>receive</a:t>
            </a:r>
            <a:r>
              <a:rPr sz="1500" i="1" spc="-85" dirty="0">
                <a:solidFill>
                  <a:srgbClr val="1F487C"/>
                </a:solidFill>
                <a:latin typeface="Calibri"/>
                <a:cs typeface="Calibri"/>
              </a:rPr>
              <a:t> </a:t>
            </a:r>
            <a:r>
              <a:rPr sz="1500" i="1" dirty="0">
                <a:solidFill>
                  <a:srgbClr val="1F487C"/>
                </a:solidFill>
                <a:latin typeface="Calibri"/>
                <a:cs typeface="Calibri"/>
              </a:rPr>
              <a:t>annual</a:t>
            </a:r>
            <a:r>
              <a:rPr sz="1500" i="1" spc="-5" dirty="0">
                <a:solidFill>
                  <a:srgbClr val="1F487C"/>
                </a:solidFill>
                <a:latin typeface="Calibri"/>
                <a:cs typeface="Calibri"/>
              </a:rPr>
              <a:t> </a:t>
            </a:r>
            <a:r>
              <a:rPr sz="1500" i="1" dirty="0">
                <a:solidFill>
                  <a:srgbClr val="1F487C"/>
                </a:solidFill>
                <a:latin typeface="Calibri"/>
                <a:cs typeface="Calibri"/>
              </a:rPr>
              <a:t>notification</a:t>
            </a:r>
            <a:r>
              <a:rPr sz="1500" i="1" spc="15" dirty="0">
                <a:solidFill>
                  <a:srgbClr val="1F487C"/>
                </a:solidFill>
                <a:latin typeface="Calibri"/>
                <a:cs typeface="Calibri"/>
              </a:rPr>
              <a:t> </a:t>
            </a:r>
            <a:r>
              <a:rPr sz="1500" i="1" dirty="0">
                <a:solidFill>
                  <a:srgbClr val="1F487C"/>
                </a:solidFill>
                <a:latin typeface="Calibri"/>
                <a:cs typeface="Calibri"/>
              </a:rPr>
              <a:t>of</a:t>
            </a:r>
            <a:r>
              <a:rPr sz="1500" i="1" spc="-25" dirty="0">
                <a:solidFill>
                  <a:srgbClr val="1F487C"/>
                </a:solidFill>
                <a:latin typeface="Calibri"/>
                <a:cs typeface="Calibri"/>
              </a:rPr>
              <a:t> </a:t>
            </a:r>
            <a:r>
              <a:rPr sz="1500" i="1" dirty="0">
                <a:solidFill>
                  <a:srgbClr val="1F487C"/>
                </a:solidFill>
                <a:latin typeface="Calibri"/>
                <a:cs typeface="Calibri"/>
              </a:rPr>
              <a:t>rights</a:t>
            </a:r>
            <a:r>
              <a:rPr sz="1500" i="1" spc="-30" dirty="0">
                <a:solidFill>
                  <a:srgbClr val="1F487C"/>
                </a:solidFill>
                <a:latin typeface="Calibri"/>
                <a:cs typeface="Calibri"/>
              </a:rPr>
              <a:t> </a:t>
            </a:r>
            <a:r>
              <a:rPr sz="1500" i="1" spc="-25" dirty="0">
                <a:solidFill>
                  <a:srgbClr val="1F487C"/>
                </a:solidFill>
                <a:latin typeface="Calibri"/>
                <a:cs typeface="Calibri"/>
              </a:rPr>
              <a:t>and </a:t>
            </a:r>
            <a:r>
              <a:rPr sz="1500" i="1" dirty="0">
                <a:solidFill>
                  <a:srgbClr val="1F487C"/>
                </a:solidFill>
                <a:latin typeface="Calibri"/>
                <a:cs typeface="Calibri"/>
              </a:rPr>
              <a:t>information</a:t>
            </a:r>
            <a:r>
              <a:rPr sz="1500" i="1" spc="-20" dirty="0">
                <a:solidFill>
                  <a:srgbClr val="1F487C"/>
                </a:solidFill>
                <a:latin typeface="Calibri"/>
                <a:cs typeface="Calibri"/>
              </a:rPr>
              <a:t> </a:t>
            </a:r>
            <a:r>
              <a:rPr sz="1500" i="1" dirty="0">
                <a:solidFill>
                  <a:srgbClr val="1F487C"/>
                </a:solidFill>
                <a:latin typeface="Calibri"/>
                <a:cs typeface="Calibri"/>
              </a:rPr>
              <a:t>to</a:t>
            </a:r>
            <a:r>
              <a:rPr sz="1500" i="1" spc="-60" dirty="0">
                <a:solidFill>
                  <a:srgbClr val="1F487C"/>
                </a:solidFill>
                <a:latin typeface="Calibri"/>
                <a:cs typeface="Calibri"/>
              </a:rPr>
              <a:t> </a:t>
            </a:r>
            <a:r>
              <a:rPr sz="1500" i="1" dirty="0">
                <a:solidFill>
                  <a:srgbClr val="1F487C"/>
                </a:solidFill>
                <a:latin typeface="Calibri"/>
                <a:cs typeface="Calibri"/>
              </a:rPr>
              <a:t>report</a:t>
            </a:r>
            <a:r>
              <a:rPr sz="1500" i="1" spc="-70" dirty="0">
                <a:solidFill>
                  <a:srgbClr val="1F487C"/>
                </a:solidFill>
                <a:latin typeface="Calibri"/>
                <a:cs typeface="Calibri"/>
              </a:rPr>
              <a:t> </a:t>
            </a:r>
            <a:r>
              <a:rPr sz="1500" i="1" spc="-25" dirty="0">
                <a:solidFill>
                  <a:srgbClr val="1F487C"/>
                </a:solidFill>
                <a:latin typeface="Calibri"/>
                <a:cs typeface="Calibri"/>
              </a:rPr>
              <a:t>ANE</a:t>
            </a:r>
            <a:endParaRPr sz="1500" dirty="0">
              <a:latin typeface="Calibri"/>
              <a:cs typeface="Calibri"/>
            </a:endParaRPr>
          </a:p>
          <a:p>
            <a:pPr marL="356870" marR="645160" indent="-344805">
              <a:lnSpc>
                <a:spcPct val="100000"/>
              </a:lnSpc>
              <a:spcBef>
                <a:spcPts val="1200"/>
              </a:spcBef>
              <a:buFont typeface="Arial"/>
              <a:buChar char="•"/>
              <a:tabLst>
                <a:tab pos="356870" algn="l"/>
                <a:tab pos="357505" algn="l"/>
              </a:tabLst>
            </a:pPr>
            <a:r>
              <a:rPr sz="1500" b="1" i="1" spc="-10" dirty="0">
                <a:solidFill>
                  <a:srgbClr val="1F487C"/>
                </a:solidFill>
                <a:latin typeface="Calibri"/>
                <a:cs typeface="Calibri"/>
              </a:rPr>
              <a:t>Performance</a:t>
            </a:r>
            <a:r>
              <a:rPr sz="1500" b="1" i="1" spc="-110" dirty="0">
                <a:solidFill>
                  <a:srgbClr val="1F487C"/>
                </a:solidFill>
                <a:latin typeface="Calibri"/>
                <a:cs typeface="Calibri"/>
              </a:rPr>
              <a:t> </a:t>
            </a:r>
            <a:r>
              <a:rPr sz="1500" b="1" i="1" dirty="0">
                <a:solidFill>
                  <a:srgbClr val="1F487C"/>
                </a:solidFill>
                <a:latin typeface="Calibri"/>
                <a:cs typeface="Calibri"/>
              </a:rPr>
              <a:t>Measure</a:t>
            </a:r>
            <a:r>
              <a:rPr sz="1500" b="1" i="1" spc="-70" dirty="0">
                <a:solidFill>
                  <a:srgbClr val="1F487C"/>
                </a:solidFill>
                <a:latin typeface="Calibri"/>
                <a:cs typeface="Calibri"/>
              </a:rPr>
              <a:t> </a:t>
            </a:r>
            <a:r>
              <a:rPr sz="1500" b="1" i="1" dirty="0">
                <a:solidFill>
                  <a:srgbClr val="1F487C"/>
                </a:solidFill>
                <a:latin typeface="Calibri"/>
                <a:cs typeface="Calibri"/>
              </a:rPr>
              <a:t>G10</a:t>
            </a:r>
            <a:r>
              <a:rPr sz="1500" i="1" dirty="0">
                <a:solidFill>
                  <a:srgbClr val="1F487C"/>
                </a:solidFill>
                <a:latin typeface="Calibri"/>
                <a:cs typeface="Calibri"/>
              </a:rPr>
              <a:t>:</a:t>
            </a:r>
            <a:r>
              <a:rPr sz="1500" i="1" spc="-75" dirty="0">
                <a:solidFill>
                  <a:srgbClr val="1F487C"/>
                </a:solidFill>
                <a:latin typeface="Calibri"/>
                <a:cs typeface="Calibri"/>
              </a:rPr>
              <a:t> </a:t>
            </a:r>
            <a:r>
              <a:rPr sz="1500" i="1" dirty="0">
                <a:solidFill>
                  <a:srgbClr val="1F487C"/>
                </a:solidFill>
                <a:latin typeface="Calibri"/>
                <a:cs typeface="Calibri"/>
              </a:rPr>
              <a:t>Number</a:t>
            </a:r>
            <a:r>
              <a:rPr sz="1500" i="1" spc="-45" dirty="0">
                <a:solidFill>
                  <a:srgbClr val="1F487C"/>
                </a:solidFill>
                <a:latin typeface="Calibri"/>
                <a:cs typeface="Calibri"/>
              </a:rPr>
              <a:t> </a:t>
            </a:r>
            <a:r>
              <a:rPr sz="1500" i="1" dirty="0">
                <a:solidFill>
                  <a:srgbClr val="1F487C"/>
                </a:solidFill>
                <a:latin typeface="Calibri"/>
                <a:cs typeface="Calibri"/>
              </a:rPr>
              <a:t>and</a:t>
            </a:r>
            <a:r>
              <a:rPr sz="1500" i="1" spc="-20" dirty="0">
                <a:solidFill>
                  <a:srgbClr val="1F487C"/>
                </a:solidFill>
                <a:latin typeface="Calibri"/>
                <a:cs typeface="Calibri"/>
              </a:rPr>
              <a:t> </a:t>
            </a:r>
            <a:r>
              <a:rPr sz="1500" i="1" dirty="0">
                <a:solidFill>
                  <a:srgbClr val="1F487C"/>
                </a:solidFill>
                <a:latin typeface="Calibri"/>
                <a:cs typeface="Calibri"/>
              </a:rPr>
              <a:t>percent</a:t>
            </a:r>
            <a:r>
              <a:rPr sz="1500" i="1" spc="-55" dirty="0">
                <a:solidFill>
                  <a:srgbClr val="1F487C"/>
                </a:solidFill>
                <a:latin typeface="Calibri"/>
                <a:cs typeface="Calibri"/>
              </a:rPr>
              <a:t> </a:t>
            </a:r>
            <a:r>
              <a:rPr sz="1500" i="1" dirty="0">
                <a:solidFill>
                  <a:srgbClr val="1F487C"/>
                </a:solidFill>
                <a:latin typeface="Calibri"/>
                <a:cs typeface="Calibri"/>
              </a:rPr>
              <a:t>of</a:t>
            </a:r>
            <a:r>
              <a:rPr sz="1500" i="1" spc="-15" dirty="0">
                <a:solidFill>
                  <a:srgbClr val="1F487C"/>
                </a:solidFill>
                <a:latin typeface="Calibri"/>
                <a:cs typeface="Calibri"/>
              </a:rPr>
              <a:t> </a:t>
            </a:r>
            <a:r>
              <a:rPr sz="1500" i="1" dirty="0">
                <a:solidFill>
                  <a:srgbClr val="1F487C"/>
                </a:solidFill>
                <a:latin typeface="Calibri"/>
                <a:cs typeface="Calibri"/>
              </a:rPr>
              <a:t>participants 19</a:t>
            </a:r>
            <a:r>
              <a:rPr sz="1500" i="1" spc="-25" dirty="0">
                <a:solidFill>
                  <a:srgbClr val="1F487C"/>
                </a:solidFill>
                <a:latin typeface="Calibri"/>
                <a:cs typeface="Calibri"/>
              </a:rPr>
              <a:t> </a:t>
            </a:r>
            <a:r>
              <a:rPr sz="1500" i="1" dirty="0">
                <a:solidFill>
                  <a:srgbClr val="1F487C"/>
                </a:solidFill>
                <a:latin typeface="Calibri"/>
                <a:cs typeface="Calibri"/>
              </a:rPr>
              <a:t>years</a:t>
            </a:r>
            <a:r>
              <a:rPr sz="1500" i="1" spc="-45" dirty="0">
                <a:solidFill>
                  <a:srgbClr val="1F487C"/>
                </a:solidFill>
                <a:latin typeface="Calibri"/>
                <a:cs typeface="Calibri"/>
              </a:rPr>
              <a:t> </a:t>
            </a:r>
            <a:r>
              <a:rPr sz="1500" i="1" dirty="0">
                <a:solidFill>
                  <a:srgbClr val="1F487C"/>
                </a:solidFill>
                <a:latin typeface="Calibri"/>
                <a:cs typeface="Calibri"/>
              </a:rPr>
              <a:t>and</a:t>
            </a:r>
            <a:r>
              <a:rPr sz="1500" i="1" spc="-20" dirty="0">
                <a:solidFill>
                  <a:srgbClr val="1F487C"/>
                </a:solidFill>
                <a:latin typeface="Calibri"/>
                <a:cs typeface="Calibri"/>
              </a:rPr>
              <a:t> </a:t>
            </a:r>
            <a:r>
              <a:rPr sz="1500" i="1" dirty="0">
                <a:solidFill>
                  <a:srgbClr val="1F487C"/>
                </a:solidFill>
                <a:latin typeface="Calibri"/>
                <a:cs typeface="Calibri"/>
              </a:rPr>
              <a:t>younger</a:t>
            </a:r>
            <a:r>
              <a:rPr sz="1500" i="1" spc="-20" dirty="0">
                <a:solidFill>
                  <a:srgbClr val="1F487C"/>
                </a:solidFill>
                <a:latin typeface="Calibri"/>
                <a:cs typeface="Calibri"/>
              </a:rPr>
              <a:t> </a:t>
            </a:r>
            <a:r>
              <a:rPr sz="1500" i="1" dirty="0">
                <a:solidFill>
                  <a:srgbClr val="1F487C"/>
                </a:solidFill>
                <a:latin typeface="Calibri"/>
                <a:cs typeface="Calibri"/>
              </a:rPr>
              <a:t>who</a:t>
            </a:r>
            <a:r>
              <a:rPr sz="1500" i="1" spc="-20" dirty="0">
                <a:solidFill>
                  <a:srgbClr val="1F487C"/>
                </a:solidFill>
                <a:latin typeface="Calibri"/>
                <a:cs typeface="Calibri"/>
              </a:rPr>
              <a:t> </a:t>
            </a:r>
            <a:r>
              <a:rPr sz="1500" i="1" dirty="0">
                <a:solidFill>
                  <a:srgbClr val="1F487C"/>
                </a:solidFill>
                <a:latin typeface="Calibri"/>
                <a:cs typeface="Calibri"/>
              </a:rPr>
              <a:t>had</a:t>
            </a:r>
            <a:r>
              <a:rPr sz="1500" i="1" spc="-15" dirty="0">
                <a:solidFill>
                  <a:srgbClr val="1F487C"/>
                </a:solidFill>
                <a:latin typeface="Calibri"/>
                <a:cs typeface="Calibri"/>
              </a:rPr>
              <a:t> </a:t>
            </a:r>
            <a:r>
              <a:rPr sz="1500" i="1" spc="-25" dirty="0">
                <a:solidFill>
                  <a:srgbClr val="1F487C"/>
                </a:solidFill>
                <a:latin typeface="Calibri"/>
                <a:cs typeface="Calibri"/>
              </a:rPr>
              <a:t>an </a:t>
            </a:r>
            <a:r>
              <a:rPr sz="1500" i="1" dirty="0">
                <a:solidFill>
                  <a:srgbClr val="1F487C"/>
                </a:solidFill>
                <a:latin typeface="Calibri"/>
                <a:cs typeface="Calibri"/>
              </a:rPr>
              <a:t>ambulatory</a:t>
            </a:r>
            <a:r>
              <a:rPr sz="1500" i="1" spc="-20" dirty="0">
                <a:solidFill>
                  <a:srgbClr val="1F487C"/>
                </a:solidFill>
                <a:latin typeface="Calibri"/>
                <a:cs typeface="Calibri"/>
              </a:rPr>
              <a:t> </a:t>
            </a:r>
            <a:r>
              <a:rPr sz="1500" i="1" dirty="0">
                <a:solidFill>
                  <a:srgbClr val="1F487C"/>
                </a:solidFill>
                <a:latin typeface="Calibri"/>
                <a:cs typeface="Calibri"/>
              </a:rPr>
              <a:t>or</a:t>
            </a:r>
            <a:r>
              <a:rPr sz="1500" i="1" spc="-20" dirty="0">
                <a:solidFill>
                  <a:srgbClr val="1F487C"/>
                </a:solidFill>
                <a:latin typeface="Calibri"/>
                <a:cs typeface="Calibri"/>
              </a:rPr>
              <a:t> </a:t>
            </a:r>
            <a:r>
              <a:rPr sz="1500" i="1" spc="-10" dirty="0">
                <a:solidFill>
                  <a:srgbClr val="1F487C"/>
                </a:solidFill>
                <a:latin typeface="Calibri"/>
                <a:cs typeface="Calibri"/>
              </a:rPr>
              <a:t>preventive</a:t>
            </a:r>
            <a:r>
              <a:rPr sz="1500" i="1" spc="-55" dirty="0">
                <a:solidFill>
                  <a:srgbClr val="1F487C"/>
                </a:solidFill>
                <a:latin typeface="Calibri"/>
                <a:cs typeface="Calibri"/>
              </a:rPr>
              <a:t> </a:t>
            </a:r>
            <a:r>
              <a:rPr sz="1500" i="1" dirty="0">
                <a:solidFill>
                  <a:srgbClr val="1F487C"/>
                </a:solidFill>
                <a:latin typeface="Calibri"/>
                <a:cs typeface="Calibri"/>
              </a:rPr>
              <a:t>care</a:t>
            </a:r>
            <a:r>
              <a:rPr sz="1500" i="1" spc="-50" dirty="0">
                <a:solidFill>
                  <a:srgbClr val="1F487C"/>
                </a:solidFill>
                <a:latin typeface="Calibri"/>
                <a:cs typeface="Calibri"/>
              </a:rPr>
              <a:t> </a:t>
            </a:r>
            <a:r>
              <a:rPr sz="1500" i="1" dirty="0">
                <a:solidFill>
                  <a:srgbClr val="1F487C"/>
                </a:solidFill>
                <a:latin typeface="Calibri"/>
                <a:cs typeface="Calibri"/>
              </a:rPr>
              <a:t>visit</a:t>
            </a:r>
            <a:r>
              <a:rPr sz="1500" i="1" spc="-25" dirty="0">
                <a:solidFill>
                  <a:srgbClr val="1F487C"/>
                </a:solidFill>
                <a:latin typeface="Calibri"/>
                <a:cs typeface="Calibri"/>
              </a:rPr>
              <a:t> </a:t>
            </a:r>
            <a:r>
              <a:rPr sz="1500" i="1" dirty="0">
                <a:solidFill>
                  <a:srgbClr val="1F487C"/>
                </a:solidFill>
                <a:latin typeface="Calibri"/>
                <a:cs typeface="Calibri"/>
              </a:rPr>
              <a:t>during</a:t>
            </a:r>
            <a:r>
              <a:rPr sz="1500" i="1" spc="-15" dirty="0">
                <a:solidFill>
                  <a:srgbClr val="1F487C"/>
                </a:solidFill>
                <a:latin typeface="Calibri"/>
                <a:cs typeface="Calibri"/>
              </a:rPr>
              <a:t> </a:t>
            </a:r>
            <a:r>
              <a:rPr sz="1500" i="1" dirty="0">
                <a:solidFill>
                  <a:srgbClr val="1F487C"/>
                </a:solidFill>
                <a:latin typeface="Calibri"/>
                <a:cs typeface="Calibri"/>
              </a:rPr>
              <a:t>the</a:t>
            </a:r>
            <a:r>
              <a:rPr sz="1500" i="1" spc="-30" dirty="0">
                <a:solidFill>
                  <a:srgbClr val="1F487C"/>
                </a:solidFill>
                <a:latin typeface="Calibri"/>
                <a:cs typeface="Calibri"/>
              </a:rPr>
              <a:t> </a:t>
            </a:r>
            <a:r>
              <a:rPr sz="1500" i="1" spc="-10" dirty="0">
                <a:solidFill>
                  <a:srgbClr val="1F487C"/>
                </a:solidFill>
                <a:latin typeface="Calibri"/>
                <a:cs typeface="Calibri"/>
              </a:rPr>
              <a:t>year.</a:t>
            </a:r>
            <a:endParaRPr sz="1500" dirty="0">
              <a:latin typeface="Calibri"/>
              <a:cs typeface="Calibri"/>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484631" y="0"/>
            <a:ext cx="8202930" cy="954786"/>
          </a:xfrm>
          <a:prstGeom prst="rect">
            <a:avLst/>
          </a:prstGeom>
        </p:spPr>
      </p:pic>
      <p:sp>
        <p:nvSpPr>
          <p:cNvPr id="3" name="object 3"/>
          <p:cNvSpPr txBox="1">
            <a:spLocks noGrp="1"/>
          </p:cNvSpPr>
          <p:nvPr>
            <p:ph type="title"/>
          </p:nvPr>
        </p:nvSpPr>
        <p:spPr>
          <a:prstGeom prst="rect">
            <a:avLst/>
          </a:prstGeom>
        </p:spPr>
        <p:txBody>
          <a:bodyPr vert="horz" wrap="square" lIns="0" tIns="12700" rIns="0" bIns="0" rtlCol="0">
            <a:spAutoFit/>
          </a:bodyPr>
          <a:lstStyle/>
          <a:p>
            <a:pPr marL="422909">
              <a:lnSpc>
                <a:spcPct val="100000"/>
              </a:lnSpc>
              <a:spcBef>
                <a:spcPts val="100"/>
              </a:spcBef>
            </a:pPr>
            <a:r>
              <a:rPr sz="3500" dirty="0"/>
              <a:t>2021</a:t>
            </a:r>
            <a:r>
              <a:rPr sz="3500" spc="-35" dirty="0"/>
              <a:t> </a:t>
            </a:r>
            <a:r>
              <a:rPr sz="3500" dirty="0"/>
              <a:t>QRT</a:t>
            </a:r>
            <a:r>
              <a:rPr sz="3500" spc="-50" dirty="0"/>
              <a:t> </a:t>
            </a:r>
            <a:r>
              <a:rPr sz="3500" spc="-10" dirty="0"/>
              <a:t>Performance</a:t>
            </a:r>
            <a:r>
              <a:rPr sz="3500" spc="-85" dirty="0"/>
              <a:t> </a:t>
            </a:r>
            <a:r>
              <a:rPr sz="3500" dirty="0"/>
              <a:t>Below</a:t>
            </a:r>
            <a:r>
              <a:rPr sz="3500" spc="-50" dirty="0"/>
              <a:t> </a:t>
            </a:r>
            <a:r>
              <a:rPr sz="3500" spc="-10" dirty="0"/>
              <a:t>Compliance</a:t>
            </a:r>
            <a:endParaRPr sz="3500" dirty="0"/>
          </a:p>
        </p:txBody>
      </p:sp>
      <p:sp>
        <p:nvSpPr>
          <p:cNvPr id="39" name="object 39"/>
          <p:cNvSpPr txBox="1">
            <a:spLocks noGrp="1"/>
          </p:cNvSpPr>
          <p:nvPr>
            <p:ph type="sldNum" sz="quarter" idx="7"/>
          </p:nvPr>
        </p:nvSpPr>
        <p:spPr>
          <a:prstGeom prst="rect">
            <a:avLst/>
          </a:prstGeom>
        </p:spPr>
        <p:txBody>
          <a:bodyPr vert="horz" wrap="square" lIns="0" tIns="0" rIns="0" bIns="0" rtlCol="0">
            <a:spAutoFit/>
          </a:bodyPr>
          <a:lstStyle/>
          <a:p>
            <a:pPr marL="12700">
              <a:lnSpc>
                <a:spcPts val="1150"/>
              </a:lnSpc>
            </a:pPr>
            <a:r>
              <a:rPr dirty="0"/>
              <a:t>Slide</a:t>
            </a:r>
            <a:r>
              <a:rPr spc="-45" dirty="0"/>
              <a:t> </a:t>
            </a:r>
            <a:fld id="{81D60167-4931-47E6-BA6A-407CBD079E47}" type="slidenum">
              <a:rPr spc="-35" dirty="0"/>
              <a:t>6</a:t>
            </a:fld>
            <a:endParaRPr spc="-35" dirty="0"/>
          </a:p>
        </p:txBody>
      </p:sp>
      <p:sp>
        <p:nvSpPr>
          <p:cNvPr id="38" name="object 38"/>
          <p:cNvSpPr txBox="1"/>
          <p:nvPr/>
        </p:nvSpPr>
        <p:spPr>
          <a:xfrm>
            <a:off x="1365249" y="924802"/>
            <a:ext cx="6413500" cy="640715"/>
          </a:xfrm>
          <a:prstGeom prst="rect">
            <a:avLst/>
          </a:prstGeom>
        </p:spPr>
        <p:txBody>
          <a:bodyPr vert="horz" wrap="square" lIns="0" tIns="12065" rIns="0" bIns="0" rtlCol="0">
            <a:spAutoFit/>
          </a:bodyPr>
          <a:lstStyle/>
          <a:p>
            <a:pPr algn="ctr">
              <a:lnSpc>
                <a:spcPct val="100000"/>
              </a:lnSpc>
              <a:spcBef>
                <a:spcPts val="95"/>
              </a:spcBef>
            </a:pPr>
            <a:r>
              <a:rPr sz="2000" b="1" dirty="0">
                <a:solidFill>
                  <a:srgbClr val="585858"/>
                </a:solidFill>
                <a:latin typeface="Calibri"/>
                <a:cs typeface="Calibri"/>
              </a:rPr>
              <a:t>Final</a:t>
            </a:r>
            <a:r>
              <a:rPr sz="2000" b="1" spc="-40" dirty="0">
                <a:solidFill>
                  <a:srgbClr val="585858"/>
                </a:solidFill>
                <a:latin typeface="Calibri"/>
                <a:cs typeface="Calibri"/>
              </a:rPr>
              <a:t> </a:t>
            </a:r>
            <a:r>
              <a:rPr sz="2000" b="1" dirty="0">
                <a:solidFill>
                  <a:srgbClr val="585858"/>
                </a:solidFill>
                <a:latin typeface="Calibri"/>
                <a:cs typeface="Calibri"/>
              </a:rPr>
              <a:t>SFY</a:t>
            </a:r>
            <a:r>
              <a:rPr sz="2000" b="1" spc="-40" dirty="0">
                <a:solidFill>
                  <a:srgbClr val="585858"/>
                </a:solidFill>
                <a:latin typeface="Calibri"/>
                <a:cs typeface="Calibri"/>
              </a:rPr>
              <a:t> </a:t>
            </a:r>
            <a:r>
              <a:rPr sz="2000" b="1" dirty="0">
                <a:solidFill>
                  <a:srgbClr val="585858"/>
                </a:solidFill>
                <a:latin typeface="Calibri"/>
                <a:cs typeface="Calibri"/>
              </a:rPr>
              <a:t>2021</a:t>
            </a:r>
            <a:r>
              <a:rPr sz="2000" b="1" spc="-65" dirty="0">
                <a:solidFill>
                  <a:srgbClr val="585858"/>
                </a:solidFill>
                <a:latin typeface="Calibri"/>
                <a:cs typeface="Calibri"/>
              </a:rPr>
              <a:t> </a:t>
            </a:r>
            <a:r>
              <a:rPr sz="2000" b="1" dirty="0">
                <a:solidFill>
                  <a:srgbClr val="585858"/>
                </a:solidFill>
                <a:latin typeface="Calibri"/>
                <a:cs typeface="Calibri"/>
              </a:rPr>
              <a:t>DD</a:t>
            </a:r>
            <a:r>
              <a:rPr sz="2000" b="1" spc="-50" dirty="0">
                <a:solidFill>
                  <a:srgbClr val="585858"/>
                </a:solidFill>
                <a:latin typeface="Calibri"/>
                <a:cs typeface="Calibri"/>
              </a:rPr>
              <a:t> </a:t>
            </a:r>
            <a:r>
              <a:rPr sz="2000" b="1" spc="-20" dirty="0">
                <a:solidFill>
                  <a:srgbClr val="585858"/>
                </a:solidFill>
                <a:latin typeface="Calibri"/>
                <a:cs typeface="Calibri"/>
              </a:rPr>
              <a:t>Waiver</a:t>
            </a:r>
            <a:r>
              <a:rPr sz="2000" b="1" spc="-25" dirty="0">
                <a:solidFill>
                  <a:srgbClr val="585858"/>
                </a:solidFill>
                <a:latin typeface="Calibri"/>
                <a:cs typeface="Calibri"/>
              </a:rPr>
              <a:t> </a:t>
            </a:r>
            <a:r>
              <a:rPr sz="2000" b="1" spc="-10" dirty="0">
                <a:solidFill>
                  <a:srgbClr val="585858"/>
                </a:solidFill>
                <a:latin typeface="Calibri"/>
                <a:cs typeface="Calibri"/>
              </a:rPr>
              <a:t>Performance</a:t>
            </a:r>
            <a:r>
              <a:rPr sz="2000" b="1" spc="-75" dirty="0">
                <a:solidFill>
                  <a:srgbClr val="585858"/>
                </a:solidFill>
                <a:latin typeface="Calibri"/>
                <a:cs typeface="Calibri"/>
              </a:rPr>
              <a:t> </a:t>
            </a:r>
            <a:r>
              <a:rPr sz="2000" b="1" dirty="0">
                <a:solidFill>
                  <a:srgbClr val="585858"/>
                </a:solidFill>
                <a:latin typeface="Calibri"/>
                <a:cs typeface="Calibri"/>
              </a:rPr>
              <a:t>Measures</a:t>
            </a:r>
            <a:r>
              <a:rPr sz="2000" b="1" spc="-55" dirty="0">
                <a:solidFill>
                  <a:srgbClr val="585858"/>
                </a:solidFill>
                <a:latin typeface="Calibri"/>
                <a:cs typeface="Calibri"/>
              </a:rPr>
              <a:t> </a:t>
            </a:r>
            <a:r>
              <a:rPr sz="2000" b="1" dirty="0">
                <a:solidFill>
                  <a:srgbClr val="585858"/>
                </a:solidFill>
                <a:latin typeface="Calibri"/>
                <a:cs typeface="Calibri"/>
              </a:rPr>
              <a:t>Below</a:t>
            </a:r>
            <a:r>
              <a:rPr sz="2000" b="1" spc="-75" dirty="0">
                <a:solidFill>
                  <a:srgbClr val="585858"/>
                </a:solidFill>
                <a:latin typeface="Calibri"/>
                <a:cs typeface="Calibri"/>
              </a:rPr>
              <a:t> </a:t>
            </a:r>
            <a:r>
              <a:rPr sz="2000" b="1" spc="-25" dirty="0">
                <a:solidFill>
                  <a:srgbClr val="585858"/>
                </a:solidFill>
                <a:latin typeface="Calibri"/>
                <a:cs typeface="Calibri"/>
              </a:rPr>
              <a:t>86%</a:t>
            </a:r>
            <a:endParaRPr sz="2000" dirty="0">
              <a:latin typeface="Calibri"/>
              <a:cs typeface="Calibri"/>
            </a:endParaRPr>
          </a:p>
          <a:p>
            <a:pPr marL="8255" algn="ctr">
              <a:lnSpc>
                <a:spcPct val="100000"/>
              </a:lnSpc>
              <a:spcBef>
                <a:spcPts val="50"/>
              </a:spcBef>
            </a:pPr>
            <a:r>
              <a:rPr sz="2000" b="1" spc="-10" dirty="0">
                <a:solidFill>
                  <a:srgbClr val="585858"/>
                </a:solidFill>
                <a:latin typeface="Calibri"/>
                <a:cs typeface="Calibri"/>
              </a:rPr>
              <a:t>Threshold</a:t>
            </a:r>
            <a:endParaRPr sz="2000" dirty="0">
              <a:latin typeface="Calibri"/>
              <a:cs typeface="Calibri"/>
            </a:endParaRPr>
          </a:p>
        </p:txBody>
      </p:sp>
      <p:graphicFrame>
        <p:nvGraphicFramePr>
          <p:cNvPr id="40" name="Chart 39"/>
          <p:cNvGraphicFramePr>
            <a:graphicFrameLocks/>
          </p:cNvGraphicFramePr>
          <p:nvPr>
            <p:extLst>
              <p:ext uri="{D42A27DB-BD31-4B8C-83A1-F6EECF244321}">
                <p14:modId xmlns:p14="http://schemas.microsoft.com/office/powerpoint/2010/main" val="1663210688"/>
              </p:ext>
            </p:extLst>
          </p:nvPr>
        </p:nvGraphicFramePr>
        <p:xfrm>
          <a:off x="0" y="924802"/>
          <a:ext cx="9144000" cy="552271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97535" y="0"/>
            <a:ext cx="8977122" cy="954786"/>
          </a:xfrm>
          <a:prstGeom prst="rect">
            <a:avLst/>
          </a:prstGeom>
        </p:spPr>
      </p:pic>
      <p:sp>
        <p:nvSpPr>
          <p:cNvPr id="3" name="object 3"/>
          <p:cNvSpPr txBox="1">
            <a:spLocks noGrp="1"/>
          </p:cNvSpPr>
          <p:nvPr>
            <p:ph type="title"/>
          </p:nvPr>
        </p:nvSpPr>
        <p:spPr>
          <a:prstGeom prst="rect">
            <a:avLst/>
          </a:prstGeom>
        </p:spPr>
        <p:txBody>
          <a:bodyPr vert="horz" wrap="square" lIns="0" tIns="12700" rIns="0" bIns="0" rtlCol="0">
            <a:spAutoFit/>
          </a:bodyPr>
          <a:lstStyle/>
          <a:p>
            <a:pPr marL="35560">
              <a:lnSpc>
                <a:spcPct val="100000"/>
              </a:lnSpc>
              <a:spcBef>
                <a:spcPts val="100"/>
              </a:spcBef>
            </a:pPr>
            <a:r>
              <a:rPr sz="3500" dirty="0"/>
              <a:t>Comparison</a:t>
            </a:r>
            <a:r>
              <a:rPr sz="3500" spc="-65" dirty="0"/>
              <a:t> </a:t>
            </a:r>
            <a:r>
              <a:rPr sz="3500" dirty="0"/>
              <a:t>SFY</a:t>
            </a:r>
            <a:r>
              <a:rPr sz="3500" spc="-20" dirty="0"/>
              <a:t> </a:t>
            </a:r>
            <a:r>
              <a:rPr sz="3500" dirty="0"/>
              <a:t>20/SFY</a:t>
            </a:r>
            <a:r>
              <a:rPr sz="3500" spc="-20" dirty="0"/>
              <a:t> </a:t>
            </a:r>
            <a:r>
              <a:rPr sz="3500" dirty="0"/>
              <a:t>2021</a:t>
            </a:r>
            <a:r>
              <a:rPr sz="3500" spc="-15" dirty="0"/>
              <a:t> </a:t>
            </a:r>
            <a:r>
              <a:rPr sz="3500" dirty="0"/>
              <a:t>PM</a:t>
            </a:r>
            <a:r>
              <a:rPr sz="3500" spc="-10" dirty="0"/>
              <a:t> Performance</a:t>
            </a:r>
            <a:endParaRPr sz="3500" dirty="0"/>
          </a:p>
        </p:txBody>
      </p:sp>
      <p:pic>
        <p:nvPicPr>
          <p:cNvPr id="42" name="object 42"/>
          <p:cNvPicPr/>
          <p:nvPr/>
        </p:nvPicPr>
        <p:blipFill>
          <a:blip r:embed="rId4" cstate="print"/>
          <a:stretch>
            <a:fillRect/>
          </a:stretch>
        </p:blipFill>
        <p:spPr>
          <a:xfrm>
            <a:off x="952500" y="1816607"/>
            <a:ext cx="7748016" cy="9143"/>
          </a:xfrm>
          <a:prstGeom prst="rect">
            <a:avLst/>
          </a:prstGeom>
        </p:spPr>
      </p:pic>
      <p:sp>
        <p:nvSpPr>
          <p:cNvPr id="50" name="object 50"/>
          <p:cNvSpPr txBox="1"/>
          <p:nvPr/>
        </p:nvSpPr>
        <p:spPr>
          <a:xfrm>
            <a:off x="8212963" y="4674870"/>
            <a:ext cx="330200" cy="238125"/>
          </a:xfrm>
          <a:prstGeom prst="rect">
            <a:avLst/>
          </a:prstGeom>
        </p:spPr>
        <p:txBody>
          <a:bodyPr vert="horz" wrap="square" lIns="0" tIns="11430" rIns="0" bIns="0" rtlCol="0">
            <a:spAutoFit/>
          </a:bodyPr>
          <a:lstStyle/>
          <a:p>
            <a:pPr marL="12700">
              <a:lnSpc>
                <a:spcPct val="100000"/>
              </a:lnSpc>
              <a:spcBef>
                <a:spcPts val="90"/>
              </a:spcBef>
            </a:pPr>
            <a:r>
              <a:rPr sz="1400" b="1" spc="-25" dirty="0">
                <a:solidFill>
                  <a:srgbClr val="FFFFFF"/>
                </a:solidFill>
                <a:latin typeface="Calibri"/>
                <a:cs typeface="Calibri"/>
              </a:rPr>
              <a:t>66%</a:t>
            </a:r>
            <a:endParaRPr sz="1400">
              <a:latin typeface="Calibri"/>
              <a:cs typeface="Calibri"/>
            </a:endParaRPr>
          </a:p>
        </p:txBody>
      </p:sp>
      <p:sp>
        <p:nvSpPr>
          <p:cNvPr id="58" name="object 58"/>
          <p:cNvSpPr txBox="1"/>
          <p:nvPr/>
        </p:nvSpPr>
        <p:spPr>
          <a:xfrm>
            <a:off x="8212963" y="3326079"/>
            <a:ext cx="330200" cy="238125"/>
          </a:xfrm>
          <a:prstGeom prst="rect">
            <a:avLst/>
          </a:prstGeom>
        </p:spPr>
        <p:txBody>
          <a:bodyPr vert="horz" wrap="square" lIns="0" tIns="12065" rIns="0" bIns="0" rtlCol="0">
            <a:spAutoFit/>
          </a:bodyPr>
          <a:lstStyle/>
          <a:p>
            <a:pPr marL="12700">
              <a:lnSpc>
                <a:spcPct val="100000"/>
              </a:lnSpc>
              <a:spcBef>
                <a:spcPts val="95"/>
              </a:spcBef>
            </a:pPr>
            <a:r>
              <a:rPr sz="1400" b="1" spc="-25" dirty="0">
                <a:solidFill>
                  <a:srgbClr val="FFFFFF"/>
                </a:solidFill>
                <a:latin typeface="Calibri"/>
                <a:cs typeface="Calibri"/>
              </a:rPr>
              <a:t>67%</a:t>
            </a:r>
            <a:endParaRPr sz="1400">
              <a:latin typeface="Calibri"/>
              <a:cs typeface="Calibri"/>
            </a:endParaRPr>
          </a:p>
        </p:txBody>
      </p:sp>
      <p:sp>
        <p:nvSpPr>
          <p:cNvPr id="80" name="object 80"/>
          <p:cNvSpPr txBox="1">
            <a:spLocks noGrp="1"/>
          </p:cNvSpPr>
          <p:nvPr>
            <p:ph type="sldNum" sz="quarter" idx="7"/>
          </p:nvPr>
        </p:nvSpPr>
        <p:spPr>
          <a:prstGeom prst="rect">
            <a:avLst/>
          </a:prstGeom>
        </p:spPr>
        <p:txBody>
          <a:bodyPr vert="horz" wrap="square" lIns="0" tIns="0" rIns="0" bIns="0" rtlCol="0">
            <a:spAutoFit/>
          </a:bodyPr>
          <a:lstStyle/>
          <a:p>
            <a:pPr marL="12700">
              <a:lnSpc>
                <a:spcPts val="1150"/>
              </a:lnSpc>
            </a:pPr>
            <a:r>
              <a:rPr dirty="0"/>
              <a:t>Slide</a:t>
            </a:r>
            <a:r>
              <a:rPr spc="-45" dirty="0"/>
              <a:t> </a:t>
            </a:r>
            <a:fld id="{81D60167-4931-47E6-BA6A-407CBD079E47}" type="slidenum">
              <a:rPr spc="-35" dirty="0"/>
              <a:t>7</a:t>
            </a:fld>
            <a:endParaRPr spc="-35" dirty="0"/>
          </a:p>
        </p:txBody>
      </p:sp>
      <p:graphicFrame>
        <p:nvGraphicFramePr>
          <p:cNvPr id="88" name="Chart 87"/>
          <p:cNvGraphicFramePr>
            <a:graphicFrameLocks/>
          </p:cNvGraphicFramePr>
          <p:nvPr>
            <p:extLst>
              <p:ext uri="{D42A27DB-BD31-4B8C-83A1-F6EECF244321}">
                <p14:modId xmlns:p14="http://schemas.microsoft.com/office/powerpoint/2010/main" val="1982606788"/>
              </p:ext>
            </p:extLst>
          </p:nvPr>
        </p:nvGraphicFramePr>
        <p:xfrm>
          <a:off x="97535" y="945355"/>
          <a:ext cx="8871712" cy="5286432"/>
        </p:xfrm>
        <a:graphic>
          <a:graphicData uri="http://schemas.openxmlformats.org/drawingml/2006/chart">
            <c:chart xmlns:c="http://schemas.openxmlformats.org/drawingml/2006/chart" xmlns:r="http://schemas.openxmlformats.org/officeDocument/2006/relationships" r:id="rId5"/>
          </a:graphicData>
        </a:graphic>
      </p:graphicFrame>
      <p:sp>
        <p:nvSpPr>
          <p:cNvPr id="89" name="TextBox 1"/>
          <p:cNvSpPr txBox="1"/>
          <p:nvPr/>
        </p:nvSpPr>
        <p:spPr>
          <a:xfrm>
            <a:off x="5562600" y="3357498"/>
            <a:ext cx="533400" cy="2457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300" b="1" dirty="0" smtClean="0">
                <a:solidFill>
                  <a:srgbClr val="FF0000"/>
                </a:solidFill>
              </a:rPr>
              <a:t>99%</a:t>
            </a:r>
            <a:endParaRPr lang="en-US" sz="1300" b="1" dirty="0">
              <a:solidFill>
                <a:srgbClr val="FF0000"/>
              </a:solidFill>
            </a:endParaRPr>
          </a:p>
        </p:txBody>
      </p:sp>
      <p:sp>
        <p:nvSpPr>
          <p:cNvPr id="90" name="TextBox 1"/>
          <p:cNvSpPr txBox="1"/>
          <p:nvPr/>
        </p:nvSpPr>
        <p:spPr>
          <a:xfrm>
            <a:off x="838200" y="3361607"/>
            <a:ext cx="533400" cy="2457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300" b="1" dirty="0" smtClean="0">
                <a:solidFill>
                  <a:srgbClr val="FF0000"/>
                </a:solidFill>
              </a:rPr>
              <a:t>86%</a:t>
            </a:r>
            <a:endParaRPr lang="en-US" sz="1300" b="1" dirty="0">
              <a:solidFill>
                <a:srgbClr val="FF0000"/>
              </a:solidFill>
            </a:endParaRPr>
          </a:p>
        </p:txBody>
      </p:sp>
      <p:sp>
        <p:nvSpPr>
          <p:cNvPr id="91" name="TextBox 1"/>
          <p:cNvSpPr txBox="1"/>
          <p:nvPr/>
        </p:nvSpPr>
        <p:spPr>
          <a:xfrm>
            <a:off x="4237419" y="3357498"/>
            <a:ext cx="533400" cy="2457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300" b="1" dirty="0" smtClean="0">
                <a:solidFill>
                  <a:srgbClr val="FF0000"/>
                </a:solidFill>
              </a:rPr>
              <a:t>86%</a:t>
            </a:r>
            <a:endParaRPr lang="en-US" sz="1300" b="1" dirty="0">
              <a:solidFill>
                <a:srgbClr val="FF0000"/>
              </a:solidFill>
            </a:endParaRPr>
          </a:p>
        </p:txBody>
      </p:sp>
      <p:sp>
        <p:nvSpPr>
          <p:cNvPr id="92" name="TextBox 1"/>
          <p:cNvSpPr txBox="1"/>
          <p:nvPr/>
        </p:nvSpPr>
        <p:spPr>
          <a:xfrm>
            <a:off x="6239067" y="3347490"/>
            <a:ext cx="533400" cy="2457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300" b="1" dirty="0" smtClean="0">
                <a:solidFill>
                  <a:srgbClr val="FF0000"/>
                </a:solidFill>
              </a:rPr>
              <a:t>92%</a:t>
            </a:r>
            <a:endParaRPr lang="en-US" sz="1300"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3432047" y="0"/>
            <a:ext cx="2311146" cy="954786"/>
          </a:xfrm>
          <a:prstGeom prst="rect">
            <a:avLst/>
          </a:prstGeom>
        </p:spPr>
      </p:pic>
      <p:sp>
        <p:nvSpPr>
          <p:cNvPr id="3" name="object 3"/>
          <p:cNvSpPr txBox="1">
            <a:spLocks noGrp="1"/>
          </p:cNvSpPr>
          <p:nvPr>
            <p:ph type="title"/>
          </p:nvPr>
        </p:nvSpPr>
        <p:spPr>
          <a:prstGeom prst="rect">
            <a:avLst/>
          </a:prstGeom>
        </p:spPr>
        <p:txBody>
          <a:bodyPr vert="horz" wrap="square" lIns="0" tIns="12700" rIns="0" bIns="0" rtlCol="0">
            <a:spAutoFit/>
          </a:bodyPr>
          <a:lstStyle/>
          <a:p>
            <a:pPr marL="3371215">
              <a:lnSpc>
                <a:spcPct val="100000"/>
              </a:lnSpc>
              <a:spcBef>
                <a:spcPts val="100"/>
              </a:spcBef>
            </a:pPr>
            <a:r>
              <a:rPr sz="3500" spc="-10" dirty="0"/>
              <a:t>Summary</a:t>
            </a:r>
            <a:endParaRPr sz="350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2700">
              <a:lnSpc>
                <a:spcPts val="1150"/>
              </a:lnSpc>
            </a:pPr>
            <a:r>
              <a:rPr dirty="0"/>
              <a:t>Slide</a:t>
            </a:r>
            <a:r>
              <a:rPr spc="-45" dirty="0"/>
              <a:t> </a:t>
            </a:r>
            <a:fld id="{81D60167-4931-47E6-BA6A-407CBD079E47}" type="slidenum">
              <a:rPr spc="-35" dirty="0"/>
              <a:t>8</a:t>
            </a:fld>
            <a:endParaRPr spc="-35" dirty="0"/>
          </a:p>
        </p:txBody>
      </p:sp>
      <p:sp>
        <p:nvSpPr>
          <p:cNvPr id="4" name="object 4"/>
          <p:cNvSpPr txBox="1"/>
          <p:nvPr/>
        </p:nvSpPr>
        <p:spPr>
          <a:xfrm>
            <a:off x="231140" y="926719"/>
            <a:ext cx="8478520" cy="4949190"/>
          </a:xfrm>
          <a:prstGeom prst="rect">
            <a:avLst/>
          </a:prstGeom>
        </p:spPr>
        <p:txBody>
          <a:bodyPr vert="horz" wrap="square" lIns="0" tIns="11430" rIns="0" bIns="0" rtlCol="0">
            <a:spAutoFit/>
          </a:bodyPr>
          <a:lstStyle/>
          <a:p>
            <a:pPr marL="12700" marR="1254125">
              <a:lnSpc>
                <a:spcPct val="100000"/>
              </a:lnSpc>
              <a:spcBef>
                <a:spcPts val="90"/>
              </a:spcBef>
            </a:pPr>
            <a:r>
              <a:rPr sz="2600" spc="-10" dirty="0">
                <a:solidFill>
                  <a:srgbClr val="1F487C"/>
                </a:solidFill>
                <a:latin typeface="Calibri"/>
                <a:cs typeface="Calibri"/>
              </a:rPr>
              <a:t>Demonstrable</a:t>
            </a:r>
            <a:r>
              <a:rPr sz="2600" spc="-100" dirty="0">
                <a:solidFill>
                  <a:srgbClr val="1F487C"/>
                </a:solidFill>
                <a:latin typeface="Calibri"/>
                <a:cs typeface="Calibri"/>
              </a:rPr>
              <a:t> </a:t>
            </a:r>
            <a:r>
              <a:rPr sz="2600" spc="-10" dirty="0">
                <a:solidFill>
                  <a:srgbClr val="1F487C"/>
                </a:solidFill>
                <a:latin typeface="Calibri"/>
                <a:cs typeface="Calibri"/>
              </a:rPr>
              <a:t>improvement</a:t>
            </a:r>
            <a:r>
              <a:rPr sz="2600" spc="-100" dirty="0">
                <a:solidFill>
                  <a:srgbClr val="1F487C"/>
                </a:solidFill>
                <a:latin typeface="Calibri"/>
                <a:cs typeface="Calibri"/>
              </a:rPr>
              <a:t> </a:t>
            </a:r>
            <a:r>
              <a:rPr sz="2600" dirty="0">
                <a:solidFill>
                  <a:srgbClr val="1F487C"/>
                </a:solidFill>
                <a:latin typeface="Calibri"/>
                <a:cs typeface="Calibri"/>
              </a:rPr>
              <a:t>in</a:t>
            </a:r>
            <a:r>
              <a:rPr sz="2600" spc="-110" dirty="0">
                <a:solidFill>
                  <a:srgbClr val="1F487C"/>
                </a:solidFill>
                <a:latin typeface="Calibri"/>
                <a:cs typeface="Calibri"/>
              </a:rPr>
              <a:t> </a:t>
            </a:r>
            <a:r>
              <a:rPr sz="2600" dirty="0">
                <a:solidFill>
                  <a:srgbClr val="1F487C"/>
                </a:solidFill>
                <a:latin typeface="Calibri"/>
                <a:cs typeface="Calibri"/>
              </a:rPr>
              <a:t>provider</a:t>
            </a:r>
            <a:r>
              <a:rPr sz="2600" spc="-110" dirty="0">
                <a:solidFill>
                  <a:srgbClr val="1F487C"/>
                </a:solidFill>
                <a:latin typeface="Calibri"/>
                <a:cs typeface="Calibri"/>
              </a:rPr>
              <a:t> </a:t>
            </a:r>
            <a:r>
              <a:rPr sz="2600" dirty="0">
                <a:solidFill>
                  <a:srgbClr val="1F487C"/>
                </a:solidFill>
                <a:latin typeface="Calibri"/>
                <a:cs typeface="Calibri"/>
              </a:rPr>
              <a:t>compliance</a:t>
            </a:r>
            <a:r>
              <a:rPr sz="2600" spc="-105" dirty="0">
                <a:solidFill>
                  <a:srgbClr val="1F487C"/>
                </a:solidFill>
                <a:latin typeface="Calibri"/>
                <a:cs typeface="Calibri"/>
              </a:rPr>
              <a:t> </a:t>
            </a:r>
            <a:r>
              <a:rPr sz="2600" spc="-25" dirty="0">
                <a:solidFill>
                  <a:srgbClr val="1F487C"/>
                </a:solidFill>
                <a:latin typeface="Calibri"/>
                <a:cs typeface="Calibri"/>
              </a:rPr>
              <a:t>is </a:t>
            </a:r>
            <a:r>
              <a:rPr sz="2600" spc="-10" dirty="0">
                <a:solidFill>
                  <a:srgbClr val="1F487C"/>
                </a:solidFill>
                <a:latin typeface="Calibri"/>
                <a:cs typeface="Calibri"/>
              </a:rPr>
              <a:t>contingent</a:t>
            </a:r>
            <a:r>
              <a:rPr sz="2600" spc="-90" dirty="0">
                <a:solidFill>
                  <a:srgbClr val="1F487C"/>
                </a:solidFill>
                <a:latin typeface="Calibri"/>
                <a:cs typeface="Calibri"/>
              </a:rPr>
              <a:t> </a:t>
            </a:r>
            <a:r>
              <a:rPr sz="2600" spc="-25" dirty="0">
                <a:solidFill>
                  <a:srgbClr val="1F487C"/>
                </a:solidFill>
                <a:latin typeface="Calibri"/>
                <a:cs typeface="Calibri"/>
              </a:rPr>
              <a:t>on:</a:t>
            </a:r>
            <a:endParaRPr sz="2600" dirty="0">
              <a:latin typeface="Calibri"/>
              <a:cs typeface="Calibri"/>
            </a:endParaRPr>
          </a:p>
          <a:p>
            <a:pPr marL="356870" marR="459740" indent="-344805">
              <a:lnSpc>
                <a:spcPct val="100000"/>
              </a:lnSpc>
              <a:buFont typeface="Arial"/>
              <a:buChar char="•"/>
              <a:tabLst>
                <a:tab pos="356870" algn="l"/>
                <a:tab pos="357505" algn="l"/>
              </a:tabLst>
            </a:pPr>
            <a:r>
              <a:rPr sz="2600" dirty="0">
                <a:solidFill>
                  <a:srgbClr val="1F487C"/>
                </a:solidFill>
                <a:latin typeface="Calibri"/>
                <a:cs typeface="Calibri"/>
              </a:rPr>
              <a:t>The</a:t>
            </a:r>
            <a:r>
              <a:rPr sz="2600" spc="-95" dirty="0">
                <a:solidFill>
                  <a:srgbClr val="1F487C"/>
                </a:solidFill>
                <a:latin typeface="Calibri"/>
                <a:cs typeface="Calibri"/>
              </a:rPr>
              <a:t> </a:t>
            </a:r>
            <a:r>
              <a:rPr sz="2600" dirty="0">
                <a:solidFill>
                  <a:srgbClr val="1F487C"/>
                </a:solidFill>
                <a:latin typeface="Calibri"/>
                <a:cs typeface="Calibri"/>
              </a:rPr>
              <a:t>degree</a:t>
            </a:r>
            <a:r>
              <a:rPr sz="2600" spc="-125" dirty="0">
                <a:solidFill>
                  <a:srgbClr val="1F487C"/>
                </a:solidFill>
                <a:latin typeface="Calibri"/>
                <a:cs typeface="Calibri"/>
              </a:rPr>
              <a:t> </a:t>
            </a:r>
            <a:r>
              <a:rPr sz="2600" dirty="0">
                <a:solidFill>
                  <a:srgbClr val="1F487C"/>
                </a:solidFill>
                <a:latin typeface="Calibri"/>
                <a:cs typeface="Calibri"/>
              </a:rPr>
              <a:t>and</a:t>
            </a:r>
            <a:r>
              <a:rPr sz="2600" spc="-80" dirty="0">
                <a:solidFill>
                  <a:srgbClr val="1F487C"/>
                </a:solidFill>
                <a:latin typeface="Calibri"/>
                <a:cs typeface="Calibri"/>
              </a:rPr>
              <a:t> </a:t>
            </a:r>
            <a:r>
              <a:rPr sz="2600" spc="-10" dirty="0">
                <a:solidFill>
                  <a:srgbClr val="1F487C"/>
                </a:solidFill>
                <a:latin typeface="Calibri"/>
                <a:cs typeface="Calibri"/>
              </a:rPr>
              <a:t>extent</a:t>
            </a:r>
            <a:r>
              <a:rPr sz="2600" spc="-70" dirty="0">
                <a:solidFill>
                  <a:srgbClr val="1F487C"/>
                </a:solidFill>
                <a:latin typeface="Calibri"/>
                <a:cs typeface="Calibri"/>
              </a:rPr>
              <a:t> </a:t>
            </a:r>
            <a:r>
              <a:rPr sz="2600" dirty="0">
                <a:solidFill>
                  <a:srgbClr val="1F487C"/>
                </a:solidFill>
                <a:latin typeface="Calibri"/>
                <a:cs typeface="Calibri"/>
              </a:rPr>
              <a:t>to</a:t>
            </a:r>
            <a:r>
              <a:rPr sz="2600" spc="-75" dirty="0">
                <a:solidFill>
                  <a:srgbClr val="1F487C"/>
                </a:solidFill>
                <a:latin typeface="Calibri"/>
                <a:cs typeface="Calibri"/>
              </a:rPr>
              <a:t> </a:t>
            </a:r>
            <a:r>
              <a:rPr sz="2600" dirty="0">
                <a:solidFill>
                  <a:srgbClr val="1F487C"/>
                </a:solidFill>
                <a:latin typeface="Calibri"/>
                <a:cs typeface="Calibri"/>
              </a:rPr>
              <a:t>which</a:t>
            </a:r>
            <a:r>
              <a:rPr sz="2600" spc="-60" dirty="0">
                <a:solidFill>
                  <a:srgbClr val="1F487C"/>
                </a:solidFill>
                <a:latin typeface="Calibri"/>
                <a:cs typeface="Calibri"/>
              </a:rPr>
              <a:t> </a:t>
            </a:r>
            <a:r>
              <a:rPr sz="2600" spc="-10" dirty="0">
                <a:solidFill>
                  <a:srgbClr val="1F487C"/>
                </a:solidFill>
                <a:latin typeface="Calibri"/>
                <a:cs typeface="Calibri"/>
              </a:rPr>
              <a:t>state</a:t>
            </a:r>
            <a:r>
              <a:rPr sz="2600" spc="-70" dirty="0">
                <a:solidFill>
                  <a:srgbClr val="1F487C"/>
                </a:solidFill>
                <a:latin typeface="Calibri"/>
                <a:cs typeface="Calibri"/>
              </a:rPr>
              <a:t> </a:t>
            </a:r>
            <a:r>
              <a:rPr sz="2600" spc="-10" dirty="0">
                <a:solidFill>
                  <a:srgbClr val="1F487C"/>
                </a:solidFill>
                <a:latin typeface="Calibri"/>
                <a:cs typeface="Calibri"/>
              </a:rPr>
              <a:t>staff</a:t>
            </a:r>
            <a:r>
              <a:rPr sz="2600" spc="-90" dirty="0">
                <a:solidFill>
                  <a:srgbClr val="1F487C"/>
                </a:solidFill>
                <a:latin typeface="Calibri"/>
                <a:cs typeface="Calibri"/>
              </a:rPr>
              <a:t> </a:t>
            </a:r>
            <a:r>
              <a:rPr sz="2600" dirty="0">
                <a:solidFill>
                  <a:srgbClr val="1F487C"/>
                </a:solidFill>
                <a:latin typeface="Calibri"/>
                <a:cs typeface="Calibri"/>
              </a:rPr>
              <a:t>have</a:t>
            </a:r>
            <a:r>
              <a:rPr sz="2600" spc="-80" dirty="0">
                <a:solidFill>
                  <a:srgbClr val="1F487C"/>
                </a:solidFill>
                <a:latin typeface="Calibri"/>
                <a:cs typeface="Calibri"/>
              </a:rPr>
              <a:t> </a:t>
            </a:r>
            <a:r>
              <a:rPr sz="2600" dirty="0">
                <a:solidFill>
                  <a:srgbClr val="1F487C"/>
                </a:solidFill>
                <a:latin typeface="Calibri"/>
                <a:cs typeface="Calibri"/>
              </a:rPr>
              <a:t>access</a:t>
            </a:r>
            <a:r>
              <a:rPr sz="2600" spc="-95" dirty="0">
                <a:solidFill>
                  <a:srgbClr val="1F487C"/>
                </a:solidFill>
                <a:latin typeface="Calibri"/>
                <a:cs typeface="Calibri"/>
              </a:rPr>
              <a:t> </a:t>
            </a:r>
            <a:r>
              <a:rPr sz="2600" spc="-25" dirty="0">
                <a:solidFill>
                  <a:srgbClr val="1F487C"/>
                </a:solidFill>
                <a:latin typeface="Calibri"/>
                <a:cs typeface="Calibri"/>
              </a:rPr>
              <a:t>to </a:t>
            </a:r>
            <a:r>
              <a:rPr lang="en-US" sz="2600" spc="-25" dirty="0" smtClean="0">
                <a:solidFill>
                  <a:srgbClr val="1F487C"/>
                </a:solidFill>
                <a:latin typeface="Calibri"/>
                <a:cs typeface="Calibri"/>
              </a:rPr>
              <a:t>updated </a:t>
            </a:r>
            <a:r>
              <a:rPr sz="2600" dirty="0" smtClean="0">
                <a:solidFill>
                  <a:srgbClr val="1F487C"/>
                </a:solidFill>
                <a:latin typeface="Calibri"/>
                <a:cs typeface="Calibri"/>
              </a:rPr>
              <a:t>contact</a:t>
            </a:r>
            <a:r>
              <a:rPr sz="2600" spc="-75" dirty="0" smtClean="0">
                <a:solidFill>
                  <a:srgbClr val="1F487C"/>
                </a:solidFill>
                <a:latin typeface="Calibri"/>
                <a:cs typeface="Calibri"/>
              </a:rPr>
              <a:t> </a:t>
            </a:r>
            <a:r>
              <a:rPr sz="2600" spc="-10" dirty="0">
                <a:solidFill>
                  <a:srgbClr val="1F487C"/>
                </a:solidFill>
                <a:latin typeface="Calibri"/>
                <a:cs typeface="Calibri"/>
              </a:rPr>
              <a:t>information</a:t>
            </a:r>
            <a:r>
              <a:rPr sz="2600" spc="-50" dirty="0">
                <a:solidFill>
                  <a:srgbClr val="1F487C"/>
                </a:solidFill>
                <a:latin typeface="Calibri"/>
                <a:cs typeface="Calibri"/>
              </a:rPr>
              <a:t> </a:t>
            </a:r>
            <a:r>
              <a:rPr sz="2600" dirty="0">
                <a:solidFill>
                  <a:srgbClr val="1F487C"/>
                </a:solidFill>
                <a:latin typeface="Calibri"/>
                <a:cs typeface="Calibri"/>
              </a:rPr>
              <a:t>for</a:t>
            </a:r>
            <a:r>
              <a:rPr sz="2600" spc="-85" dirty="0">
                <a:solidFill>
                  <a:srgbClr val="1F487C"/>
                </a:solidFill>
                <a:latin typeface="Calibri"/>
                <a:cs typeface="Calibri"/>
              </a:rPr>
              <a:t> </a:t>
            </a:r>
            <a:r>
              <a:rPr sz="2600" dirty="0">
                <a:solidFill>
                  <a:srgbClr val="1F487C"/>
                </a:solidFill>
                <a:latin typeface="Calibri"/>
                <a:cs typeface="Calibri"/>
              </a:rPr>
              <a:t>all</a:t>
            </a:r>
            <a:r>
              <a:rPr sz="2600" spc="-70" dirty="0">
                <a:solidFill>
                  <a:srgbClr val="1F487C"/>
                </a:solidFill>
                <a:latin typeface="Calibri"/>
                <a:cs typeface="Calibri"/>
              </a:rPr>
              <a:t> </a:t>
            </a:r>
            <a:r>
              <a:rPr sz="2600" spc="-10" dirty="0">
                <a:solidFill>
                  <a:srgbClr val="1F487C"/>
                </a:solidFill>
                <a:latin typeface="Calibri"/>
                <a:cs typeface="Calibri"/>
              </a:rPr>
              <a:t>providers</a:t>
            </a:r>
            <a:r>
              <a:rPr sz="2600" spc="-95" dirty="0">
                <a:solidFill>
                  <a:srgbClr val="1F487C"/>
                </a:solidFill>
                <a:latin typeface="Calibri"/>
                <a:cs typeface="Calibri"/>
              </a:rPr>
              <a:t> </a:t>
            </a:r>
            <a:r>
              <a:rPr sz="2600" dirty="0">
                <a:solidFill>
                  <a:srgbClr val="1F487C"/>
                </a:solidFill>
                <a:latin typeface="Calibri"/>
                <a:cs typeface="Calibri"/>
              </a:rPr>
              <a:t>of</a:t>
            </a:r>
            <a:r>
              <a:rPr sz="2600" spc="-85" dirty="0">
                <a:solidFill>
                  <a:srgbClr val="1F487C"/>
                </a:solidFill>
                <a:latin typeface="Calibri"/>
                <a:cs typeface="Calibri"/>
              </a:rPr>
              <a:t> </a:t>
            </a:r>
            <a:r>
              <a:rPr sz="2600" dirty="0">
                <a:solidFill>
                  <a:srgbClr val="1F487C"/>
                </a:solidFill>
                <a:latin typeface="Calibri"/>
                <a:cs typeface="Calibri"/>
              </a:rPr>
              <a:t>DD</a:t>
            </a:r>
            <a:r>
              <a:rPr sz="2600" spc="-60" dirty="0">
                <a:solidFill>
                  <a:srgbClr val="1F487C"/>
                </a:solidFill>
                <a:latin typeface="Calibri"/>
                <a:cs typeface="Calibri"/>
              </a:rPr>
              <a:t> </a:t>
            </a:r>
            <a:r>
              <a:rPr sz="2600" spc="-10" dirty="0">
                <a:solidFill>
                  <a:srgbClr val="1F487C"/>
                </a:solidFill>
                <a:latin typeface="Calibri"/>
                <a:cs typeface="Calibri"/>
              </a:rPr>
              <a:t>waiver </a:t>
            </a:r>
            <a:r>
              <a:rPr sz="2600" dirty="0">
                <a:solidFill>
                  <a:srgbClr val="1F487C"/>
                </a:solidFill>
                <a:latin typeface="Calibri"/>
                <a:cs typeface="Calibri"/>
              </a:rPr>
              <a:t>services</a:t>
            </a:r>
            <a:r>
              <a:rPr sz="2600" spc="-75" dirty="0">
                <a:solidFill>
                  <a:srgbClr val="1F487C"/>
                </a:solidFill>
                <a:latin typeface="Calibri"/>
                <a:cs typeface="Calibri"/>
              </a:rPr>
              <a:t> </a:t>
            </a:r>
            <a:r>
              <a:rPr sz="2600" dirty="0">
                <a:solidFill>
                  <a:srgbClr val="1F487C"/>
                </a:solidFill>
                <a:latin typeface="Calibri"/>
                <a:cs typeface="Calibri"/>
              </a:rPr>
              <a:t>in</a:t>
            </a:r>
            <a:r>
              <a:rPr sz="2600" spc="-65" dirty="0">
                <a:solidFill>
                  <a:srgbClr val="1F487C"/>
                </a:solidFill>
                <a:latin typeface="Calibri"/>
                <a:cs typeface="Calibri"/>
              </a:rPr>
              <a:t> </a:t>
            </a:r>
            <a:r>
              <a:rPr sz="2600" dirty="0">
                <a:solidFill>
                  <a:srgbClr val="1F487C"/>
                </a:solidFill>
                <a:latin typeface="Calibri"/>
                <a:cs typeface="Calibri"/>
              </a:rPr>
              <a:t>the</a:t>
            </a:r>
            <a:r>
              <a:rPr sz="2600" spc="-40" dirty="0">
                <a:solidFill>
                  <a:srgbClr val="1F487C"/>
                </a:solidFill>
                <a:latin typeface="Calibri"/>
                <a:cs typeface="Calibri"/>
              </a:rPr>
              <a:t> </a:t>
            </a:r>
            <a:r>
              <a:rPr sz="2600" spc="-10" dirty="0">
                <a:solidFill>
                  <a:srgbClr val="1F487C"/>
                </a:solidFill>
                <a:latin typeface="Calibri"/>
                <a:cs typeface="Calibri"/>
              </a:rPr>
              <a:t>Commonwealth</a:t>
            </a:r>
            <a:r>
              <a:rPr sz="2600" spc="-25" dirty="0">
                <a:solidFill>
                  <a:srgbClr val="1F487C"/>
                </a:solidFill>
                <a:latin typeface="Calibri"/>
                <a:cs typeface="Calibri"/>
              </a:rPr>
              <a:t> </a:t>
            </a:r>
            <a:r>
              <a:rPr sz="2600" dirty="0">
                <a:solidFill>
                  <a:srgbClr val="1F487C"/>
                </a:solidFill>
                <a:latin typeface="Calibri"/>
                <a:cs typeface="Calibri"/>
              </a:rPr>
              <a:t>in</a:t>
            </a:r>
            <a:r>
              <a:rPr sz="2600" spc="-65" dirty="0">
                <a:solidFill>
                  <a:srgbClr val="1F487C"/>
                </a:solidFill>
                <a:latin typeface="Calibri"/>
                <a:cs typeface="Calibri"/>
              </a:rPr>
              <a:t> </a:t>
            </a:r>
            <a:r>
              <a:rPr sz="2600" dirty="0">
                <a:solidFill>
                  <a:srgbClr val="1F487C"/>
                </a:solidFill>
                <a:latin typeface="Calibri"/>
                <a:cs typeface="Calibri"/>
              </a:rPr>
              <a:t>order</a:t>
            </a:r>
            <a:r>
              <a:rPr sz="2600" spc="-60" dirty="0">
                <a:solidFill>
                  <a:srgbClr val="1F487C"/>
                </a:solidFill>
                <a:latin typeface="Calibri"/>
                <a:cs typeface="Calibri"/>
              </a:rPr>
              <a:t> </a:t>
            </a:r>
            <a:r>
              <a:rPr sz="2600" dirty="0">
                <a:solidFill>
                  <a:srgbClr val="1F487C"/>
                </a:solidFill>
                <a:latin typeface="Calibri"/>
                <a:cs typeface="Calibri"/>
              </a:rPr>
              <a:t>to</a:t>
            </a:r>
            <a:r>
              <a:rPr sz="2600" spc="-50" dirty="0">
                <a:solidFill>
                  <a:srgbClr val="1F487C"/>
                </a:solidFill>
                <a:latin typeface="Calibri"/>
                <a:cs typeface="Calibri"/>
              </a:rPr>
              <a:t> </a:t>
            </a:r>
            <a:r>
              <a:rPr sz="2600" spc="-10" dirty="0">
                <a:solidFill>
                  <a:srgbClr val="1F487C"/>
                </a:solidFill>
                <a:latin typeface="Calibri"/>
                <a:cs typeface="Calibri"/>
              </a:rPr>
              <a:t>deliver information,</a:t>
            </a:r>
            <a:r>
              <a:rPr sz="2600" spc="-45" dirty="0">
                <a:solidFill>
                  <a:srgbClr val="1F487C"/>
                </a:solidFill>
                <a:latin typeface="Calibri"/>
                <a:cs typeface="Calibri"/>
              </a:rPr>
              <a:t> </a:t>
            </a:r>
            <a:r>
              <a:rPr sz="2600" spc="-10" dirty="0">
                <a:solidFill>
                  <a:srgbClr val="1F487C"/>
                </a:solidFill>
                <a:latin typeface="Calibri"/>
                <a:cs typeface="Calibri"/>
              </a:rPr>
              <a:t>resources,</a:t>
            </a:r>
            <a:r>
              <a:rPr sz="2600" spc="-95" dirty="0">
                <a:solidFill>
                  <a:srgbClr val="1F487C"/>
                </a:solidFill>
                <a:latin typeface="Calibri"/>
                <a:cs typeface="Calibri"/>
              </a:rPr>
              <a:t> </a:t>
            </a:r>
            <a:r>
              <a:rPr sz="2600" dirty="0">
                <a:solidFill>
                  <a:srgbClr val="1F487C"/>
                </a:solidFill>
                <a:latin typeface="Calibri"/>
                <a:cs typeface="Calibri"/>
              </a:rPr>
              <a:t>and</a:t>
            </a:r>
            <a:r>
              <a:rPr sz="2600" spc="-80" dirty="0">
                <a:solidFill>
                  <a:srgbClr val="1F487C"/>
                </a:solidFill>
                <a:latin typeface="Calibri"/>
                <a:cs typeface="Calibri"/>
              </a:rPr>
              <a:t> </a:t>
            </a:r>
            <a:r>
              <a:rPr sz="2600" dirty="0">
                <a:solidFill>
                  <a:srgbClr val="1F487C"/>
                </a:solidFill>
                <a:latin typeface="Calibri"/>
                <a:cs typeface="Calibri"/>
              </a:rPr>
              <a:t>training</a:t>
            </a:r>
            <a:r>
              <a:rPr sz="2600" spc="-80" dirty="0">
                <a:solidFill>
                  <a:srgbClr val="1F487C"/>
                </a:solidFill>
                <a:latin typeface="Calibri"/>
                <a:cs typeface="Calibri"/>
              </a:rPr>
              <a:t> </a:t>
            </a:r>
            <a:r>
              <a:rPr sz="2600" dirty="0">
                <a:solidFill>
                  <a:srgbClr val="1F487C"/>
                </a:solidFill>
                <a:latin typeface="Calibri"/>
                <a:cs typeface="Calibri"/>
              </a:rPr>
              <a:t>on</a:t>
            </a:r>
            <a:r>
              <a:rPr sz="2600" spc="-65" dirty="0">
                <a:solidFill>
                  <a:srgbClr val="1F487C"/>
                </a:solidFill>
                <a:latin typeface="Calibri"/>
                <a:cs typeface="Calibri"/>
              </a:rPr>
              <a:t> </a:t>
            </a:r>
            <a:r>
              <a:rPr sz="2600" spc="-10" dirty="0">
                <a:solidFill>
                  <a:srgbClr val="1F487C"/>
                </a:solidFill>
                <a:latin typeface="Calibri"/>
                <a:cs typeface="Calibri"/>
              </a:rPr>
              <a:t>waiver requirements.</a:t>
            </a:r>
            <a:endParaRPr sz="2600" dirty="0">
              <a:latin typeface="Calibri"/>
              <a:cs typeface="Calibri"/>
            </a:endParaRPr>
          </a:p>
          <a:p>
            <a:pPr marL="356870" marR="422909" indent="-344805">
              <a:lnSpc>
                <a:spcPct val="80000"/>
              </a:lnSpc>
              <a:spcBef>
                <a:spcPts val="705"/>
              </a:spcBef>
              <a:buFont typeface="Arial"/>
              <a:buChar char="•"/>
              <a:tabLst>
                <a:tab pos="356870" algn="l"/>
                <a:tab pos="357505" algn="l"/>
              </a:tabLst>
            </a:pPr>
            <a:r>
              <a:rPr sz="2600" dirty="0">
                <a:solidFill>
                  <a:srgbClr val="1F487C"/>
                </a:solidFill>
                <a:latin typeface="Calibri"/>
                <a:cs typeface="Calibri"/>
              </a:rPr>
              <a:t>The</a:t>
            </a:r>
            <a:r>
              <a:rPr sz="2600" spc="-100" dirty="0">
                <a:solidFill>
                  <a:srgbClr val="1F487C"/>
                </a:solidFill>
                <a:latin typeface="Calibri"/>
                <a:cs typeface="Calibri"/>
              </a:rPr>
              <a:t> </a:t>
            </a:r>
            <a:r>
              <a:rPr sz="2600" dirty="0">
                <a:solidFill>
                  <a:srgbClr val="1F487C"/>
                </a:solidFill>
                <a:latin typeface="Calibri"/>
                <a:cs typeface="Calibri"/>
              </a:rPr>
              <a:t>sampling</a:t>
            </a:r>
            <a:r>
              <a:rPr sz="2600" spc="-95" dirty="0">
                <a:solidFill>
                  <a:srgbClr val="1F487C"/>
                </a:solidFill>
                <a:latin typeface="Calibri"/>
                <a:cs typeface="Calibri"/>
              </a:rPr>
              <a:t> </a:t>
            </a:r>
            <a:r>
              <a:rPr sz="2600" dirty="0">
                <a:solidFill>
                  <a:srgbClr val="1F487C"/>
                </a:solidFill>
                <a:latin typeface="Calibri"/>
                <a:cs typeface="Calibri"/>
              </a:rPr>
              <a:t>methodology</a:t>
            </a:r>
            <a:r>
              <a:rPr sz="2600" spc="-55" dirty="0">
                <a:solidFill>
                  <a:srgbClr val="1F487C"/>
                </a:solidFill>
                <a:latin typeface="Calibri"/>
                <a:cs typeface="Calibri"/>
              </a:rPr>
              <a:t> </a:t>
            </a:r>
            <a:r>
              <a:rPr sz="2600" dirty="0">
                <a:solidFill>
                  <a:srgbClr val="1F487C"/>
                </a:solidFill>
                <a:latin typeface="Calibri"/>
                <a:cs typeface="Calibri"/>
              </a:rPr>
              <a:t>used</a:t>
            </a:r>
            <a:r>
              <a:rPr sz="2600" spc="-95" dirty="0">
                <a:solidFill>
                  <a:srgbClr val="1F487C"/>
                </a:solidFill>
                <a:latin typeface="Calibri"/>
                <a:cs typeface="Calibri"/>
              </a:rPr>
              <a:t> </a:t>
            </a:r>
            <a:r>
              <a:rPr sz="2600" dirty="0">
                <a:solidFill>
                  <a:srgbClr val="1F487C"/>
                </a:solidFill>
                <a:latin typeface="Calibri"/>
                <a:cs typeface="Calibri"/>
              </a:rPr>
              <a:t>to</a:t>
            </a:r>
            <a:r>
              <a:rPr sz="2600" spc="-90" dirty="0">
                <a:solidFill>
                  <a:srgbClr val="1F487C"/>
                </a:solidFill>
                <a:latin typeface="Calibri"/>
                <a:cs typeface="Calibri"/>
              </a:rPr>
              <a:t> </a:t>
            </a:r>
            <a:r>
              <a:rPr sz="2600" dirty="0">
                <a:solidFill>
                  <a:srgbClr val="1F487C"/>
                </a:solidFill>
                <a:latin typeface="Calibri"/>
                <a:cs typeface="Calibri"/>
              </a:rPr>
              <a:t>review</a:t>
            </a:r>
            <a:r>
              <a:rPr sz="2600" spc="-90" dirty="0">
                <a:solidFill>
                  <a:srgbClr val="1F487C"/>
                </a:solidFill>
                <a:latin typeface="Calibri"/>
                <a:cs typeface="Calibri"/>
              </a:rPr>
              <a:t> </a:t>
            </a:r>
            <a:r>
              <a:rPr sz="2600" dirty="0">
                <a:solidFill>
                  <a:srgbClr val="1F487C"/>
                </a:solidFill>
                <a:latin typeface="Calibri"/>
                <a:cs typeface="Calibri"/>
              </a:rPr>
              <a:t>some</a:t>
            </a:r>
            <a:r>
              <a:rPr sz="2600" spc="-85" dirty="0">
                <a:solidFill>
                  <a:srgbClr val="1F487C"/>
                </a:solidFill>
                <a:latin typeface="Calibri"/>
                <a:cs typeface="Calibri"/>
              </a:rPr>
              <a:t> </a:t>
            </a:r>
            <a:r>
              <a:rPr sz="2600" spc="-10" dirty="0">
                <a:solidFill>
                  <a:srgbClr val="1F487C"/>
                </a:solidFill>
                <a:latin typeface="Calibri"/>
                <a:cs typeface="Calibri"/>
              </a:rPr>
              <a:t>provider records.</a:t>
            </a:r>
            <a:endParaRPr sz="2600" dirty="0">
              <a:latin typeface="Calibri"/>
              <a:cs typeface="Calibri"/>
            </a:endParaRPr>
          </a:p>
          <a:p>
            <a:pPr marL="356870" marR="5080" indent="-344805">
              <a:lnSpc>
                <a:spcPts val="2500"/>
              </a:lnSpc>
              <a:spcBef>
                <a:spcPts val="605"/>
              </a:spcBef>
              <a:buFont typeface="Arial"/>
              <a:buChar char="•"/>
              <a:tabLst>
                <a:tab pos="356870" algn="l"/>
                <a:tab pos="357505" algn="l"/>
              </a:tabLst>
            </a:pPr>
            <a:r>
              <a:rPr sz="2600" spc="-10" dirty="0">
                <a:solidFill>
                  <a:srgbClr val="1F487C"/>
                </a:solidFill>
                <a:latin typeface="Calibri"/>
                <a:cs typeface="Calibri"/>
              </a:rPr>
              <a:t>Improvements</a:t>
            </a:r>
            <a:r>
              <a:rPr sz="2600" spc="-90" dirty="0">
                <a:solidFill>
                  <a:srgbClr val="1F487C"/>
                </a:solidFill>
                <a:latin typeface="Calibri"/>
                <a:cs typeface="Calibri"/>
              </a:rPr>
              <a:t> </a:t>
            </a:r>
            <a:r>
              <a:rPr sz="2600" dirty="0">
                <a:solidFill>
                  <a:srgbClr val="1F487C"/>
                </a:solidFill>
                <a:latin typeface="Calibri"/>
                <a:cs typeface="Calibri"/>
              </a:rPr>
              <a:t>in</a:t>
            </a:r>
            <a:r>
              <a:rPr sz="2600" spc="-90" dirty="0">
                <a:solidFill>
                  <a:srgbClr val="1F487C"/>
                </a:solidFill>
                <a:latin typeface="Calibri"/>
                <a:cs typeface="Calibri"/>
              </a:rPr>
              <a:t> </a:t>
            </a:r>
            <a:r>
              <a:rPr sz="2600" dirty="0">
                <a:solidFill>
                  <a:srgbClr val="1F487C"/>
                </a:solidFill>
                <a:latin typeface="Calibri"/>
                <a:cs typeface="Calibri"/>
              </a:rPr>
              <a:t>data</a:t>
            </a:r>
            <a:r>
              <a:rPr sz="2600" spc="-70" dirty="0">
                <a:solidFill>
                  <a:srgbClr val="1F487C"/>
                </a:solidFill>
                <a:latin typeface="Calibri"/>
                <a:cs typeface="Calibri"/>
              </a:rPr>
              <a:t> </a:t>
            </a:r>
            <a:r>
              <a:rPr sz="2600" dirty="0">
                <a:solidFill>
                  <a:srgbClr val="1F487C"/>
                </a:solidFill>
                <a:latin typeface="Calibri"/>
                <a:cs typeface="Calibri"/>
              </a:rPr>
              <a:t>collection,</a:t>
            </a:r>
            <a:r>
              <a:rPr sz="2600" spc="-80" dirty="0">
                <a:solidFill>
                  <a:srgbClr val="1F487C"/>
                </a:solidFill>
                <a:latin typeface="Calibri"/>
                <a:cs typeface="Calibri"/>
              </a:rPr>
              <a:t> </a:t>
            </a:r>
            <a:r>
              <a:rPr sz="2600" dirty="0">
                <a:solidFill>
                  <a:srgbClr val="1F487C"/>
                </a:solidFill>
                <a:latin typeface="Calibri"/>
                <a:cs typeface="Calibri"/>
              </a:rPr>
              <a:t>reporting,</a:t>
            </a:r>
            <a:r>
              <a:rPr sz="2600" spc="-95" dirty="0">
                <a:solidFill>
                  <a:srgbClr val="1F487C"/>
                </a:solidFill>
                <a:latin typeface="Calibri"/>
                <a:cs typeface="Calibri"/>
              </a:rPr>
              <a:t> </a:t>
            </a:r>
            <a:r>
              <a:rPr sz="2600" dirty="0">
                <a:solidFill>
                  <a:srgbClr val="1F487C"/>
                </a:solidFill>
                <a:latin typeface="Calibri"/>
                <a:cs typeface="Calibri"/>
              </a:rPr>
              <a:t>and</a:t>
            </a:r>
            <a:r>
              <a:rPr sz="2600" spc="-90" dirty="0">
                <a:solidFill>
                  <a:srgbClr val="1F487C"/>
                </a:solidFill>
                <a:latin typeface="Calibri"/>
                <a:cs typeface="Calibri"/>
              </a:rPr>
              <a:t> </a:t>
            </a:r>
            <a:r>
              <a:rPr sz="2600" spc="-10" dirty="0">
                <a:solidFill>
                  <a:srgbClr val="1F487C"/>
                </a:solidFill>
                <a:latin typeface="Calibri"/>
                <a:cs typeface="Calibri"/>
              </a:rPr>
              <a:t>remediation </a:t>
            </a:r>
            <a:r>
              <a:rPr sz="2600" dirty="0">
                <a:solidFill>
                  <a:srgbClr val="1F487C"/>
                </a:solidFill>
                <a:latin typeface="Calibri"/>
                <a:cs typeface="Calibri"/>
              </a:rPr>
              <a:t>tracking</a:t>
            </a:r>
            <a:r>
              <a:rPr sz="2600" spc="-75" dirty="0">
                <a:solidFill>
                  <a:srgbClr val="1F487C"/>
                </a:solidFill>
                <a:latin typeface="Calibri"/>
                <a:cs typeface="Calibri"/>
              </a:rPr>
              <a:t> </a:t>
            </a:r>
            <a:r>
              <a:rPr sz="2600" dirty="0">
                <a:solidFill>
                  <a:srgbClr val="1F487C"/>
                </a:solidFill>
                <a:latin typeface="Calibri"/>
                <a:cs typeface="Calibri"/>
              </a:rPr>
              <a:t>via</a:t>
            </a:r>
            <a:r>
              <a:rPr sz="2600" spc="-85" dirty="0">
                <a:solidFill>
                  <a:srgbClr val="1F487C"/>
                </a:solidFill>
                <a:latin typeface="Calibri"/>
                <a:cs typeface="Calibri"/>
              </a:rPr>
              <a:t> </a:t>
            </a:r>
            <a:r>
              <a:rPr sz="2600" spc="-10" dirty="0">
                <a:solidFill>
                  <a:srgbClr val="1F487C"/>
                </a:solidFill>
                <a:latin typeface="Calibri"/>
                <a:cs typeface="Calibri"/>
              </a:rPr>
              <a:t>modernized</a:t>
            </a:r>
            <a:r>
              <a:rPr sz="2600" spc="-95" dirty="0">
                <a:solidFill>
                  <a:srgbClr val="1F487C"/>
                </a:solidFill>
                <a:latin typeface="Calibri"/>
                <a:cs typeface="Calibri"/>
              </a:rPr>
              <a:t> </a:t>
            </a:r>
            <a:r>
              <a:rPr sz="2600" dirty="0">
                <a:solidFill>
                  <a:srgbClr val="1F487C"/>
                </a:solidFill>
                <a:latin typeface="Calibri"/>
                <a:cs typeface="Calibri"/>
              </a:rPr>
              <a:t>data</a:t>
            </a:r>
            <a:r>
              <a:rPr sz="2600" spc="-85" dirty="0">
                <a:solidFill>
                  <a:srgbClr val="1F487C"/>
                </a:solidFill>
                <a:latin typeface="Calibri"/>
                <a:cs typeface="Calibri"/>
              </a:rPr>
              <a:t> </a:t>
            </a:r>
            <a:r>
              <a:rPr sz="2600" spc="-10" dirty="0">
                <a:solidFill>
                  <a:srgbClr val="1F487C"/>
                </a:solidFill>
                <a:latin typeface="Calibri"/>
                <a:cs typeface="Calibri"/>
              </a:rPr>
              <a:t>tools.</a:t>
            </a:r>
            <a:endParaRPr sz="2600" dirty="0">
              <a:latin typeface="Calibri"/>
              <a:cs typeface="Calibri"/>
            </a:endParaRPr>
          </a:p>
          <a:p>
            <a:pPr marL="356870" marR="960755" indent="-344805">
              <a:lnSpc>
                <a:spcPts val="2500"/>
              </a:lnSpc>
              <a:spcBef>
                <a:spcPts val="615"/>
              </a:spcBef>
              <a:buFont typeface="Arial"/>
              <a:buChar char="•"/>
              <a:tabLst>
                <a:tab pos="356870" algn="l"/>
                <a:tab pos="357505" algn="l"/>
              </a:tabLst>
            </a:pPr>
            <a:r>
              <a:rPr sz="2600" dirty="0">
                <a:solidFill>
                  <a:srgbClr val="1F487C"/>
                </a:solidFill>
                <a:latin typeface="Calibri"/>
                <a:cs typeface="Calibri"/>
              </a:rPr>
              <a:t>Provider</a:t>
            </a:r>
            <a:r>
              <a:rPr sz="2600" spc="-105" dirty="0">
                <a:solidFill>
                  <a:srgbClr val="1F487C"/>
                </a:solidFill>
                <a:latin typeface="Calibri"/>
                <a:cs typeface="Calibri"/>
              </a:rPr>
              <a:t> </a:t>
            </a:r>
            <a:r>
              <a:rPr sz="2600" spc="-10" dirty="0">
                <a:solidFill>
                  <a:srgbClr val="1F487C"/>
                </a:solidFill>
                <a:latin typeface="Calibri"/>
                <a:cs typeface="Calibri"/>
              </a:rPr>
              <a:t>accountability</a:t>
            </a:r>
            <a:r>
              <a:rPr sz="2600" spc="-120" dirty="0">
                <a:solidFill>
                  <a:srgbClr val="1F487C"/>
                </a:solidFill>
                <a:latin typeface="Calibri"/>
                <a:cs typeface="Calibri"/>
              </a:rPr>
              <a:t> </a:t>
            </a:r>
            <a:r>
              <a:rPr sz="2600" dirty="0">
                <a:solidFill>
                  <a:srgbClr val="1F487C"/>
                </a:solidFill>
                <a:latin typeface="Calibri"/>
                <a:cs typeface="Calibri"/>
              </a:rPr>
              <a:t>for</a:t>
            </a:r>
            <a:r>
              <a:rPr sz="2600" spc="-90" dirty="0">
                <a:solidFill>
                  <a:srgbClr val="1F487C"/>
                </a:solidFill>
                <a:latin typeface="Calibri"/>
                <a:cs typeface="Calibri"/>
              </a:rPr>
              <a:t> </a:t>
            </a:r>
            <a:r>
              <a:rPr sz="2600" spc="-10" dirty="0">
                <a:solidFill>
                  <a:srgbClr val="1F487C"/>
                </a:solidFill>
                <a:latin typeface="Calibri"/>
                <a:cs typeface="Calibri"/>
              </a:rPr>
              <a:t>demonstrating</a:t>
            </a:r>
            <a:r>
              <a:rPr sz="2600" spc="-85" dirty="0">
                <a:solidFill>
                  <a:srgbClr val="1F487C"/>
                </a:solidFill>
                <a:latin typeface="Calibri"/>
                <a:cs typeface="Calibri"/>
              </a:rPr>
              <a:t> </a:t>
            </a:r>
            <a:r>
              <a:rPr sz="2600" dirty="0">
                <a:solidFill>
                  <a:srgbClr val="1F487C"/>
                </a:solidFill>
                <a:latin typeface="Calibri"/>
                <a:cs typeface="Calibri"/>
              </a:rPr>
              <a:t>quality</a:t>
            </a:r>
            <a:r>
              <a:rPr sz="2600" spc="-114" dirty="0">
                <a:solidFill>
                  <a:srgbClr val="1F487C"/>
                </a:solidFill>
                <a:latin typeface="Calibri"/>
                <a:cs typeface="Calibri"/>
              </a:rPr>
              <a:t> </a:t>
            </a:r>
            <a:r>
              <a:rPr sz="2600" spc="-25" dirty="0">
                <a:solidFill>
                  <a:srgbClr val="1F487C"/>
                </a:solidFill>
                <a:latin typeface="Calibri"/>
                <a:cs typeface="Calibri"/>
              </a:rPr>
              <a:t>and </a:t>
            </a:r>
            <a:r>
              <a:rPr sz="2600" dirty="0">
                <a:solidFill>
                  <a:srgbClr val="1F487C"/>
                </a:solidFill>
                <a:latin typeface="Calibri"/>
                <a:cs typeface="Calibri"/>
              </a:rPr>
              <a:t>related</a:t>
            </a:r>
            <a:r>
              <a:rPr sz="2600" spc="-145" dirty="0">
                <a:solidFill>
                  <a:srgbClr val="1F487C"/>
                </a:solidFill>
                <a:latin typeface="Calibri"/>
                <a:cs typeface="Calibri"/>
              </a:rPr>
              <a:t> </a:t>
            </a:r>
            <a:r>
              <a:rPr sz="2600" spc="-10" dirty="0">
                <a:solidFill>
                  <a:srgbClr val="1F487C"/>
                </a:solidFill>
                <a:latin typeface="Calibri"/>
                <a:cs typeface="Calibri"/>
              </a:rPr>
              <a:t>sanctions.</a:t>
            </a:r>
            <a:endParaRPr sz="2600" dirty="0">
              <a:latin typeface="Calibri"/>
              <a:cs typeface="Calibri"/>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835152" y="0"/>
            <a:ext cx="7505065" cy="955040"/>
            <a:chOff x="835152" y="0"/>
            <a:chExt cx="7505065" cy="955040"/>
          </a:xfrm>
        </p:grpSpPr>
        <p:pic>
          <p:nvPicPr>
            <p:cNvPr id="3" name="object 3"/>
            <p:cNvPicPr/>
            <p:nvPr/>
          </p:nvPicPr>
          <p:blipFill>
            <a:blip r:embed="rId3" cstate="print"/>
            <a:stretch>
              <a:fillRect/>
            </a:stretch>
          </p:blipFill>
          <p:spPr>
            <a:xfrm>
              <a:off x="835152" y="0"/>
              <a:ext cx="5673090" cy="954786"/>
            </a:xfrm>
            <a:prstGeom prst="rect">
              <a:avLst/>
            </a:prstGeom>
          </p:spPr>
        </p:pic>
        <p:pic>
          <p:nvPicPr>
            <p:cNvPr id="4" name="object 4"/>
            <p:cNvPicPr/>
            <p:nvPr/>
          </p:nvPicPr>
          <p:blipFill>
            <a:blip r:embed="rId4" cstate="print"/>
            <a:stretch>
              <a:fillRect/>
            </a:stretch>
          </p:blipFill>
          <p:spPr>
            <a:xfrm>
              <a:off x="5922263" y="0"/>
              <a:ext cx="2417826" cy="954786"/>
            </a:xfrm>
            <a:prstGeom prst="rect">
              <a:avLst/>
            </a:prstGeom>
          </p:spPr>
        </p:pic>
      </p:grpSp>
      <p:sp>
        <p:nvSpPr>
          <p:cNvPr id="5" name="object 5"/>
          <p:cNvSpPr txBox="1">
            <a:spLocks noGrp="1"/>
          </p:cNvSpPr>
          <p:nvPr>
            <p:ph type="title"/>
          </p:nvPr>
        </p:nvSpPr>
        <p:spPr>
          <a:prstGeom prst="rect">
            <a:avLst/>
          </a:prstGeom>
        </p:spPr>
        <p:txBody>
          <a:bodyPr vert="horz" wrap="square" lIns="0" tIns="12700" rIns="0" bIns="0" rtlCol="0">
            <a:spAutoFit/>
          </a:bodyPr>
          <a:lstStyle/>
          <a:p>
            <a:pPr marL="773430">
              <a:lnSpc>
                <a:spcPct val="100000"/>
              </a:lnSpc>
              <a:spcBef>
                <a:spcPts val="100"/>
              </a:spcBef>
            </a:pPr>
            <a:r>
              <a:rPr sz="3500" dirty="0"/>
              <a:t>Ongoing</a:t>
            </a:r>
            <a:r>
              <a:rPr sz="3500" spc="-95" dirty="0"/>
              <a:t> </a:t>
            </a:r>
            <a:r>
              <a:rPr sz="3500" dirty="0"/>
              <a:t>Recommendations</a:t>
            </a:r>
            <a:r>
              <a:rPr sz="3500" spc="-100" dirty="0"/>
              <a:t> </a:t>
            </a:r>
            <a:r>
              <a:rPr sz="3500" dirty="0"/>
              <a:t>to</a:t>
            </a:r>
            <a:r>
              <a:rPr sz="3500" spc="-55" dirty="0"/>
              <a:t> </a:t>
            </a:r>
            <a:r>
              <a:rPr sz="3500" dirty="0"/>
              <a:t>the</a:t>
            </a:r>
            <a:r>
              <a:rPr sz="3500" spc="-45" dirty="0"/>
              <a:t> </a:t>
            </a:r>
            <a:r>
              <a:rPr sz="3500" spc="-25" dirty="0"/>
              <a:t>QIC</a:t>
            </a:r>
            <a:endParaRPr sz="350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12700">
              <a:lnSpc>
                <a:spcPts val="1150"/>
              </a:lnSpc>
            </a:pPr>
            <a:r>
              <a:rPr dirty="0"/>
              <a:t>Slide</a:t>
            </a:r>
            <a:r>
              <a:rPr spc="-45" dirty="0"/>
              <a:t> </a:t>
            </a:r>
            <a:fld id="{81D60167-4931-47E6-BA6A-407CBD079E47}" type="slidenum">
              <a:rPr spc="-35" dirty="0"/>
              <a:t>9</a:t>
            </a:fld>
            <a:endParaRPr spc="-35" dirty="0"/>
          </a:p>
        </p:txBody>
      </p:sp>
      <p:sp>
        <p:nvSpPr>
          <p:cNvPr id="6" name="object 6"/>
          <p:cNvSpPr txBox="1">
            <a:spLocks noGrp="1"/>
          </p:cNvSpPr>
          <p:nvPr>
            <p:ph type="body" idx="1"/>
          </p:nvPr>
        </p:nvSpPr>
        <p:spPr>
          <a:xfrm>
            <a:off x="417194" y="1600200"/>
            <a:ext cx="8309609" cy="3314065"/>
          </a:xfrm>
          <a:prstGeom prst="rect">
            <a:avLst/>
          </a:prstGeom>
        </p:spPr>
        <p:txBody>
          <a:bodyPr vert="horz" wrap="square" lIns="0" tIns="55880" rIns="0" bIns="0" rtlCol="0">
            <a:spAutoFit/>
          </a:bodyPr>
          <a:lstStyle/>
          <a:p>
            <a:pPr marL="356870" marR="5080" indent="-344805">
              <a:lnSpc>
                <a:spcPct val="90000"/>
              </a:lnSpc>
              <a:spcBef>
                <a:spcPts val="440"/>
              </a:spcBef>
              <a:buFont typeface="Arial"/>
              <a:buChar char="•"/>
              <a:tabLst>
                <a:tab pos="356870" algn="l"/>
                <a:tab pos="357505" algn="l"/>
              </a:tabLst>
            </a:pPr>
            <a:r>
              <a:rPr dirty="0"/>
              <a:t>Develop</a:t>
            </a:r>
            <a:r>
              <a:rPr spc="-95" dirty="0"/>
              <a:t> </a:t>
            </a:r>
            <a:r>
              <a:rPr spc="-10" dirty="0"/>
              <a:t>statewide,</a:t>
            </a:r>
            <a:r>
              <a:rPr spc="-95" dirty="0"/>
              <a:t> </a:t>
            </a:r>
            <a:r>
              <a:rPr spc="-20" dirty="0"/>
              <a:t>intra-</a:t>
            </a:r>
            <a:r>
              <a:rPr dirty="0"/>
              <a:t>agency</a:t>
            </a:r>
            <a:r>
              <a:rPr spc="-85" dirty="0"/>
              <a:t> </a:t>
            </a:r>
            <a:r>
              <a:rPr dirty="0"/>
              <a:t>processes</a:t>
            </a:r>
            <a:r>
              <a:rPr spc="-65" dirty="0"/>
              <a:t> </a:t>
            </a:r>
            <a:r>
              <a:rPr dirty="0"/>
              <a:t>to</a:t>
            </a:r>
            <a:r>
              <a:rPr spc="-55" dirty="0"/>
              <a:t> </a:t>
            </a:r>
            <a:r>
              <a:rPr spc="-10" dirty="0"/>
              <a:t>expand </a:t>
            </a:r>
            <a:r>
              <a:rPr dirty="0"/>
              <a:t>the</a:t>
            </a:r>
            <a:r>
              <a:rPr spc="-55" dirty="0"/>
              <a:t> </a:t>
            </a:r>
            <a:r>
              <a:rPr dirty="0"/>
              <a:t>reach</a:t>
            </a:r>
            <a:r>
              <a:rPr spc="-40" dirty="0"/>
              <a:t> </a:t>
            </a:r>
            <a:r>
              <a:rPr dirty="0"/>
              <a:t>to</a:t>
            </a:r>
            <a:r>
              <a:rPr spc="-45" dirty="0"/>
              <a:t> </a:t>
            </a:r>
            <a:r>
              <a:rPr dirty="0"/>
              <a:t>all</a:t>
            </a:r>
            <a:r>
              <a:rPr spc="-75" dirty="0"/>
              <a:t> </a:t>
            </a:r>
            <a:r>
              <a:rPr dirty="0"/>
              <a:t>DDW</a:t>
            </a:r>
            <a:r>
              <a:rPr spc="-30" dirty="0"/>
              <a:t> </a:t>
            </a:r>
            <a:r>
              <a:rPr spc="-10" dirty="0"/>
              <a:t>providers</a:t>
            </a:r>
            <a:r>
              <a:rPr spc="-70" dirty="0"/>
              <a:t> </a:t>
            </a:r>
            <a:r>
              <a:rPr dirty="0"/>
              <a:t>so</a:t>
            </a:r>
            <a:r>
              <a:rPr spc="-45" dirty="0"/>
              <a:t> </a:t>
            </a:r>
            <a:r>
              <a:rPr dirty="0"/>
              <a:t>that</a:t>
            </a:r>
            <a:r>
              <a:rPr spc="-35" dirty="0"/>
              <a:t> </a:t>
            </a:r>
            <a:r>
              <a:rPr dirty="0"/>
              <a:t>existing</a:t>
            </a:r>
            <a:r>
              <a:rPr spc="-75" dirty="0"/>
              <a:t> </a:t>
            </a:r>
            <a:r>
              <a:rPr dirty="0"/>
              <a:t>first</a:t>
            </a:r>
            <a:r>
              <a:rPr spc="-75" dirty="0"/>
              <a:t> </a:t>
            </a:r>
            <a:r>
              <a:rPr spc="-20" dirty="0"/>
              <a:t>line </a:t>
            </a:r>
            <a:r>
              <a:rPr dirty="0"/>
              <a:t>remediation</a:t>
            </a:r>
            <a:r>
              <a:rPr spc="-85" dirty="0"/>
              <a:t> </a:t>
            </a:r>
            <a:r>
              <a:rPr dirty="0"/>
              <a:t>is</a:t>
            </a:r>
            <a:r>
              <a:rPr spc="-70" dirty="0"/>
              <a:t> </a:t>
            </a:r>
            <a:r>
              <a:rPr dirty="0"/>
              <a:t>more</a:t>
            </a:r>
            <a:r>
              <a:rPr spc="-80" dirty="0"/>
              <a:t> </a:t>
            </a:r>
            <a:r>
              <a:rPr spc="-10" dirty="0"/>
              <a:t>effective.</a:t>
            </a:r>
          </a:p>
          <a:p>
            <a:pPr marL="356870" marR="1245235" indent="-344805">
              <a:lnSpc>
                <a:spcPts val="3020"/>
              </a:lnSpc>
              <a:spcBef>
                <a:spcPts val="725"/>
              </a:spcBef>
              <a:buFont typeface="Arial"/>
              <a:buChar char="•"/>
              <a:tabLst>
                <a:tab pos="356870" algn="l"/>
                <a:tab pos="357505" algn="l"/>
              </a:tabLst>
            </a:pPr>
            <a:r>
              <a:rPr dirty="0"/>
              <a:t>Develop</a:t>
            </a:r>
            <a:r>
              <a:rPr spc="-90" dirty="0"/>
              <a:t> </a:t>
            </a:r>
            <a:r>
              <a:rPr dirty="0"/>
              <a:t>the</a:t>
            </a:r>
            <a:r>
              <a:rPr spc="-50" dirty="0"/>
              <a:t> </a:t>
            </a:r>
            <a:r>
              <a:rPr dirty="0"/>
              <a:t>capacity</a:t>
            </a:r>
            <a:r>
              <a:rPr spc="-40" dirty="0"/>
              <a:t> </a:t>
            </a:r>
            <a:r>
              <a:rPr dirty="0"/>
              <a:t>within</a:t>
            </a:r>
            <a:r>
              <a:rPr spc="-65" dirty="0"/>
              <a:t> </a:t>
            </a:r>
            <a:r>
              <a:rPr dirty="0"/>
              <a:t>the</a:t>
            </a:r>
            <a:r>
              <a:rPr spc="-50" dirty="0"/>
              <a:t> </a:t>
            </a:r>
            <a:r>
              <a:rPr dirty="0"/>
              <a:t>state</a:t>
            </a:r>
            <a:r>
              <a:rPr spc="-85" dirty="0"/>
              <a:t> </a:t>
            </a:r>
            <a:r>
              <a:rPr dirty="0"/>
              <a:t>for</a:t>
            </a:r>
            <a:r>
              <a:rPr spc="-70" dirty="0"/>
              <a:t> </a:t>
            </a:r>
            <a:r>
              <a:rPr spc="-20" dirty="0"/>
              <a:t>more </a:t>
            </a:r>
            <a:r>
              <a:rPr spc="-10" dirty="0"/>
              <a:t>innovative,</a:t>
            </a:r>
            <a:r>
              <a:rPr spc="-90" dirty="0"/>
              <a:t> </a:t>
            </a:r>
            <a:r>
              <a:rPr spc="-10" dirty="0"/>
              <a:t>on-</a:t>
            </a:r>
            <a:r>
              <a:rPr dirty="0"/>
              <a:t>demand</a:t>
            </a:r>
            <a:r>
              <a:rPr spc="-50" dirty="0"/>
              <a:t> </a:t>
            </a:r>
            <a:r>
              <a:rPr dirty="0"/>
              <a:t>training</a:t>
            </a:r>
            <a:r>
              <a:rPr spc="-90" dirty="0"/>
              <a:t> </a:t>
            </a:r>
            <a:r>
              <a:rPr spc="-10" dirty="0"/>
              <a:t>resources.</a:t>
            </a:r>
          </a:p>
          <a:p>
            <a:pPr marL="356870" marR="494030" indent="-344805">
              <a:lnSpc>
                <a:spcPct val="90000"/>
              </a:lnSpc>
              <a:spcBef>
                <a:spcPts val="635"/>
              </a:spcBef>
              <a:buFont typeface="Arial"/>
              <a:buChar char="•"/>
              <a:tabLst>
                <a:tab pos="356870" algn="l"/>
                <a:tab pos="357505" algn="l"/>
              </a:tabLst>
            </a:pPr>
            <a:r>
              <a:rPr dirty="0"/>
              <a:t>Invest</a:t>
            </a:r>
            <a:r>
              <a:rPr spc="-90" dirty="0"/>
              <a:t> </a:t>
            </a:r>
            <a:r>
              <a:rPr dirty="0"/>
              <a:t>in</a:t>
            </a:r>
            <a:r>
              <a:rPr spc="-75" dirty="0"/>
              <a:t> </a:t>
            </a:r>
            <a:r>
              <a:rPr dirty="0"/>
              <a:t>ongoing</a:t>
            </a:r>
            <a:r>
              <a:rPr spc="-110" dirty="0"/>
              <a:t> </a:t>
            </a:r>
            <a:r>
              <a:rPr spc="-10" dirty="0"/>
              <a:t>improvement</a:t>
            </a:r>
            <a:r>
              <a:rPr spc="-85" dirty="0"/>
              <a:t> </a:t>
            </a:r>
            <a:r>
              <a:rPr dirty="0"/>
              <a:t>and</a:t>
            </a:r>
            <a:r>
              <a:rPr spc="-60" dirty="0"/>
              <a:t> </a:t>
            </a:r>
            <a:r>
              <a:rPr dirty="0"/>
              <a:t>maintenance</a:t>
            </a:r>
            <a:r>
              <a:rPr spc="-70" dirty="0"/>
              <a:t> </a:t>
            </a:r>
            <a:r>
              <a:rPr spc="-25" dirty="0"/>
              <a:t>of </a:t>
            </a:r>
            <a:r>
              <a:rPr dirty="0"/>
              <a:t>database</a:t>
            </a:r>
            <a:r>
              <a:rPr spc="-85" dirty="0"/>
              <a:t> </a:t>
            </a:r>
            <a:r>
              <a:rPr dirty="0"/>
              <a:t>solutions</a:t>
            </a:r>
            <a:r>
              <a:rPr spc="-95" dirty="0"/>
              <a:t> </a:t>
            </a:r>
            <a:r>
              <a:rPr dirty="0"/>
              <a:t>to</a:t>
            </a:r>
            <a:r>
              <a:rPr spc="-65" dirty="0"/>
              <a:t> </a:t>
            </a:r>
            <a:r>
              <a:rPr dirty="0"/>
              <a:t>streamline</a:t>
            </a:r>
            <a:r>
              <a:rPr spc="-105" dirty="0"/>
              <a:t> </a:t>
            </a:r>
            <a:r>
              <a:rPr dirty="0"/>
              <a:t>data</a:t>
            </a:r>
            <a:r>
              <a:rPr spc="-55" dirty="0"/>
              <a:t> </a:t>
            </a:r>
            <a:r>
              <a:rPr spc="-10" dirty="0"/>
              <a:t>reporting capability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8E83F1E7C37644A1218A8ADAF8D0EA" ma:contentTypeVersion="14" ma:contentTypeDescription="Create a new document." ma:contentTypeScope="" ma:versionID="93f7bf70f9aaf126e51af23c22fe5d14">
  <xsd:schema xmlns:xsd="http://www.w3.org/2001/XMLSchema" xmlns:xs="http://www.w3.org/2001/XMLSchema" xmlns:p="http://schemas.microsoft.com/office/2006/metadata/properties" xmlns:ns2="978f4681-cf21-438b-a0ee-f324bcb5b22f" xmlns:ns3="9a359fe2-7554-41f0-86cf-ee2aef260f45" targetNamespace="http://schemas.microsoft.com/office/2006/metadata/properties" ma:root="true" ma:fieldsID="5d4e43a626c8bbc621dffcc40a95f9c6" ns2:_="" ns3:_="">
    <xsd:import namespace="978f4681-cf21-438b-a0ee-f324bcb5b22f"/>
    <xsd:import namespace="9a359fe2-7554-41f0-86cf-ee2aef260f4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8f4681-cf21-438b-a0ee-f324bcb5b2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0920e099-540f-4e49-b54d-0e500676ccf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a359fe2-7554-41f0-86cf-ee2aef260f4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92bb5ce3-2ecc-49d7-8043-665eb4aa7266}" ma:internalName="TaxCatchAll" ma:showField="CatchAllData" ma:web="9a359fe2-7554-41f0-86cf-ee2aef260f4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a359fe2-7554-41f0-86cf-ee2aef260f45" xsi:nil="true"/>
    <lcf76f155ced4ddcb4097134ff3c332f xmlns="978f4681-cf21-438b-a0ee-f324bcb5b22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EA7C26A-B495-4390-AE7A-360BA176112A}"/>
</file>

<file path=customXml/itemProps2.xml><?xml version="1.0" encoding="utf-8"?>
<ds:datastoreItem xmlns:ds="http://schemas.openxmlformats.org/officeDocument/2006/customXml" ds:itemID="{B9141643-B7FD-4A08-96BF-C1383917B13A}"/>
</file>

<file path=customXml/itemProps3.xml><?xml version="1.0" encoding="utf-8"?>
<ds:datastoreItem xmlns:ds="http://schemas.openxmlformats.org/officeDocument/2006/customXml" ds:itemID="{C0BC3B4D-7AB4-4A26-B545-B6A9C5298161}"/>
</file>

<file path=docProps/app.xml><?xml version="1.0" encoding="utf-8"?>
<Properties xmlns="http://schemas.openxmlformats.org/officeDocument/2006/extended-properties" xmlns:vt="http://schemas.openxmlformats.org/officeDocument/2006/docPropsVTypes">
  <Template/>
  <TotalTime>0</TotalTime>
  <Words>3289</Words>
  <Application>Microsoft Office PowerPoint</Application>
  <PresentationFormat>On-screen Show (4:3)</PresentationFormat>
  <Paragraphs>198</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Office Theme</vt:lpstr>
      <vt:lpstr>PowerPoint Presentation</vt:lpstr>
      <vt:lpstr>Background: Waiver Assurances</vt:lpstr>
      <vt:lpstr>Let’s Talk About the Data</vt:lpstr>
      <vt:lpstr>Results: Overall PM Compliance</vt:lpstr>
      <vt:lpstr>PM’s Below Compliance SFY 2021</vt:lpstr>
      <vt:lpstr>2021 QRT Performance Below Compliance</vt:lpstr>
      <vt:lpstr>Comparison SFY 20/SFY 2021 PM Performance</vt:lpstr>
      <vt:lpstr>Summary</vt:lpstr>
      <vt:lpstr>Ongoing Recommendations to the QIC</vt:lpstr>
      <vt:lpstr>Updates to Recommendations</vt:lpstr>
      <vt:lpstr>Highlights of CSB Feedback Questionnaire</vt:lpstr>
      <vt:lpstr>Highlights of CSB Feedback Questionnaire, cont’d.</vt:lpstr>
      <vt:lpstr>PowerPoint Presentation</vt:lpstr>
      <vt:lpstr>Deanna.Parker@dbhds.Virginia.gov (804) 773-9778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2022-06-27T02:16:07Z</dcterms:created>
  <dcterms:modified xsi:type="dcterms:W3CDTF">2022-09-21T12:11:03Z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0x010100EE8E83F1E7C37644A1218A8ADAF8D0EA</vt:lpwstr>
  </property>
</Properties>
</file>