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91" r:id="rId1"/>
  </p:sldMasterIdLst>
  <p:notesMasterIdLst>
    <p:notesMasterId r:id="rId8"/>
  </p:notesMasterIdLst>
  <p:handoutMasterIdLst>
    <p:handoutMasterId r:id="rId9"/>
  </p:handoutMasterIdLst>
  <p:sldIdLst>
    <p:sldId id="374" r:id="rId2"/>
    <p:sldId id="435" r:id="rId3"/>
    <p:sldId id="427" r:id="rId4"/>
    <p:sldId id="437" r:id="rId5"/>
    <p:sldId id="438" r:id="rId6"/>
    <p:sldId id="439" r:id="rId7"/>
  </p:sldIdLst>
  <p:sldSz cx="9144000" cy="6858000" type="screen4x3"/>
  <p:notesSz cx="6858000" cy="9144000"/>
  <p:defaultTextStyle>
    <a:defPPr>
      <a:defRPr lang="en-US"/>
    </a:defPPr>
    <a:lvl1pPr algn="ctr" rtl="0" fontAlgn="base">
      <a:spcBef>
        <a:spcPct val="50000"/>
      </a:spcBef>
      <a:spcAft>
        <a:spcPct val="0"/>
      </a:spcAft>
      <a:defRPr sz="3800" kern="1200">
        <a:solidFill>
          <a:schemeClr val="bg1"/>
        </a:solidFill>
        <a:latin typeface="Arial" charset="0"/>
        <a:ea typeface="+mn-ea"/>
        <a:cs typeface="+mn-cs"/>
      </a:defRPr>
    </a:lvl1pPr>
    <a:lvl2pPr marL="457200" algn="ctr" rtl="0" fontAlgn="base">
      <a:spcBef>
        <a:spcPct val="50000"/>
      </a:spcBef>
      <a:spcAft>
        <a:spcPct val="0"/>
      </a:spcAft>
      <a:defRPr sz="3800" kern="1200">
        <a:solidFill>
          <a:schemeClr val="bg1"/>
        </a:solidFill>
        <a:latin typeface="Arial" charset="0"/>
        <a:ea typeface="+mn-ea"/>
        <a:cs typeface="+mn-cs"/>
      </a:defRPr>
    </a:lvl2pPr>
    <a:lvl3pPr marL="914400" algn="ctr" rtl="0" fontAlgn="base">
      <a:spcBef>
        <a:spcPct val="50000"/>
      </a:spcBef>
      <a:spcAft>
        <a:spcPct val="0"/>
      </a:spcAft>
      <a:defRPr sz="3800" kern="1200">
        <a:solidFill>
          <a:schemeClr val="bg1"/>
        </a:solidFill>
        <a:latin typeface="Arial" charset="0"/>
        <a:ea typeface="+mn-ea"/>
        <a:cs typeface="+mn-cs"/>
      </a:defRPr>
    </a:lvl3pPr>
    <a:lvl4pPr marL="1371600" algn="ctr" rtl="0" fontAlgn="base">
      <a:spcBef>
        <a:spcPct val="50000"/>
      </a:spcBef>
      <a:spcAft>
        <a:spcPct val="0"/>
      </a:spcAft>
      <a:defRPr sz="3800" kern="1200">
        <a:solidFill>
          <a:schemeClr val="bg1"/>
        </a:solidFill>
        <a:latin typeface="Arial" charset="0"/>
        <a:ea typeface="+mn-ea"/>
        <a:cs typeface="+mn-cs"/>
      </a:defRPr>
    </a:lvl4pPr>
    <a:lvl5pPr marL="1828800" algn="ctr" rtl="0" fontAlgn="base">
      <a:spcBef>
        <a:spcPct val="50000"/>
      </a:spcBef>
      <a:spcAft>
        <a:spcPct val="0"/>
      </a:spcAft>
      <a:defRPr sz="3800" kern="1200">
        <a:solidFill>
          <a:schemeClr val="bg1"/>
        </a:solidFill>
        <a:latin typeface="Arial" charset="0"/>
        <a:ea typeface="+mn-ea"/>
        <a:cs typeface="+mn-cs"/>
      </a:defRPr>
    </a:lvl5pPr>
    <a:lvl6pPr marL="2286000" algn="l" defTabSz="914400" rtl="0" eaLnBrk="1" latinLnBrk="0" hangingPunct="1">
      <a:defRPr sz="3800" kern="1200">
        <a:solidFill>
          <a:schemeClr val="bg1"/>
        </a:solidFill>
        <a:latin typeface="Arial" charset="0"/>
        <a:ea typeface="+mn-ea"/>
        <a:cs typeface="+mn-cs"/>
      </a:defRPr>
    </a:lvl6pPr>
    <a:lvl7pPr marL="2743200" algn="l" defTabSz="914400" rtl="0" eaLnBrk="1" latinLnBrk="0" hangingPunct="1">
      <a:defRPr sz="3800" kern="1200">
        <a:solidFill>
          <a:schemeClr val="bg1"/>
        </a:solidFill>
        <a:latin typeface="Arial" charset="0"/>
        <a:ea typeface="+mn-ea"/>
        <a:cs typeface="+mn-cs"/>
      </a:defRPr>
    </a:lvl7pPr>
    <a:lvl8pPr marL="3200400" algn="l" defTabSz="914400" rtl="0" eaLnBrk="1" latinLnBrk="0" hangingPunct="1">
      <a:defRPr sz="3800" kern="1200">
        <a:solidFill>
          <a:schemeClr val="bg1"/>
        </a:solidFill>
        <a:latin typeface="Arial" charset="0"/>
        <a:ea typeface="+mn-ea"/>
        <a:cs typeface="+mn-cs"/>
      </a:defRPr>
    </a:lvl8pPr>
    <a:lvl9pPr marL="3657600" algn="l" defTabSz="914400" rtl="0" eaLnBrk="1" latinLnBrk="0" hangingPunct="1">
      <a:defRPr sz="3800"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ps14752" initials="v" lastIdx="20" clrIdx="0"/>
  <p:cmAuthor id="1" name="hfk95176" initials="h" lastIdx="4"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B2D78"/>
    <a:srgbClr val="116513"/>
    <a:srgbClr val="0D4B0E"/>
    <a:srgbClr val="0066FF"/>
    <a:srgbClr val="4D4D4D"/>
    <a:srgbClr val="777777"/>
    <a:srgbClr val="6D8A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87469" autoAdjust="0"/>
  </p:normalViewPr>
  <p:slideViewPr>
    <p:cSldViewPr>
      <p:cViewPr varScale="1">
        <p:scale>
          <a:sx n="77" d="100"/>
          <a:sy n="77" d="100"/>
        </p:scale>
        <p:origin x="1646"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744"/>
    </p:cViewPr>
  </p:sorterViewPr>
  <p:notesViewPr>
    <p:cSldViewPr>
      <p:cViewPr varScale="1">
        <p:scale>
          <a:sx n="56" d="100"/>
          <a:sy n="56" d="100"/>
        </p:scale>
        <p:origin x="-2580"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26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a:solidFill>
                  <a:schemeClr val="tx1"/>
                </a:solidFill>
              </a:defRPr>
            </a:lvl1pPr>
          </a:lstStyle>
          <a:p>
            <a:endParaRPr lang="en-US"/>
          </a:p>
        </p:txBody>
      </p:sp>
      <p:sp>
        <p:nvSpPr>
          <p:cNvPr id="2426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chemeClr val="tx1"/>
                </a:solidFill>
              </a:defRPr>
            </a:lvl1pPr>
          </a:lstStyle>
          <a:p>
            <a:endParaRPr lang="en-US"/>
          </a:p>
        </p:txBody>
      </p:sp>
      <p:sp>
        <p:nvSpPr>
          <p:cNvPr id="2426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a:solidFill>
                  <a:schemeClr val="tx1"/>
                </a:solidFill>
              </a:defRPr>
            </a:lvl1pPr>
          </a:lstStyle>
          <a:p>
            <a:endParaRPr lang="en-US"/>
          </a:p>
        </p:txBody>
      </p:sp>
      <p:sp>
        <p:nvSpPr>
          <p:cNvPr id="2426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solidFill>
                  <a:schemeClr val="tx1"/>
                </a:solidFill>
              </a:defRPr>
            </a:lvl1pPr>
          </a:lstStyle>
          <a:p>
            <a:fld id="{C168EDAC-5F52-492A-9912-51E9C3A17C8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a:solidFill>
                  <a:schemeClr val="tx1"/>
                </a:solidFill>
              </a:defRPr>
            </a:lvl1pPr>
          </a:lstStyle>
          <a:p>
            <a:endParaRPr lang="en-US"/>
          </a:p>
        </p:txBody>
      </p:sp>
      <p:sp>
        <p:nvSpPr>
          <p:cNvPr id="2385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chemeClr val="tx1"/>
                </a:solidFill>
              </a:defRPr>
            </a:lvl1pPr>
          </a:lstStyle>
          <a:p>
            <a:endParaRPr lang="en-US"/>
          </a:p>
        </p:txBody>
      </p:sp>
      <p:sp>
        <p:nvSpPr>
          <p:cNvPr id="2385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385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85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a:solidFill>
                  <a:schemeClr val="tx1"/>
                </a:solidFill>
              </a:defRPr>
            </a:lvl1pPr>
          </a:lstStyle>
          <a:p>
            <a:endParaRPr lang="en-US"/>
          </a:p>
        </p:txBody>
      </p:sp>
      <p:sp>
        <p:nvSpPr>
          <p:cNvPr id="2385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solidFill>
                  <a:schemeClr val="tx1"/>
                </a:solidFill>
              </a:defRPr>
            </a:lvl1pPr>
          </a:lstStyle>
          <a:p>
            <a:fld id="{974C84C7-3F89-4A7C-BC26-9F053AB5884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solidFill>
                <a:srgbClr val="00B050"/>
              </a:solidFill>
            </a:endParaRPr>
          </a:p>
        </p:txBody>
      </p:sp>
      <p:sp>
        <p:nvSpPr>
          <p:cNvPr id="4" name="Slide Number Placeholder 3"/>
          <p:cNvSpPr>
            <a:spLocks noGrp="1"/>
          </p:cNvSpPr>
          <p:nvPr>
            <p:ph type="sldNum" sz="quarter" idx="10"/>
          </p:nvPr>
        </p:nvSpPr>
        <p:spPr/>
        <p:txBody>
          <a:bodyPr/>
          <a:lstStyle/>
          <a:p>
            <a:fld id="{E95BC529-5F13-4EAB-B698-EAD720D3AE16}"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932CB7-CA78-4D97-8151-9B06CDF432A0}"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solidFill>
                  <a:schemeClr val="tx1"/>
                </a:solidFill>
                <a:latin typeface="Calibri" pitchFamily="34" charset="0"/>
              </a:rPr>
              <a:t>The training center post move monitor (PMM) staff will conduct a minimum </a:t>
            </a:r>
            <a:endParaRPr lang="en-US" i="1" dirty="0">
              <a:solidFill>
                <a:srgbClr val="00B050"/>
              </a:solidFill>
            </a:endParaRPr>
          </a:p>
        </p:txBody>
      </p:sp>
      <p:sp>
        <p:nvSpPr>
          <p:cNvPr id="4" name="Slide Number Placeholder 3"/>
          <p:cNvSpPr>
            <a:spLocks noGrp="1"/>
          </p:cNvSpPr>
          <p:nvPr>
            <p:ph type="sldNum" sz="quarter" idx="10"/>
          </p:nvPr>
        </p:nvSpPr>
        <p:spPr/>
        <p:txBody>
          <a:bodyPr/>
          <a:lstStyle/>
          <a:p>
            <a:fld id="{E95BC529-5F13-4EAB-B698-EAD720D3AE16}"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4C84C7-3F89-4A7C-BC26-9F053AB5884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4C84C7-3F89-4A7C-BC26-9F053AB58847}"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7570" name="Rectangle 2"/>
          <p:cNvSpPr>
            <a:spLocks noGrp="1" noChangeArrowheads="1"/>
          </p:cNvSpPr>
          <p:nvPr>
            <p:ph type="subTitle" idx="1"/>
          </p:nvPr>
        </p:nvSpPr>
        <p:spPr>
          <a:xfrm>
            <a:off x="1295400" y="2286000"/>
            <a:ext cx="6400800" cy="2362200"/>
          </a:xfrm>
        </p:spPr>
        <p:txBody>
          <a:bodyPr/>
          <a:lstStyle>
            <a:lvl1pPr marL="0" indent="0" algn="ctr">
              <a:buFontTx/>
              <a:buNone/>
              <a:defRPr>
                <a:solidFill>
                  <a:srgbClr val="4D4D4D"/>
                </a:solidFill>
              </a:defRPr>
            </a:lvl1pPr>
          </a:lstStyle>
          <a:p>
            <a:r>
              <a:rPr lang="en-US"/>
              <a:t>Click to edit Master subtitle style</a:t>
            </a:r>
          </a:p>
        </p:txBody>
      </p:sp>
      <p:sp>
        <p:nvSpPr>
          <p:cNvPr id="237571" name="Line 3"/>
          <p:cNvSpPr>
            <a:spLocks noChangeShapeType="1"/>
          </p:cNvSpPr>
          <p:nvPr userDrawn="1"/>
        </p:nvSpPr>
        <p:spPr bwMode="auto">
          <a:xfrm>
            <a:off x="304800" y="6553200"/>
            <a:ext cx="8504238" cy="0"/>
          </a:xfrm>
          <a:prstGeom prst="line">
            <a:avLst/>
          </a:prstGeom>
          <a:noFill/>
          <a:ln w="12700">
            <a:solidFill>
              <a:schemeClr val="bg2"/>
            </a:solidFill>
            <a:round/>
            <a:headEnd/>
            <a:tailEnd/>
          </a:ln>
          <a:effectLst/>
        </p:spPr>
        <p:txBody>
          <a:bodyPr wrap="none" lIns="45720" rIns="45720" anchor="ctr"/>
          <a:lstStyle/>
          <a:p>
            <a:endParaRPr lang="en-US"/>
          </a:p>
        </p:txBody>
      </p:sp>
      <p:sp>
        <p:nvSpPr>
          <p:cNvPr id="237572" name="Rectangle 4"/>
          <p:cNvSpPr>
            <a:spLocks noChangeArrowheads="1"/>
          </p:cNvSpPr>
          <p:nvPr userDrawn="1"/>
        </p:nvSpPr>
        <p:spPr bwMode="auto">
          <a:xfrm>
            <a:off x="0" y="76200"/>
            <a:ext cx="9144000" cy="1352550"/>
          </a:xfrm>
          <a:prstGeom prst="rect">
            <a:avLst/>
          </a:prstGeom>
          <a:solidFill>
            <a:srgbClr val="0B2D78"/>
          </a:solidFill>
          <a:ln w="9525">
            <a:solidFill>
              <a:schemeClr val="tx1"/>
            </a:solidFill>
            <a:miter lim="800000"/>
            <a:headEnd/>
            <a:tailEnd/>
          </a:ln>
          <a:effectLst/>
        </p:spPr>
        <p:txBody>
          <a:bodyPr wrap="none" anchor="ctr"/>
          <a:lstStyle/>
          <a:p>
            <a:endParaRPr lang="en-US"/>
          </a:p>
        </p:txBody>
      </p:sp>
      <p:sp>
        <p:nvSpPr>
          <p:cNvPr id="237573" name="Rectangle 5"/>
          <p:cNvSpPr>
            <a:spLocks noChangeArrowheads="1"/>
          </p:cNvSpPr>
          <p:nvPr userDrawn="1"/>
        </p:nvSpPr>
        <p:spPr bwMode="auto">
          <a:xfrm>
            <a:off x="0" y="1371600"/>
            <a:ext cx="9144000" cy="76200"/>
          </a:xfrm>
          <a:prstGeom prst="rect">
            <a:avLst/>
          </a:prstGeom>
          <a:solidFill>
            <a:srgbClr val="6D8AC0"/>
          </a:solidFill>
          <a:ln w="9525">
            <a:solidFill>
              <a:schemeClr val="tx1"/>
            </a:solidFill>
            <a:miter lim="800000"/>
            <a:headEnd/>
            <a:tailEnd/>
          </a:ln>
          <a:effectLst/>
        </p:spPr>
        <p:txBody>
          <a:bodyPr wrap="none" anchor="ctr"/>
          <a:lstStyle/>
          <a:p>
            <a:endParaRPr lang="en-US"/>
          </a:p>
        </p:txBody>
      </p:sp>
      <p:sp>
        <p:nvSpPr>
          <p:cNvPr id="237574" name="Rectangle 6"/>
          <p:cNvSpPr>
            <a:spLocks noChangeArrowheads="1"/>
          </p:cNvSpPr>
          <p:nvPr userDrawn="1"/>
        </p:nvSpPr>
        <p:spPr bwMode="auto">
          <a:xfrm>
            <a:off x="0" y="0"/>
            <a:ext cx="9144000" cy="76200"/>
          </a:xfrm>
          <a:prstGeom prst="rect">
            <a:avLst/>
          </a:prstGeom>
          <a:solidFill>
            <a:srgbClr val="6D8AC0"/>
          </a:solidFill>
          <a:ln w="9525">
            <a:solidFill>
              <a:schemeClr val="tx1"/>
            </a:solidFill>
            <a:miter lim="800000"/>
            <a:headEnd/>
            <a:tailEnd/>
          </a:ln>
          <a:effectLst/>
        </p:spPr>
        <p:txBody>
          <a:bodyPr wrap="none" anchor="ctr"/>
          <a:lstStyle/>
          <a:p>
            <a:endParaRPr lang="en-US"/>
          </a:p>
        </p:txBody>
      </p:sp>
      <p:sp>
        <p:nvSpPr>
          <p:cNvPr id="237575" name="Text Box 7"/>
          <p:cNvSpPr txBox="1">
            <a:spLocks noChangeArrowheads="1"/>
          </p:cNvSpPr>
          <p:nvPr userDrawn="1"/>
        </p:nvSpPr>
        <p:spPr bwMode="auto">
          <a:xfrm>
            <a:off x="76200" y="304800"/>
            <a:ext cx="1905000" cy="762000"/>
          </a:xfrm>
          <a:prstGeom prst="rect">
            <a:avLst/>
          </a:prstGeom>
          <a:solidFill>
            <a:srgbClr val="0B2D78"/>
          </a:solidFill>
          <a:ln w="9525">
            <a:noFill/>
            <a:miter lim="800000"/>
            <a:headEnd/>
            <a:tailEnd/>
          </a:ln>
        </p:spPr>
        <p:txBody>
          <a:bodyPr/>
          <a:lstStyle/>
          <a:p>
            <a:r>
              <a:rPr lang="en-US" sz="2400" b="1" u="sng">
                <a:latin typeface="Gill Sans MT" pitchFamily="34" charset="0"/>
              </a:rPr>
              <a:t>D</a:t>
            </a:r>
            <a:r>
              <a:rPr lang="en-US" sz="400" b="1" u="sng">
                <a:latin typeface="Gill Sans MT" pitchFamily="34" charset="0"/>
              </a:rPr>
              <a:t> </a:t>
            </a:r>
            <a:r>
              <a:rPr lang="en-US" sz="2400" b="1" u="sng">
                <a:latin typeface="Gill Sans MT" pitchFamily="34" charset="0"/>
              </a:rPr>
              <a:t>B</a:t>
            </a:r>
            <a:r>
              <a:rPr lang="en-US" sz="400" b="1" u="sng">
                <a:latin typeface="Gill Sans MT" pitchFamily="34" charset="0"/>
              </a:rPr>
              <a:t> </a:t>
            </a:r>
            <a:r>
              <a:rPr lang="en-US" sz="2400" b="1" u="sng">
                <a:latin typeface="Gill Sans MT" pitchFamily="34" charset="0"/>
              </a:rPr>
              <a:t>H</a:t>
            </a:r>
            <a:r>
              <a:rPr lang="en-US" sz="400" b="1" u="sng">
                <a:latin typeface="Gill Sans MT" pitchFamily="34" charset="0"/>
              </a:rPr>
              <a:t> </a:t>
            </a:r>
            <a:r>
              <a:rPr lang="en-US" sz="2400" b="1" u="sng">
                <a:latin typeface="Gill Sans MT" pitchFamily="34" charset="0"/>
              </a:rPr>
              <a:t>D</a:t>
            </a:r>
            <a:r>
              <a:rPr lang="en-US" sz="400" b="1" u="sng">
                <a:latin typeface="Gill Sans MT" pitchFamily="34" charset="0"/>
              </a:rPr>
              <a:t> </a:t>
            </a:r>
            <a:r>
              <a:rPr lang="en-US" sz="2400" b="1" u="sng">
                <a:latin typeface="Gill Sans MT" pitchFamily="34" charset="0"/>
              </a:rPr>
              <a:t>S</a:t>
            </a:r>
            <a:r>
              <a:rPr lang="en-US" sz="2000">
                <a:latin typeface="Gill Sans MT" pitchFamily="34" charset="0"/>
              </a:rPr>
              <a:t/>
            </a:r>
            <a:br>
              <a:rPr lang="en-US" sz="2000">
                <a:latin typeface="Gill Sans MT" pitchFamily="34" charset="0"/>
              </a:rPr>
            </a:br>
            <a:r>
              <a:rPr lang="en-US" sz="1000">
                <a:latin typeface="Gill Sans MT" pitchFamily="34" charset="0"/>
              </a:rPr>
              <a:t>Virginia Department of</a:t>
            </a:r>
            <a:r>
              <a:rPr lang="en-US" sz="900">
                <a:latin typeface="Gill Sans MT" pitchFamily="34" charset="0"/>
              </a:rPr>
              <a:t> </a:t>
            </a:r>
            <a:r>
              <a:rPr lang="en-US" sz="900" b="1">
                <a:latin typeface="Gill Sans MT" pitchFamily="34" charset="0"/>
              </a:rPr>
              <a:t>Behavioral Health and</a:t>
            </a:r>
            <a:r>
              <a:rPr lang="en-US" sz="1000" b="1">
                <a:latin typeface="Gill Sans MT" pitchFamily="34" charset="0"/>
              </a:rPr>
              <a:t/>
            </a:r>
            <a:br>
              <a:rPr lang="en-US" sz="1000" b="1">
                <a:latin typeface="Gill Sans MT" pitchFamily="34" charset="0"/>
              </a:rPr>
            </a:br>
            <a:r>
              <a:rPr lang="en-US" sz="900" b="1">
                <a:latin typeface="Gill Sans MT" pitchFamily="34" charset="0"/>
              </a:rPr>
              <a:t>Developmental</a:t>
            </a:r>
            <a:r>
              <a:rPr lang="en-US" sz="500" b="1">
                <a:latin typeface="Gill Sans MT" pitchFamily="34" charset="0"/>
              </a:rPr>
              <a:t> </a:t>
            </a:r>
            <a:r>
              <a:rPr lang="en-US" sz="900" b="1">
                <a:latin typeface="Gill Sans MT" pitchFamily="34" charset="0"/>
              </a:rPr>
              <a:t>Services</a:t>
            </a:r>
            <a:endParaRPr lang="en-US" sz="90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5651" name="Rectangle 3"/>
          <p:cNvSpPr>
            <a:spLocks noGrp="1" noChangeArrowheads="1"/>
          </p:cNvSpPr>
          <p:nvPr>
            <p:ph type="body" idx="1"/>
          </p:nvPr>
        </p:nvSpPr>
        <p:spPr bwMode="auto">
          <a:xfrm>
            <a:off x="457200" y="1600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62" name="Line 14"/>
          <p:cNvSpPr>
            <a:spLocks noChangeShapeType="1"/>
          </p:cNvSpPr>
          <p:nvPr userDrawn="1"/>
        </p:nvSpPr>
        <p:spPr bwMode="auto">
          <a:xfrm>
            <a:off x="304800" y="6553200"/>
            <a:ext cx="8504238" cy="0"/>
          </a:xfrm>
          <a:prstGeom prst="line">
            <a:avLst/>
          </a:prstGeom>
          <a:noFill/>
          <a:ln w="12700">
            <a:solidFill>
              <a:schemeClr val="bg2"/>
            </a:solidFill>
            <a:round/>
            <a:headEnd/>
            <a:tailEnd/>
          </a:ln>
          <a:effectLst/>
        </p:spPr>
        <p:txBody>
          <a:bodyPr wrap="none" lIns="45720" rIns="45720" anchor="ctr"/>
          <a:lstStyle/>
          <a:p>
            <a:endParaRPr lang="en-US"/>
          </a:p>
        </p:txBody>
      </p:sp>
      <p:sp>
        <p:nvSpPr>
          <p:cNvPr id="155664" name="Rectangle 16"/>
          <p:cNvSpPr>
            <a:spLocks noChangeArrowheads="1"/>
          </p:cNvSpPr>
          <p:nvPr userDrawn="1"/>
        </p:nvSpPr>
        <p:spPr bwMode="auto">
          <a:xfrm>
            <a:off x="0" y="76200"/>
            <a:ext cx="9144000" cy="1352550"/>
          </a:xfrm>
          <a:prstGeom prst="rect">
            <a:avLst/>
          </a:prstGeom>
          <a:solidFill>
            <a:srgbClr val="0B2D78"/>
          </a:solidFill>
          <a:ln w="9525">
            <a:solidFill>
              <a:schemeClr val="tx1"/>
            </a:solidFill>
            <a:miter lim="800000"/>
            <a:headEnd/>
            <a:tailEnd/>
          </a:ln>
          <a:effectLst/>
        </p:spPr>
        <p:txBody>
          <a:bodyPr wrap="none" anchor="ctr"/>
          <a:lstStyle/>
          <a:p>
            <a:endParaRPr lang="en-US"/>
          </a:p>
        </p:txBody>
      </p:sp>
      <p:sp>
        <p:nvSpPr>
          <p:cNvPr id="155665" name="Rectangle 17"/>
          <p:cNvSpPr>
            <a:spLocks noChangeArrowheads="1"/>
          </p:cNvSpPr>
          <p:nvPr userDrawn="1"/>
        </p:nvSpPr>
        <p:spPr bwMode="auto">
          <a:xfrm>
            <a:off x="0" y="1371600"/>
            <a:ext cx="9144000" cy="76200"/>
          </a:xfrm>
          <a:prstGeom prst="rect">
            <a:avLst/>
          </a:prstGeom>
          <a:solidFill>
            <a:srgbClr val="6D8AC0"/>
          </a:solidFill>
          <a:ln w="9525">
            <a:solidFill>
              <a:schemeClr val="tx1"/>
            </a:solidFill>
            <a:miter lim="800000"/>
            <a:headEnd/>
            <a:tailEnd/>
          </a:ln>
          <a:effectLst/>
        </p:spPr>
        <p:txBody>
          <a:bodyPr wrap="none" anchor="ctr"/>
          <a:lstStyle/>
          <a:p>
            <a:endParaRPr lang="en-US"/>
          </a:p>
        </p:txBody>
      </p:sp>
      <p:sp>
        <p:nvSpPr>
          <p:cNvPr id="155666" name="Rectangle 18"/>
          <p:cNvSpPr>
            <a:spLocks noChangeArrowheads="1"/>
          </p:cNvSpPr>
          <p:nvPr userDrawn="1"/>
        </p:nvSpPr>
        <p:spPr bwMode="auto">
          <a:xfrm>
            <a:off x="0" y="0"/>
            <a:ext cx="9144000" cy="76200"/>
          </a:xfrm>
          <a:prstGeom prst="rect">
            <a:avLst/>
          </a:prstGeom>
          <a:solidFill>
            <a:srgbClr val="6D8AC0"/>
          </a:solidFill>
          <a:ln w="9525">
            <a:solidFill>
              <a:schemeClr val="tx1"/>
            </a:solidFill>
            <a:miter lim="800000"/>
            <a:headEnd/>
            <a:tailEnd/>
          </a:ln>
          <a:effectLst/>
        </p:spPr>
        <p:txBody>
          <a:bodyPr wrap="none" anchor="ctr"/>
          <a:lstStyle/>
          <a:p>
            <a:endParaRPr lang="en-US"/>
          </a:p>
        </p:txBody>
      </p:sp>
      <p:sp>
        <p:nvSpPr>
          <p:cNvPr id="155668" name="Line 20"/>
          <p:cNvSpPr>
            <a:spLocks noChangeShapeType="1"/>
          </p:cNvSpPr>
          <p:nvPr userDrawn="1"/>
        </p:nvSpPr>
        <p:spPr bwMode="auto">
          <a:xfrm>
            <a:off x="7700963" y="6553200"/>
            <a:ext cx="0" cy="177800"/>
          </a:xfrm>
          <a:prstGeom prst="line">
            <a:avLst/>
          </a:prstGeom>
          <a:noFill/>
          <a:ln w="12700">
            <a:solidFill>
              <a:schemeClr val="bg2"/>
            </a:solidFill>
            <a:round/>
            <a:headEnd/>
            <a:tailEnd/>
          </a:ln>
          <a:effectLst/>
        </p:spPr>
        <p:txBody>
          <a:bodyPr wrap="none" lIns="45720" rIns="45720" anchor="ctr"/>
          <a:lstStyle/>
          <a:p>
            <a:endParaRPr lang="en-US"/>
          </a:p>
        </p:txBody>
      </p:sp>
      <p:sp>
        <p:nvSpPr>
          <p:cNvPr id="155669" name="Rectangle 21"/>
          <p:cNvSpPr>
            <a:spLocks noChangeArrowheads="1"/>
          </p:cNvSpPr>
          <p:nvPr userDrawn="1"/>
        </p:nvSpPr>
        <p:spPr bwMode="auto">
          <a:xfrm>
            <a:off x="7777163" y="6583363"/>
            <a:ext cx="1290637" cy="198437"/>
          </a:xfrm>
          <a:prstGeom prst="rect">
            <a:avLst/>
          </a:prstGeom>
          <a:noFill/>
          <a:ln w="12700">
            <a:noFill/>
            <a:miter lim="800000"/>
            <a:headEnd/>
            <a:tailEnd/>
          </a:ln>
          <a:effectLst/>
        </p:spPr>
        <p:txBody>
          <a:bodyPr anchor="ctr">
            <a:spAutoFit/>
          </a:bodyPr>
          <a:lstStyle/>
          <a:p>
            <a:pPr algn="l" eaLnBrk="0" hangingPunct="0">
              <a:spcBef>
                <a:spcPct val="0"/>
              </a:spcBef>
              <a:buClr>
                <a:srgbClr val="F4001D"/>
              </a:buClr>
              <a:buSzPct val="85000"/>
              <a:buFont typeface="Wingdings" pitchFamily="2" charset="2"/>
              <a:buNone/>
              <a:tabLst>
                <a:tab pos="1314450" algn="l"/>
              </a:tabLst>
            </a:pPr>
            <a:r>
              <a:rPr lang="en-US" sz="700">
                <a:solidFill>
                  <a:srgbClr val="969696"/>
                </a:solidFill>
                <a:cs typeface="Arial" charset="0"/>
              </a:rPr>
              <a:t>Page </a:t>
            </a:r>
            <a:fld id="{741DA4AE-4A90-4A4F-92F5-10EB8054EEB7}" type="slidenum">
              <a:rPr lang="en-US" sz="700">
                <a:solidFill>
                  <a:srgbClr val="969696"/>
                </a:solidFill>
                <a:cs typeface="Arial" charset="0"/>
              </a:rPr>
              <a:pPr algn="l" eaLnBrk="0" hangingPunct="0">
                <a:spcBef>
                  <a:spcPct val="0"/>
                </a:spcBef>
                <a:buClr>
                  <a:srgbClr val="F4001D"/>
                </a:buClr>
                <a:buSzPct val="85000"/>
                <a:buFont typeface="Wingdings" pitchFamily="2" charset="2"/>
                <a:buNone/>
                <a:tabLst>
                  <a:tab pos="1314450" algn="l"/>
                </a:tabLst>
              </a:pPr>
              <a:t>‹#›</a:t>
            </a:fld>
            <a:endParaRPr lang="en-US" sz="700">
              <a:solidFill>
                <a:srgbClr val="969696"/>
              </a:solidFill>
            </a:endParaRPr>
          </a:p>
        </p:txBody>
      </p:sp>
      <p:sp>
        <p:nvSpPr>
          <p:cNvPr id="155671" name="Rectangle 23"/>
          <p:cNvSpPr>
            <a:spLocks noGrp="1" noChangeArrowheads="1"/>
          </p:cNvSpPr>
          <p:nvPr>
            <p:ph type="title"/>
          </p:nvPr>
        </p:nvSpPr>
        <p:spPr bwMode="auto">
          <a:xfrm>
            <a:off x="2057400" y="228600"/>
            <a:ext cx="6858000" cy="944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5672" name="Text Box 24"/>
          <p:cNvSpPr txBox="1">
            <a:spLocks noChangeArrowheads="1"/>
          </p:cNvSpPr>
          <p:nvPr userDrawn="1"/>
        </p:nvSpPr>
        <p:spPr bwMode="auto">
          <a:xfrm>
            <a:off x="76200" y="304800"/>
            <a:ext cx="1905000" cy="762000"/>
          </a:xfrm>
          <a:prstGeom prst="rect">
            <a:avLst/>
          </a:prstGeom>
          <a:solidFill>
            <a:srgbClr val="0B2D78"/>
          </a:solidFill>
          <a:ln w="9525">
            <a:noFill/>
            <a:miter lim="800000"/>
            <a:headEnd/>
            <a:tailEnd/>
          </a:ln>
        </p:spPr>
        <p:txBody>
          <a:bodyPr/>
          <a:lstStyle/>
          <a:p>
            <a:r>
              <a:rPr lang="en-US" sz="2100" b="1" u="sng">
                <a:latin typeface="Gill Sans MT" pitchFamily="34" charset="0"/>
              </a:rPr>
              <a:t>DBHDS</a:t>
            </a:r>
            <a:r>
              <a:rPr lang="en-US" sz="2000">
                <a:latin typeface="Gill Sans MT" pitchFamily="34" charset="0"/>
              </a:rPr>
              <a:t/>
            </a:r>
            <a:br>
              <a:rPr lang="en-US" sz="2000">
                <a:latin typeface="Gill Sans MT" pitchFamily="34" charset="0"/>
              </a:rPr>
            </a:br>
            <a:r>
              <a:rPr lang="en-US" sz="800">
                <a:latin typeface="Gill Sans MT" pitchFamily="34" charset="0"/>
              </a:rPr>
              <a:t>Virginia  Department  of</a:t>
            </a:r>
            <a:r>
              <a:rPr lang="en-US" sz="700">
                <a:latin typeface="Gill Sans MT" pitchFamily="34" charset="0"/>
              </a:rPr>
              <a:t> </a:t>
            </a:r>
            <a:br>
              <a:rPr lang="en-US" sz="700">
                <a:latin typeface="Gill Sans MT" pitchFamily="34" charset="0"/>
              </a:rPr>
            </a:br>
            <a:r>
              <a:rPr lang="en-US" sz="900" b="1">
                <a:latin typeface="Gill Sans MT" pitchFamily="34" charset="0"/>
              </a:rPr>
              <a:t>Behavioral Health  and</a:t>
            </a:r>
            <a:r>
              <a:rPr lang="en-US" sz="1000" b="1">
                <a:latin typeface="Gill Sans MT" pitchFamily="34" charset="0"/>
              </a:rPr>
              <a:t/>
            </a:r>
            <a:br>
              <a:rPr lang="en-US" sz="1000" b="1">
                <a:latin typeface="Gill Sans MT" pitchFamily="34" charset="0"/>
              </a:rPr>
            </a:br>
            <a:r>
              <a:rPr lang="en-US" sz="900" b="1">
                <a:latin typeface="Gill Sans MT" pitchFamily="34" charset="0"/>
              </a:rPr>
              <a:t>Developmental Services</a:t>
            </a:r>
            <a:endParaRPr lang="en-US" sz="900"/>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p:fade/>
  </p:transition>
  <p:txStyles>
    <p:titleStyle>
      <a:lvl1pPr algn="ctr" rtl="0" fontAlgn="base">
        <a:spcBef>
          <a:spcPct val="0"/>
        </a:spcBef>
        <a:spcAft>
          <a:spcPct val="0"/>
        </a:spcAft>
        <a:defRPr sz="3800">
          <a:solidFill>
            <a:schemeClr val="bg1"/>
          </a:solidFill>
          <a:latin typeface="+mj-lt"/>
          <a:ea typeface="+mj-ea"/>
          <a:cs typeface="+mj-cs"/>
        </a:defRPr>
      </a:lvl1pPr>
      <a:lvl2pPr algn="ctr" rtl="0" fontAlgn="base">
        <a:spcBef>
          <a:spcPct val="0"/>
        </a:spcBef>
        <a:spcAft>
          <a:spcPct val="0"/>
        </a:spcAft>
        <a:defRPr sz="3800">
          <a:solidFill>
            <a:schemeClr val="bg1"/>
          </a:solidFill>
          <a:latin typeface="Arial" charset="0"/>
        </a:defRPr>
      </a:lvl2pPr>
      <a:lvl3pPr algn="ctr" rtl="0" fontAlgn="base">
        <a:spcBef>
          <a:spcPct val="0"/>
        </a:spcBef>
        <a:spcAft>
          <a:spcPct val="0"/>
        </a:spcAft>
        <a:defRPr sz="3800">
          <a:solidFill>
            <a:schemeClr val="bg1"/>
          </a:solidFill>
          <a:latin typeface="Arial" charset="0"/>
        </a:defRPr>
      </a:lvl3pPr>
      <a:lvl4pPr algn="ctr" rtl="0" fontAlgn="base">
        <a:spcBef>
          <a:spcPct val="0"/>
        </a:spcBef>
        <a:spcAft>
          <a:spcPct val="0"/>
        </a:spcAft>
        <a:defRPr sz="3800">
          <a:solidFill>
            <a:schemeClr val="bg1"/>
          </a:solidFill>
          <a:latin typeface="Arial" charset="0"/>
        </a:defRPr>
      </a:lvl4pPr>
      <a:lvl5pPr algn="ctr" rtl="0" fontAlgn="base">
        <a:spcBef>
          <a:spcPct val="0"/>
        </a:spcBef>
        <a:spcAft>
          <a:spcPct val="0"/>
        </a:spcAft>
        <a:defRPr sz="3800">
          <a:solidFill>
            <a:schemeClr val="bg1"/>
          </a:solidFill>
          <a:latin typeface="Arial" charset="0"/>
        </a:defRPr>
      </a:lvl5pPr>
      <a:lvl6pPr marL="457200" algn="ctr" rtl="0" fontAlgn="base">
        <a:spcBef>
          <a:spcPct val="0"/>
        </a:spcBef>
        <a:spcAft>
          <a:spcPct val="0"/>
        </a:spcAft>
        <a:defRPr sz="3800">
          <a:solidFill>
            <a:schemeClr val="bg1"/>
          </a:solidFill>
          <a:latin typeface="Arial" charset="0"/>
        </a:defRPr>
      </a:lvl6pPr>
      <a:lvl7pPr marL="914400" algn="ctr" rtl="0" fontAlgn="base">
        <a:spcBef>
          <a:spcPct val="0"/>
        </a:spcBef>
        <a:spcAft>
          <a:spcPct val="0"/>
        </a:spcAft>
        <a:defRPr sz="3800">
          <a:solidFill>
            <a:schemeClr val="bg1"/>
          </a:solidFill>
          <a:latin typeface="Arial" charset="0"/>
        </a:defRPr>
      </a:lvl7pPr>
      <a:lvl8pPr marL="1371600" algn="ctr" rtl="0" fontAlgn="base">
        <a:spcBef>
          <a:spcPct val="0"/>
        </a:spcBef>
        <a:spcAft>
          <a:spcPct val="0"/>
        </a:spcAft>
        <a:defRPr sz="3800">
          <a:solidFill>
            <a:schemeClr val="bg1"/>
          </a:solidFill>
          <a:latin typeface="Arial" charset="0"/>
        </a:defRPr>
      </a:lvl8pPr>
      <a:lvl9pPr marL="1828800" algn="ctr" rtl="0" fontAlgn="base">
        <a:spcBef>
          <a:spcPct val="0"/>
        </a:spcBef>
        <a:spcAft>
          <a:spcPct val="0"/>
        </a:spcAft>
        <a:defRPr sz="3800">
          <a:solidFill>
            <a:schemeClr val="bg1"/>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6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txBox="1">
            <a:spLocks/>
          </p:cNvSpPr>
          <p:nvPr/>
        </p:nvSpPr>
        <p:spPr bwMode="auto">
          <a:xfrm>
            <a:off x="1066800" y="5181600"/>
            <a:ext cx="7086600" cy="7637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00000"/>
              </a:lnSpc>
              <a:spcBef>
                <a:spcPct val="20000"/>
              </a:spcBef>
              <a:spcAft>
                <a:spcPct val="0"/>
              </a:spcAft>
              <a:buClrTx/>
              <a:buSzTx/>
              <a:tabLst/>
              <a:defRPr/>
            </a:pPr>
            <a:r>
              <a:rPr lang="en-US" sz="2400" b="1" kern="0" dirty="0" smtClean="0">
                <a:solidFill>
                  <a:schemeClr val="tx1"/>
                </a:solidFill>
                <a:latin typeface="Calibri" pitchFamily="34" charset="0"/>
              </a:rPr>
              <a:t>Community Integration Project Team</a:t>
            </a:r>
            <a:endParaRPr kumimoji="0" lang="en-US" sz="2400" b="1" u="none" strike="noStrike" kern="0" cap="none" spc="0" normalizeH="0" baseline="0" noProof="0" dirty="0" smtClean="0">
              <a:ln>
                <a:noFill/>
              </a:ln>
              <a:solidFill>
                <a:schemeClr val="tx1"/>
              </a:solidFill>
              <a:effectLst/>
              <a:uLnTx/>
              <a:uFillTx/>
              <a:latin typeface="Calibri" pitchFamily="34" charset="0"/>
            </a:endParaRPr>
          </a:p>
        </p:txBody>
      </p:sp>
      <p:pic>
        <p:nvPicPr>
          <p:cNvPr id="17" name="Picture 16" descr="DBHDS_Logo_Web_062014.png"/>
          <p:cNvPicPr>
            <a:picLocks noChangeAspect="1"/>
          </p:cNvPicPr>
          <p:nvPr/>
        </p:nvPicPr>
        <p:blipFill>
          <a:blip r:embed="rId3" cstate="print"/>
          <a:stretch>
            <a:fillRect/>
          </a:stretch>
        </p:blipFill>
        <p:spPr>
          <a:xfrm>
            <a:off x="304800" y="5486400"/>
            <a:ext cx="902171" cy="902171"/>
          </a:xfrm>
          <a:prstGeom prst="rect">
            <a:avLst/>
          </a:prstGeom>
        </p:spPr>
      </p:pic>
      <p:sp>
        <p:nvSpPr>
          <p:cNvPr id="6" name="TextBox 5"/>
          <p:cNvSpPr txBox="1"/>
          <p:nvPr/>
        </p:nvSpPr>
        <p:spPr>
          <a:xfrm>
            <a:off x="1524000" y="2133600"/>
            <a:ext cx="6330008" cy="1754326"/>
          </a:xfrm>
          <a:prstGeom prst="rect">
            <a:avLst/>
          </a:prstGeom>
          <a:noFill/>
        </p:spPr>
        <p:txBody>
          <a:bodyPr wrap="square" rtlCol="0">
            <a:spAutoFit/>
          </a:bodyPr>
          <a:lstStyle/>
          <a:p>
            <a:r>
              <a:rPr lang="en-US" sz="5400" dirty="0" smtClean="0">
                <a:solidFill>
                  <a:schemeClr val="tx1"/>
                </a:solidFill>
                <a:latin typeface="Calibri" pitchFamily="34" charset="0"/>
              </a:rPr>
              <a:t>Post Move Monitoring</a:t>
            </a:r>
            <a:endParaRPr lang="en-US" sz="5400" dirty="0">
              <a:solidFill>
                <a:schemeClr val="tx1"/>
              </a:solidFill>
              <a:latin typeface="Calibri" pitchFamily="34" charset="0"/>
            </a:endParaRPr>
          </a:p>
        </p:txBody>
      </p:sp>
      <p:sp>
        <p:nvSpPr>
          <p:cNvPr id="7" name="TextBox 6"/>
          <p:cNvSpPr txBox="1"/>
          <p:nvPr/>
        </p:nvSpPr>
        <p:spPr>
          <a:xfrm>
            <a:off x="1619045" y="4724400"/>
            <a:ext cx="6107762" cy="369332"/>
          </a:xfrm>
          <a:prstGeom prst="rect">
            <a:avLst/>
          </a:prstGeom>
          <a:noFill/>
        </p:spPr>
        <p:txBody>
          <a:bodyPr wrap="none" rtlCol="0">
            <a:spAutoFit/>
          </a:bodyPr>
          <a:lstStyle/>
          <a:p>
            <a:r>
              <a:rPr lang="en-US" sz="1800" b="1" dirty="0" smtClean="0">
                <a:solidFill>
                  <a:schemeClr val="tx1"/>
                </a:solidFill>
                <a:latin typeface="Calibri" pitchFamily="34" charset="0"/>
              </a:rPr>
              <a:t>Department of Behavioral Health and Developmental Services</a:t>
            </a:r>
            <a:endParaRPr lang="en-US" sz="1800" b="1" dirty="0">
              <a:solidFill>
                <a:schemeClr val="tx1"/>
              </a:solidFill>
              <a:latin typeface="Calibri" pitchFamily="34" charset="0"/>
            </a:endParaRPr>
          </a:p>
        </p:txBody>
      </p:sp>
      <p:sp>
        <p:nvSpPr>
          <p:cNvPr id="8" name="TextBox 7"/>
          <p:cNvSpPr txBox="1"/>
          <p:nvPr/>
        </p:nvSpPr>
        <p:spPr>
          <a:xfrm>
            <a:off x="3090537" y="4419600"/>
            <a:ext cx="3535776" cy="369332"/>
          </a:xfrm>
          <a:prstGeom prst="rect">
            <a:avLst/>
          </a:prstGeom>
          <a:noFill/>
        </p:spPr>
        <p:txBody>
          <a:bodyPr wrap="none" rtlCol="0">
            <a:spAutoFit/>
          </a:bodyPr>
          <a:lstStyle/>
          <a:p>
            <a:r>
              <a:rPr lang="en-US" sz="1800" b="1" dirty="0" smtClean="0">
                <a:solidFill>
                  <a:schemeClr val="tx1"/>
                </a:solidFill>
                <a:latin typeface="Calibri" pitchFamily="34" charset="0"/>
              </a:rPr>
              <a:t>Division of Developmental Services</a:t>
            </a:r>
            <a:endParaRPr lang="en-US" sz="1800" b="1" dirty="0">
              <a:solidFill>
                <a:schemeClr val="tx1"/>
              </a:solidFill>
              <a:latin typeface="Calibri" pitchFamily="34" charset="0"/>
            </a:endParaRPr>
          </a:p>
        </p:txBody>
      </p:sp>
      <p:sp>
        <p:nvSpPr>
          <p:cNvPr id="9" name="TextBox 8"/>
          <p:cNvSpPr txBox="1"/>
          <p:nvPr/>
        </p:nvSpPr>
        <p:spPr>
          <a:xfrm>
            <a:off x="1433702" y="6096000"/>
            <a:ext cx="7024497" cy="369332"/>
          </a:xfrm>
          <a:prstGeom prst="rect">
            <a:avLst/>
          </a:prstGeom>
          <a:noFill/>
        </p:spPr>
        <p:txBody>
          <a:bodyPr wrap="square" rtlCol="0">
            <a:spAutoFit/>
          </a:bodyPr>
          <a:lstStyle/>
          <a:p>
            <a:r>
              <a:rPr lang="en-US" sz="1800" dirty="0" smtClean="0">
                <a:solidFill>
                  <a:schemeClr val="tx1"/>
                </a:solidFill>
                <a:latin typeface="Calibri" pitchFamily="34" charset="0"/>
              </a:rPr>
              <a:t>Adapted from the PMM Community Information Handout    </a:t>
            </a:r>
            <a:r>
              <a:rPr lang="en-US" sz="1800" dirty="0" smtClean="0">
                <a:solidFill>
                  <a:schemeClr val="bg1">
                    <a:lumMod val="65000"/>
                  </a:schemeClr>
                </a:solidFill>
                <a:latin typeface="Calibri" pitchFamily="34" charset="0"/>
              </a:rPr>
              <a:t>rev. 6.3.20</a:t>
            </a:r>
            <a:endParaRPr lang="en-US" sz="1800" dirty="0">
              <a:solidFill>
                <a:schemeClr val="bg1">
                  <a:lumMod val="65000"/>
                </a:schemeClr>
              </a:solidFill>
              <a:latin typeface="Calibri" pitchFamily="34" charset="0"/>
            </a:endParaRPr>
          </a:p>
        </p:txBody>
      </p:sp>
      <p:pic>
        <p:nvPicPr>
          <p:cNvPr id="1026" name="Picture 2" descr="C:\Program Files (x86)\Microsoft Office\MEDIA\CAGCAT10\j0185604.wmf"/>
          <p:cNvPicPr>
            <a:picLocks noChangeAspect="1" noChangeArrowheads="1"/>
          </p:cNvPicPr>
          <p:nvPr/>
        </p:nvPicPr>
        <p:blipFill>
          <a:blip r:embed="rId4" cstate="print"/>
          <a:srcRect/>
          <a:stretch>
            <a:fillRect/>
          </a:stretch>
        </p:blipFill>
        <p:spPr bwMode="auto">
          <a:xfrm>
            <a:off x="995092" y="2590800"/>
            <a:ext cx="1446367" cy="1447800"/>
          </a:xfrm>
          <a:prstGeom prst="rect">
            <a:avLst/>
          </a:prstGeom>
          <a:noFill/>
        </p:spPr>
      </p:pic>
      <p:pic>
        <p:nvPicPr>
          <p:cNvPr id="1027" name="Picture 3" descr="C:\Program Files (x86)\Microsoft Office\MEDIA\CAGCAT10\j0205462.wmf"/>
          <p:cNvPicPr>
            <a:picLocks noChangeAspect="1" noChangeArrowheads="1"/>
          </p:cNvPicPr>
          <p:nvPr/>
        </p:nvPicPr>
        <p:blipFill>
          <a:blip r:embed="rId5" cstate="print"/>
          <a:srcRect/>
          <a:stretch>
            <a:fillRect/>
          </a:stretch>
        </p:blipFill>
        <p:spPr bwMode="auto">
          <a:xfrm>
            <a:off x="6858000" y="2362200"/>
            <a:ext cx="1905000" cy="1895422"/>
          </a:xfrm>
          <a:prstGeom prst="rect">
            <a:avLst/>
          </a:prstGeom>
          <a:noFill/>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soft" dir="t"/>
            </a:scene3d>
            <a:sp3d prstMaterial="softEdge">
              <a:bevelT w="63500" h="57150"/>
              <a:bevelB w="38100" h="38100"/>
            </a:sp3d>
          </a:bodyPr>
          <a:lstStyle/>
          <a:p>
            <a:r>
              <a:rPr lang="en-US" sz="4400" dirty="0" smtClean="0"/>
              <a:t> </a:t>
            </a:r>
            <a:endParaRPr lang="en-US" sz="4400" dirty="0">
              <a:ln w="18415" cmpd="sng">
                <a:noFill/>
                <a:prstDash val="solid"/>
              </a:ln>
              <a:solidFill>
                <a:srgbClr val="58A6B8"/>
              </a:solidFill>
              <a:effectLst>
                <a:outerShdw blurRad="76200" dist="38100" dir="5400000" algn="t" rotWithShape="0">
                  <a:prstClr val="black">
                    <a:alpha val="40000"/>
                  </a:prstClr>
                </a:outerShdw>
              </a:effectLst>
              <a:latin typeface="Arial Black" pitchFamily="34" charset="0"/>
              <a:cs typeface="Arial" pitchFamily="34" charset="0"/>
            </a:endParaRPr>
          </a:p>
        </p:txBody>
      </p:sp>
      <p:sp>
        <p:nvSpPr>
          <p:cNvPr id="6" name="Content Placeholder 1"/>
          <p:cNvSpPr txBox="1">
            <a:spLocks/>
          </p:cNvSpPr>
          <p:nvPr/>
        </p:nvSpPr>
        <p:spPr>
          <a:xfrm>
            <a:off x="457200" y="1905000"/>
            <a:ext cx="8382000" cy="4343400"/>
          </a:xfrm>
          <a:prstGeom prst="rect">
            <a:avLst/>
          </a:prstGeom>
        </p:spPr>
        <p:txBody>
          <a:bodyPr vert="horz">
            <a:normAutofit lnSpcReduction="10000"/>
          </a:bodyPr>
          <a:lstStyle/>
          <a:p>
            <a:pPr marL="457200" marR="0" lvl="0" indent="-347663" algn="l" defTabSz="914400" rtl="0" eaLnBrk="1" fontAlgn="auto" latinLnBrk="0" hangingPunct="1">
              <a:lnSpc>
                <a:spcPct val="100000"/>
              </a:lnSpc>
              <a:spcBef>
                <a:spcPts val="1200"/>
              </a:spcBef>
              <a:spcAft>
                <a:spcPts val="0"/>
              </a:spcAft>
              <a:buSzPct val="90000"/>
              <a:buFont typeface="Arial" pitchFamily="34" charset="0"/>
              <a:buChar char="•"/>
              <a:tabLst/>
              <a:defRPr/>
            </a:pPr>
            <a:r>
              <a:rPr lang="en-US" sz="2800" dirty="0" smtClean="0">
                <a:solidFill>
                  <a:schemeClr val="tx1"/>
                </a:solidFill>
                <a:latin typeface="Calibri" pitchFamily="34" charset="0"/>
              </a:rPr>
              <a:t>Focus is health, safety and overall wellbeing of individuals discharged from Virginia Training Centers</a:t>
            </a:r>
            <a:r>
              <a:rPr kumimoji="0" lang="en-US" sz="2800" b="0" i="0" u="none" strike="noStrike" kern="1200" cap="none" spc="0" normalizeH="0" baseline="0" noProof="0" dirty="0" smtClean="0">
                <a:ln>
                  <a:noFill/>
                </a:ln>
                <a:solidFill>
                  <a:schemeClr val="tx1"/>
                </a:solidFill>
                <a:effectLst/>
                <a:uLnTx/>
                <a:uFillTx/>
                <a:latin typeface="Calibri" pitchFamily="34" charset="0"/>
              </a:rPr>
              <a:t> </a:t>
            </a:r>
          </a:p>
          <a:p>
            <a:pPr marL="457200" marR="0" lvl="0" indent="-347663" algn="l" defTabSz="914400" rtl="0" eaLnBrk="1" fontAlgn="auto" latinLnBrk="0" hangingPunct="1">
              <a:lnSpc>
                <a:spcPct val="100000"/>
              </a:lnSpc>
              <a:spcBef>
                <a:spcPts val="1200"/>
              </a:spcBef>
              <a:spcAft>
                <a:spcPts val="0"/>
              </a:spcAft>
              <a:buSzPct val="90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Calibri" pitchFamily="34" charset="0"/>
              </a:rPr>
              <a:t>Requirement</a:t>
            </a:r>
            <a:r>
              <a:rPr kumimoji="0" lang="en-US" sz="2800" b="0" i="0" u="none" strike="noStrike" kern="1200" cap="none" spc="0" normalizeH="0" noProof="0" dirty="0" smtClean="0">
                <a:ln>
                  <a:noFill/>
                </a:ln>
                <a:solidFill>
                  <a:schemeClr val="tx1"/>
                </a:solidFill>
                <a:effectLst/>
                <a:uLnTx/>
                <a:uFillTx/>
                <a:latin typeface="Calibri" pitchFamily="34" charset="0"/>
              </a:rPr>
              <a:t> of the DOJ Settlement Agreement</a:t>
            </a:r>
            <a:endParaRPr kumimoji="0" lang="en-US" sz="2800" b="0" i="0" u="none" strike="noStrike" kern="1200" cap="none" spc="0" normalizeH="0" baseline="0" noProof="0" dirty="0" smtClean="0">
              <a:ln>
                <a:noFill/>
              </a:ln>
              <a:solidFill>
                <a:schemeClr val="tx1"/>
              </a:solidFill>
              <a:effectLst/>
              <a:uLnTx/>
              <a:uFillTx/>
              <a:latin typeface="Calibri" pitchFamily="34" charset="0"/>
            </a:endParaRPr>
          </a:p>
          <a:p>
            <a:pPr marL="457200" marR="0" lvl="0" indent="-347663" algn="l" defTabSz="914400" rtl="0" eaLnBrk="1" fontAlgn="auto" latinLnBrk="0" hangingPunct="1">
              <a:lnSpc>
                <a:spcPct val="100000"/>
              </a:lnSpc>
              <a:spcBef>
                <a:spcPts val="1200"/>
              </a:spcBef>
              <a:spcAft>
                <a:spcPts val="0"/>
              </a:spcAft>
              <a:buSzPct val="90000"/>
              <a:buFont typeface="Arial" pitchFamily="34" charset="0"/>
              <a:buChar char="•"/>
              <a:tabLst/>
              <a:defRPr/>
            </a:pPr>
            <a:r>
              <a:rPr kumimoji="0" lang="en-US" sz="2800" b="0" i="0" u="none" strike="noStrike" kern="1200" cap="none" spc="0" normalizeH="0" noProof="0" dirty="0" smtClean="0">
                <a:ln>
                  <a:noFill/>
                </a:ln>
                <a:solidFill>
                  <a:schemeClr val="tx1"/>
                </a:solidFill>
                <a:effectLst/>
                <a:uLnTx/>
                <a:uFillTx/>
                <a:latin typeface="Calibri" pitchFamily="34" charset="0"/>
              </a:rPr>
              <a:t>Collaborative effort between Training </a:t>
            </a:r>
            <a:r>
              <a:rPr lang="en-US" sz="2800" dirty="0" smtClean="0">
                <a:solidFill>
                  <a:schemeClr val="tx1"/>
                </a:solidFill>
                <a:latin typeface="Calibri" pitchFamily="34" charset="0"/>
              </a:rPr>
              <a:t>C</a:t>
            </a:r>
            <a:r>
              <a:rPr kumimoji="0" lang="en-US" sz="2800" b="0" i="0" u="none" strike="noStrike" kern="1200" cap="none" spc="0" normalizeH="0" noProof="0" dirty="0" smtClean="0">
                <a:ln>
                  <a:noFill/>
                </a:ln>
                <a:solidFill>
                  <a:schemeClr val="tx1"/>
                </a:solidFill>
                <a:effectLst/>
                <a:uLnTx/>
                <a:uFillTx/>
                <a:latin typeface="Calibri" pitchFamily="34" charset="0"/>
              </a:rPr>
              <a:t>enter staff, Community Services Board personnel, Community Providers and the Community Integration Manager.</a:t>
            </a:r>
          </a:p>
          <a:p>
            <a:pPr marL="457200" marR="0" lvl="0" indent="-347663" algn="l" defTabSz="914400" rtl="0" eaLnBrk="1" fontAlgn="auto" latinLnBrk="0" hangingPunct="1">
              <a:lnSpc>
                <a:spcPct val="100000"/>
              </a:lnSpc>
              <a:spcBef>
                <a:spcPts val="1200"/>
              </a:spcBef>
              <a:spcAft>
                <a:spcPts val="0"/>
              </a:spcAft>
              <a:buSzPct val="90000"/>
              <a:buFont typeface="Arial" pitchFamily="34" charset="0"/>
              <a:buChar char="•"/>
              <a:tabLst/>
              <a:defRPr/>
            </a:pPr>
            <a:r>
              <a:rPr lang="en-US" sz="2800" dirty="0" smtClean="0">
                <a:solidFill>
                  <a:schemeClr val="tx1"/>
                </a:solidFill>
                <a:latin typeface="Calibri" pitchFamily="34" charset="0"/>
              </a:rPr>
              <a:t>Communication across DBHDS departments to include Office of Human Rights and Office of Licensing.</a:t>
            </a:r>
            <a:endParaRPr kumimoji="0" lang="en-US" sz="2800" b="0" i="0" u="none" strike="noStrike" kern="1200" cap="none" spc="0" normalizeH="0" noProof="0" dirty="0" smtClean="0">
              <a:ln>
                <a:noFill/>
              </a:ln>
              <a:solidFill>
                <a:schemeClr val="tx1"/>
              </a:solidFill>
              <a:effectLst/>
              <a:uLnTx/>
              <a:uFillTx/>
              <a:latin typeface="Calibri" pitchFamily="34" charset="0"/>
            </a:endParaRPr>
          </a:p>
          <a:p>
            <a:pPr marL="457200" marR="0" lvl="0" indent="-347663" algn="l" defTabSz="914400" rtl="0" eaLnBrk="1" fontAlgn="auto" latinLnBrk="0" hangingPunct="1">
              <a:lnSpc>
                <a:spcPct val="100000"/>
              </a:lnSpc>
              <a:spcBef>
                <a:spcPts val="1200"/>
              </a:spcBef>
              <a:spcAft>
                <a:spcPts val="0"/>
              </a:spcAft>
              <a:buSzPct val="90000"/>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Calibri" pitchFamily="34" charset="0"/>
            </a:endParaRPr>
          </a:p>
          <a:p>
            <a:pPr marL="457200" marR="0" lvl="0" indent="-347663" algn="l" defTabSz="914400" rtl="0" eaLnBrk="1" fontAlgn="auto" latinLnBrk="0" hangingPunct="1">
              <a:lnSpc>
                <a:spcPct val="100000"/>
              </a:lnSpc>
              <a:spcBef>
                <a:spcPts val="1200"/>
              </a:spcBef>
              <a:spcAft>
                <a:spcPts val="0"/>
              </a:spcAft>
              <a:buSzPct val="90000"/>
              <a:tabLst/>
              <a:defRPr/>
            </a:pPr>
            <a:endParaRPr kumimoji="0" lang="en-US" sz="2800" b="0" i="0" u="none" strike="noStrike" kern="1200" cap="none" spc="0" normalizeH="0" baseline="0" noProof="0" dirty="0" smtClean="0">
              <a:ln>
                <a:noFill/>
              </a:ln>
              <a:solidFill>
                <a:schemeClr val="tx1"/>
              </a:solidFill>
              <a:effectLst/>
              <a:uLnTx/>
              <a:uFillTx/>
              <a:latin typeface="Calibri" pitchFamily="34" charset="0"/>
            </a:endParaRPr>
          </a:p>
        </p:txBody>
      </p:sp>
      <p:sp>
        <p:nvSpPr>
          <p:cNvPr id="5" name="Title 2"/>
          <p:cNvSpPr txBox="1">
            <a:spLocks/>
          </p:cNvSpPr>
          <p:nvPr/>
        </p:nvSpPr>
        <p:spPr>
          <a:xfrm>
            <a:off x="1828800" y="228600"/>
            <a:ext cx="7010400" cy="990600"/>
          </a:xfrm>
          <a:prstGeom prst="rect">
            <a:avLst/>
          </a:prstGeom>
        </p:spPr>
        <p:txBody>
          <a:bodyPr vert="horz" rtlCol="0" anchor="ctr">
            <a:noAutofit/>
            <a:scene3d>
              <a:camera prst="orthographicFront"/>
              <a:lightRig rig="soft" dir="t"/>
            </a:scene3d>
            <a:sp3d prstMaterial="softEdge">
              <a:bevelB w="38100" h="38100"/>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4000" i="0" u="none" strike="noStrike" kern="1200" cap="none" spc="0" normalizeH="0" baseline="0" noProof="0" dirty="0" smtClean="0">
                <a:ln w="18415" cmpd="sng">
                  <a:noFill/>
                  <a:prstDash val="solid"/>
                </a:ln>
                <a:solidFill>
                  <a:srgbClr val="FFFF00"/>
                </a:solidFill>
                <a:uLnTx/>
                <a:uFillTx/>
                <a:latin typeface="Calibri" pitchFamily="34" charset="0"/>
                <a:ea typeface="+mj-ea"/>
                <a:cs typeface="Arial" pitchFamily="34" charset="0"/>
              </a:rPr>
              <a:t>What is Post Move Monitoring</a:t>
            </a:r>
            <a:r>
              <a:rPr kumimoji="0" lang="en-US" sz="4800" i="0" u="none" strike="noStrike" kern="1200" cap="none" spc="0" normalizeH="0" baseline="0" noProof="0" dirty="0" smtClean="0">
                <a:ln w="18415" cmpd="sng">
                  <a:noFill/>
                  <a:prstDash val="solid"/>
                </a:ln>
                <a:solidFill>
                  <a:srgbClr val="FFFF00"/>
                </a:solidFill>
                <a:uLnTx/>
                <a:uFillTx/>
                <a:latin typeface="Calibri" pitchFamily="34" charset="0"/>
                <a:ea typeface="+mj-ea"/>
                <a:cs typeface="Arial" pitchFamily="34" charset="0"/>
              </a:rPr>
              <a:t>?</a:t>
            </a:r>
            <a:endParaRPr kumimoji="0" lang="en-US" sz="4800" i="0" u="none" strike="noStrike" kern="1200" cap="none" spc="0" normalizeH="0" baseline="0" noProof="0" dirty="0">
              <a:ln w="18415" cmpd="sng">
                <a:noFill/>
                <a:prstDash val="solid"/>
              </a:ln>
              <a:solidFill>
                <a:srgbClr val="FFFF00"/>
              </a:solidFill>
              <a:uLnTx/>
              <a:uFillTx/>
              <a:latin typeface="Calibri" pitchFamily="34" charset="0"/>
              <a:ea typeface="+mj-ea"/>
              <a:cs typeface="Arial"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p:cNvSpPr txBox="1">
            <a:spLocks/>
          </p:cNvSpPr>
          <p:nvPr/>
        </p:nvSpPr>
        <p:spPr>
          <a:xfrm>
            <a:off x="2743200" y="228600"/>
            <a:ext cx="6096000" cy="990600"/>
          </a:xfrm>
          <a:prstGeom prst="rect">
            <a:avLst/>
          </a:prstGeom>
        </p:spPr>
        <p:txBody>
          <a:bodyPr vert="horz" rtlCol="0" anchor="ctr">
            <a:noAutofit/>
            <a:scene3d>
              <a:camera prst="orthographicFront"/>
              <a:lightRig rig="soft" dir="t"/>
            </a:scene3d>
            <a:sp3d prstMaterial="softEdge">
              <a:bevelB w="38100" h="38100"/>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800" i="0" u="none" strike="noStrike" kern="1200" cap="none" spc="0" normalizeH="0" baseline="0" noProof="0" dirty="0" smtClean="0">
                <a:ln w="18415" cmpd="sng">
                  <a:noFill/>
                  <a:prstDash val="solid"/>
                </a:ln>
                <a:solidFill>
                  <a:srgbClr val="FFFF00"/>
                </a:solidFill>
                <a:uLnTx/>
                <a:uFillTx/>
                <a:latin typeface="Calibri" pitchFamily="34" charset="0"/>
                <a:ea typeface="+mj-ea"/>
                <a:cs typeface="Arial" pitchFamily="34" charset="0"/>
              </a:rPr>
              <a:t>PMM Requirements</a:t>
            </a:r>
            <a:endParaRPr kumimoji="0" lang="en-US" sz="4800" i="0" u="none" strike="noStrike" kern="1200" cap="none" spc="0" normalizeH="0" baseline="0" noProof="0" dirty="0">
              <a:ln w="18415" cmpd="sng">
                <a:noFill/>
                <a:prstDash val="solid"/>
              </a:ln>
              <a:solidFill>
                <a:srgbClr val="FFFF00"/>
              </a:solidFill>
              <a:uLnTx/>
              <a:uFillTx/>
              <a:latin typeface="Calibri" pitchFamily="34" charset="0"/>
              <a:ea typeface="+mj-ea"/>
              <a:cs typeface="Arial" pitchFamily="34" charset="0"/>
            </a:endParaRPr>
          </a:p>
        </p:txBody>
      </p:sp>
      <p:sp>
        <p:nvSpPr>
          <p:cNvPr id="4" name="Content Placeholder 1"/>
          <p:cNvSpPr txBox="1">
            <a:spLocks/>
          </p:cNvSpPr>
          <p:nvPr/>
        </p:nvSpPr>
        <p:spPr>
          <a:xfrm>
            <a:off x="533400" y="1828800"/>
            <a:ext cx="7924800" cy="4419600"/>
          </a:xfrm>
          <a:prstGeom prst="rect">
            <a:avLst/>
          </a:prstGeom>
        </p:spPr>
        <p:txBody>
          <a:bodyPr vert="horz">
            <a:normAutofit fontScale="92500"/>
          </a:bodyPr>
          <a:lstStyle/>
          <a:p>
            <a:pPr marL="457200" marR="0" lvl="0" indent="-347663" algn="l" defTabSz="914400" rtl="0" eaLnBrk="1" fontAlgn="auto" latinLnBrk="0" hangingPunct="1">
              <a:lnSpc>
                <a:spcPct val="100000"/>
              </a:lnSpc>
              <a:spcBef>
                <a:spcPts val="1200"/>
              </a:spcBef>
              <a:spcAft>
                <a:spcPts val="0"/>
              </a:spcAft>
              <a:buSzPct val="90000"/>
              <a:buFont typeface="Arial" pitchFamily="34" charset="0"/>
              <a:buChar char="•"/>
              <a:tabLst/>
              <a:defRPr/>
            </a:pPr>
            <a:r>
              <a:rPr lang="en-US" sz="3200" dirty="0" smtClean="0">
                <a:solidFill>
                  <a:schemeClr val="tx1"/>
                </a:solidFill>
                <a:latin typeface="Calibri" pitchFamily="34" charset="0"/>
              </a:rPr>
              <a:t>Minimum of three face to face visits within 17 days to ensure Essential Supports are in place</a:t>
            </a:r>
          </a:p>
          <a:p>
            <a:pPr marL="457200" marR="0" lvl="0" indent="-347663" algn="l" defTabSz="914400" rtl="0" eaLnBrk="1" fontAlgn="auto" latinLnBrk="0" hangingPunct="1">
              <a:lnSpc>
                <a:spcPct val="100000"/>
              </a:lnSpc>
              <a:spcBef>
                <a:spcPts val="1200"/>
              </a:spcBef>
              <a:spcAft>
                <a:spcPts val="0"/>
              </a:spcAft>
              <a:buSzPct val="90000"/>
              <a:buFont typeface="Arial" pitchFamily="34" charset="0"/>
              <a:buChar char="•"/>
              <a:tabLst/>
              <a:defRPr/>
            </a:pPr>
            <a:r>
              <a:rPr lang="en-US" sz="3200" dirty="0" smtClean="0">
                <a:solidFill>
                  <a:schemeClr val="tx1"/>
                </a:solidFill>
                <a:latin typeface="Calibri" pitchFamily="34" charset="0"/>
              </a:rPr>
              <a:t>Provide additional supports as needed</a:t>
            </a:r>
          </a:p>
          <a:p>
            <a:pPr marL="457200" marR="0" lvl="0" indent="-347663" algn="l" defTabSz="914400" rtl="0" eaLnBrk="1" fontAlgn="auto" latinLnBrk="0" hangingPunct="1">
              <a:lnSpc>
                <a:spcPct val="100000"/>
              </a:lnSpc>
              <a:spcBef>
                <a:spcPts val="1200"/>
              </a:spcBef>
              <a:spcAft>
                <a:spcPts val="0"/>
              </a:spcAft>
              <a:buSzPct val="90000"/>
              <a:buFont typeface="Arial" pitchFamily="34" charset="0"/>
              <a:buChar char="•"/>
              <a:tabLst/>
              <a:defRPr/>
            </a:pPr>
            <a:r>
              <a:rPr lang="en-US" sz="3200" dirty="0" smtClean="0">
                <a:solidFill>
                  <a:schemeClr val="tx1"/>
                </a:solidFill>
                <a:latin typeface="Calibri" pitchFamily="34" charset="0"/>
              </a:rPr>
              <a:t>Include home and day activity environments </a:t>
            </a:r>
          </a:p>
          <a:p>
            <a:pPr marL="457200" marR="0" lvl="0" indent="-347663" algn="l" defTabSz="914400" rtl="0" eaLnBrk="1" fontAlgn="auto" latinLnBrk="0" hangingPunct="1">
              <a:lnSpc>
                <a:spcPct val="100000"/>
              </a:lnSpc>
              <a:spcBef>
                <a:spcPts val="1200"/>
              </a:spcBef>
              <a:spcAft>
                <a:spcPts val="0"/>
              </a:spcAft>
              <a:buSzPct val="90000"/>
              <a:buFont typeface="Arial" pitchFamily="34" charset="0"/>
              <a:buChar char="•"/>
              <a:tabLst/>
              <a:defRPr/>
            </a:pPr>
            <a:r>
              <a:rPr lang="en-US" sz="3200" dirty="0" smtClean="0">
                <a:solidFill>
                  <a:schemeClr val="tx1"/>
                </a:solidFill>
                <a:latin typeface="Calibri" pitchFamily="34" charset="0"/>
              </a:rPr>
              <a:t>Scheduled to include monitoring of a meal in the home and day activity location</a:t>
            </a:r>
          </a:p>
          <a:p>
            <a:pPr marL="457200" indent="-347663" algn="l" fontAlgn="auto">
              <a:spcBef>
                <a:spcPts val="1200"/>
              </a:spcBef>
              <a:spcAft>
                <a:spcPts val="0"/>
              </a:spcAft>
              <a:buSzPct val="90000"/>
              <a:buFont typeface="Arial" pitchFamily="34" charset="0"/>
              <a:buChar char="•"/>
              <a:defRPr/>
            </a:pPr>
            <a:r>
              <a:rPr lang="en-US" sz="3200" dirty="0" smtClean="0">
                <a:solidFill>
                  <a:schemeClr val="tx1"/>
                </a:solidFill>
                <a:latin typeface="Calibri" pitchFamily="34" charset="0"/>
              </a:rPr>
              <a:t>Effective 11/01/15 an additional face to face visit to occur 30 to 60 days post discharge</a:t>
            </a:r>
          </a:p>
          <a:p>
            <a:pPr marL="457200" marR="0" lvl="0" indent="-347663" algn="l" defTabSz="914400" rtl="0" eaLnBrk="1" fontAlgn="auto" latinLnBrk="0" hangingPunct="1">
              <a:lnSpc>
                <a:spcPct val="100000"/>
              </a:lnSpc>
              <a:spcBef>
                <a:spcPts val="1200"/>
              </a:spcBef>
              <a:spcAft>
                <a:spcPts val="0"/>
              </a:spcAft>
              <a:buSzPct val="90000"/>
              <a:buFont typeface="Arial" pitchFamily="34" charset="0"/>
              <a:buChar char="•"/>
              <a:tabLst/>
              <a:defRPr/>
            </a:pPr>
            <a:endParaRPr lang="en-US" sz="3200" dirty="0" smtClean="0">
              <a:solidFill>
                <a:schemeClr val="tx1"/>
              </a:solidFill>
              <a:latin typeface="Calibri" pitchFamily="34" charset="0"/>
            </a:endParaRPr>
          </a:p>
          <a:p>
            <a:pPr marL="457200" marR="0" lvl="0" indent="-347663" algn="l" defTabSz="914400" rtl="0" eaLnBrk="1" fontAlgn="auto" latinLnBrk="0" hangingPunct="1">
              <a:lnSpc>
                <a:spcPct val="100000"/>
              </a:lnSpc>
              <a:spcBef>
                <a:spcPts val="1200"/>
              </a:spcBef>
              <a:spcAft>
                <a:spcPts val="0"/>
              </a:spcAft>
              <a:buSzPct val="90000"/>
              <a:buFont typeface="Arial" pitchFamily="34" charset="0"/>
              <a:buChar char="•"/>
              <a:tabLst/>
              <a:defRPr/>
            </a:pPr>
            <a:endParaRPr lang="en-US" sz="2800" dirty="0" smtClean="0">
              <a:solidFill>
                <a:schemeClr val="tx1"/>
              </a:solidFill>
              <a:latin typeface="Calibri" pitchFamily="34" charset="0"/>
            </a:endParaRPr>
          </a:p>
          <a:p>
            <a:pPr marL="457200" marR="0" lvl="0" indent="-347663" algn="l" defTabSz="914400" rtl="0" eaLnBrk="1" fontAlgn="auto" latinLnBrk="0" hangingPunct="1">
              <a:lnSpc>
                <a:spcPct val="100000"/>
              </a:lnSpc>
              <a:spcBef>
                <a:spcPts val="1200"/>
              </a:spcBef>
              <a:spcAft>
                <a:spcPts val="0"/>
              </a:spcAft>
              <a:buSzPct val="90000"/>
              <a:tabLst/>
              <a:defRPr/>
            </a:pPr>
            <a:endParaRPr kumimoji="0" lang="en-US" sz="2800" b="0" i="0" u="none" strike="noStrike" kern="1200" cap="none" spc="0" normalizeH="0" baseline="0" noProof="0" dirty="0" smtClean="0">
              <a:ln>
                <a:noFill/>
              </a:ln>
              <a:solidFill>
                <a:schemeClr val="tx1"/>
              </a:solidFill>
              <a:effectLst/>
              <a:uLnTx/>
              <a:uFillTx/>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58200" cy="4800600"/>
          </a:xfrm>
        </p:spPr>
        <p:txBody>
          <a:bodyPr>
            <a:normAutofit fontScale="92500" lnSpcReduction="20000"/>
          </a:bodyPr>
          <a:lstStyle/>
          <a:p>
            <a:pPr marL="0" lvl="0" indent="0">
              <a:spcBef>
                <a:spcPts val="1800"/>
              </a:spcBef>
              <a:buNone/>
            </a:pPr>
            <a:endParaRPr lang="en-US" dirty="0" smtClean="0">
              <a:latin typeface="Calibri" pitchFamily="34" charset="0"/>
            </a:endParaRPr>
          </a:p>
          <a:p>
            <a:pPr lvl="0">
              <a:spcBef>
                <a:spcPts val="1800"/>
              </a:spcBef>
            </a:pPr>
            <a:r>
              <a:rPr lang="en-US" dirty="0" smtClean="0">
                <a:latin typeface="Calibri" pitchFamily="34" charset="0"/>
              </a:rPr>
              <a:t>Detailed method of documenting evidence of essential supports.</a:t>
            </a:r>
          </a:p>
          <a:p>
            <a:pPr lvl="0">
              <a:spcBef>
                <a:spcPts val="1800"/>
              </a:spcBef>
            </a:pPr>
            <a:r>
              <a:rPr lang="en-US" dirty="0" smtClean="0">
                <a:latin typeface="Calibri" pitchFamily="34" charset="0"/>
              </a:rPr>
              <a:t>Includes questions directed towards the individual’s acclimation to their new home and day activities.</a:t>
            </a:r>
          </a:p>
          <a:p>
            <a:pPr lvl="0">
              <a:spcBef>
                <a:spcPts val="1800"/>
              </a:spcBef>
            </a:pPr>
            <a:r>
              <a:rPr lang="en-US" dirty="0" smtClean="0">
                <a:latin typeface="Calibri" pitchFamily="34" charset="0"/>
              </a:rPr>
              <a:t>Reports are forwarded to the Provider and CSB Support Coordinator and made available for review by the Office of Human Rights, Office of Licensing, Community Resource Consultant, and DOJ Independent reviewer.</a:t>
            </a:r>
          </a:p>
          <a:p>
            <a:pPr lvl="0">
              <a:spcBef>
                <a:spcPts val="1800"/>
              </a:spcBef>
            </a:pPr>
            <a:r>
              <a:rPr lang="en-US" dirty="0" smtClean="0">
                <a:latin typeface="Calibri" pitchFamily="34" charset="0"/>
              </a:rPr>
              <a:t>AR/Guardian is also contacted and provided with information following each visit.  </a:t>
            </a:r>
          </a:p>
        </p:txBody>
      </p:sp>
      <p:sp>
        <p:nvSpPr>
          <p:cNvPr id="3" name="Title 2"/>
          <p:cNvSpPr>
            <a:spLocks noGrp="1"/>
          </p:cNvSpPr>
          <p:nvPr>
            <p:ph type="title"/>
          </p:nvPr>
        </p:nvSpPr>
        <p:spPr>
          <a:xfrm>
            <a:off x="1524000" y="304800"/>
            <a:ext cx="7391400" cy="1066800"/>
          </a:xfrm>
        </p:spPr>
        <p:txBody>
          <a:bodyPr/>
          <a:lstStyle/>
          <a:p>
            <a:r>
              <a:rPr lang="en-US" sz="3600" dirty="0" smtClean="0">
                <a:solidFill>
                  <a:srgbClr val="FFFF00"/>
                </a:solidFill>
              </a:rPr>
              <a:t>The Post Move Monitoring Report (PMMR)</a:t>
            </a:r>
            <a:endParaRPr lang="en-US" sz="3600" dirty="0">
              <a:solidFill>
                <a:srgbClr val="FFFF00"/>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209800"/>
            <a:ext cx="7315200" cy="3733800"/>
          </a:xfrm>
        </p:spPr>
        <p:txBody>
          <a:bodyPr>
            <a:normAutofit/>
          </a:bodyPr>
          <a:lstStyle/>
          <a:p>
            <a:pPr>
              <a:spcBef>
                <a:spcPts val="1800"/>
              </a:spcBef>
            </a:pPr>
            <a:r>
              <a:rPr lang="en-US" dirty="0" smtClean="0">
                <a:latin typeface="Calibri" pitchFamily="34" charset="0"/>
              </a:rPr>
              <a:t>Office of Human Rights</a:t>
            </a:r>
          </a:p>
          <a:p>
            <a:pPr>
              <a:spcBef>
                <a:spcPts val="1800"/>
              </a:spcBef>
            </a:pPr>
            <a:r>
              <a:rPr lang="en-US" dirty="0" smtClean="0">
                <a:latin typeface="Calibri" pitchFamily="34" charset="0"/>
              </a:rPr>
              <a:t>CSB Support Coordinators</a:t>
            </a:r>
          </a:p>
          <a:p>
            <a:pPr lvl="0">
              <a:spcBef>
                <a:spcPts val="1800"/>
              </a:spcBef>
            </a:pPr>
            <a:r>
              <a:rPr lang="en-US" dirty="0" smtClean="0">
                <a:latin typeface="Calibri" pitchFamily="34" charset="0"/>
              </a:rPr>
              <a:t>Community Resource Consultants by referral</a:t>
            </a:r>
          </a:p>
          <a:p>
            <a:pPr lvl="0">
              <a:spcBef>
                <a:spcPts val="1800"/>
              </a:spcBef>
            </a:pPr>
            <a:r>
              <a:rPr lang="en-US" dirty="0" smtClean="0">
                <a:latin typeface="Calibri" pitchFamily="34" charset="0"/>
              </a:rPr>
              <a:t>Ongoing Post Move Monitoring and Incident Review Follow-Up by designated Community Integration staff</a:t>
            </a:r>
          </a:p>
          <a:p>
            <a:pPr lvl="0">
              <a:spcBef>
                <a:spcPts val="1800"/>
              </a:spcBef>
            </a:pPr>
            <a:endParaRPr lang="en-US" dirty="0" smtClean="0">
              <a:latin typeface="Calibri" pitchFamily="34" charset="0"/>
            </a:endParaRPr>
          </a:p>
          <a:p>
            <a:pPr lvl="0">
              <a:spcBef>
                <a:spcPts val="1800"/>
              </a:spcBef>
              <a:buNone/>
            </a:pPr>
            <a:endParaRPr lang="en-US" dirty="0" smtClean="0">
              <a:latin typeface="Calibri" pitchFamily="34" charset="0"/>
            </a:endParaRPr>
          </a:p>
          <a:p>
            <a:endParaRPr lang="en-US" dirty="0">
              <a:latin typeface="Calibri" pitchFamily="34" charset="0"/>
            </a:endParaRPr>
          </a:p>
        </p:txBody>
      </p:sp>
      <p:sp>
        <p:nvSpPr>
          <p:cNvPr id="6" name="Title 2"/>
          <p:cNvSpPr txBox="1">
            <a:spLocks/>
          </p:cNvSpPr>
          <p:nvPr/>
        </p:nvSpPr>
        <p:spPr bwMode="auto">
          <a:xfrm>
            <a:off x="1219200" y="457200"/>
            <a:ext cx="7696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0" cap="none" spc="0" normalizeH="0" baseline="0" noProof="0" dirty="0" smtClean="0">
                <a:ln>
                  <a:noFill/>
                </a:ln>
                <a:solidFill>
                  <a:srgbClr val="FFFF00"/>
                </a:solidFill>
                <a:effectLst/>
                <a:uLnTx/>
                <a:uFillTx/>
                <a:latin typeface="+mj-lt"/>
                <a:ea typeface="+mj-ea"/>
                <a:cs typeface="+mj-cs"/>
              </a:rPr>
              <a:t>Additional Post Move Monitoring</a:t>
            </a:r>
            <a:endParaRPr kumimoji="0" lang="en-US" sz="3800" b="0" i="0" u="none" strike="noStrike" kern="0" cap="none" spc="0" normalizeH="0" baseline="0" noProof="0" dirty="0">
              <a:ln>
                <a:noFill/>
              </a:ln>
              <a:solidFill>
                <a:srgbClr val="FFFF00"/>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648200"/>
          </a:xfrm>
        </p:spPr>
        <p:txBody>
          <a:bodyPr>
            <a:normAutofit fontScale="92500" lnSpcReduction="10000"/>
          </a:bodyPr>
          <a:lstStyle/>
          <a:p>
            <a:pPr lvl="0">
              <a:spcBef>
                <a:spcPts val="1800"/>
              </a:spcBef>
            </a:pPr>
            <a:r>
              <a:rPr lang="en-US" dirty="0" smtClean="0">
                <a:latin typeface="Calibri" pitchFamily="34" charset="0"/>
              </a:rPr>
              <a:t>Notifications of serious incidents are received by Community Integration staff</a:t>
            </a:r>
          </a:p>
          <a:p>
            <a:pPr lvl="0">
              <a:spcBef>
                <a:spcPts val="1800"/>
              </a:spcBef>
            </a:pPr>
            <a:r>
              <a:rPr lang="en-US" dirty="0" smtClean="0">
                <a:latin typeface="Calibri" pitchFamily="34" charset="0"/>
              </a:rPr>
              <a:t>Sources include Providers, Office of Licensing, Office of Human Rights, and Community Services Boards.</a:t>
            </a:r>
          </a:p>
          <a:p>
            <a:pPr>
              <a:spcBef>
                <a:spcPts val="1800"/>
              </a:spcBef>
            </a:pPr>
            <a:r>
              <a:rPr lang="en-US" dirty="0" smtClean="0">
                <a:latin typeface="Calibri" pitchFamily="34" charset="0"/>
              </a:rPr>
              <a:t>Involves contact with the provider to offer support and gather additional information regarding the wellbeing of the individual.</a:t>
            </a:r>
          </a:p>
          <a:p>
            <a:pPr>
              <a:spcBef>
                <a:spcPts val="1800"/>
              </a:spcBef>
            </a:pPr>
            <a:r>
              <a:rPr lang="en-US" dirty="0" smtClean="0">
                <a:latin typeface="Calibri" pitchFamily="34" charset="0"/>
              </a:rPr>
              <a:t>The purpose of this process is to prevent or reduce the risk of additional incidents such as hospitalizations, nursing facility admissions, and fatality.</a:t>
            </a:r>
          </a:p>
        </p:txBody>
      </p:sp>
      <p:sp>
        <p:nvSpPr>
          <p:cNvPr id="4" name="Title 2"/>
          <p:cNvSpPr txBox="1">
            <a:spLocks/>
          </p:cNvSpPr>
          <p:nvPr/>
        </p:nvSpPr>
        <p:spPr bwMode="auto">
          <a:xfrm>
            <a:off x="152400" y="1524000"/>
            <a:ext cx="80772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0" cap="none" spc="0" normalizeH="0" baseline="0" noProof="0" dirty="0">
              <a:ln>
                <a:noFill/>
              </a:ln>
              <a:solidFill>
                <a:schemeClr val="tx1"/>
              </a:solidFill>
              <a:effectLst/>
              <a:uLnTx/>
              <a:uFillTx/>
              <a:latin typeface="+mj-lt"/>
              <a:ea typeface="+mj-ea"/>
              <a:cs typeface="+mj-cs"/>
            </a:endParaRPr>
          </a:p>
        </p:txBody>
      </p:sp>
      <p:sp>
        <p:nvSpPr>
          <p:cNvPr id="8" name="Title 2"/>
          <p:cNvSpPr>
            <a:spLocks noGrp="1"/>
          </p:cNvSpPr>
          <p:nvPr>
            <p:ph type="title"/>
          </p:nvPr>
        </p:nvSpPr>
        <p:spPr>
          <a:xfrm>
            <a:off x="685800" y="457200"/>
            <a:ext cx="8229600" cy="914400"/>
          </a:xfrm>
        </p:spPr>
        <p:txBody>
          <a:bodyPr/>
          <a:lstStyle/>
          <a:p>
            <a:pPr algn="r"/>
            <a:r>
              <a:rPr lang="en-US" dirty="0" smtClean="0">
                <a:solidFill>
                  <a:srgbClr val="FFFF00"/>
                </a:solidFill>
              </a:rPr>
              <a:t>PMM Incident Report Follow Up</a:t>
            </a:r>
            <a:endParaRPr lang="en-US" dirty="0">
              <a:solidFill>
                <a:srgbClr val="FFFF00"/>
              </a:solidFill>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B2D78"/>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3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B2D78"/>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3800" b="0"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8E83F1E7C37644A1218A8ADAF8D0EA" ma:contentTypeVersion="14" ma:contentTypeDescription="Create a new document." ma:contentTypeScope="" ma:versionID="93f7bf70f9aaf126e51af23c22fe5d14">
  <xsd:schema xmlns:xsd="http://www.w3.org/2001/XMLSchema" xmlns:xs="http://www.w3.org/2001/XMLSchema" xmlns:p="http://schemas.microsoft.com/office/2006/metadata/properties" xmlns:ns2="978f4681-cf21-438b-a0ee-f324bcb5b22f" xmlns:ns3="9a359fe2-7554-41f0-86cf-ee2aef260f45" targetNamespace="http://schemas.microsoft.com/office/2006/metadata/properties" ma:root="true" ma:fieldsID="5d4e43a626c8bbc621dffcc40a95f9c6" ns2:_="" ns3:_="">
    <xsd:import namespace="978f4681-cf21-438b-a0ee-f324bcb5b22f"/>
    <xsd:import namespace="9a359fe2-7554-41f0-86cf-ee2aef260f4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8f4681-cf21-438b-a0ee-f324bcb5b2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920e099-540f-4e49-b54d-0e500676ccf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a359fe2-7554-41f0-86cf-ee2aef260f4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92bb5ce3-2ecc-49d7-8043-665eb4aa7266}" ma:internalName="TaxCatchAll" ma:showField="CatchAllData" ma:web="9a359fe2-7554-41f0-86cf-ee2aef260f4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a359fe2-7554-41f0-86cf-ee2aef260f45" xsi:nil="true"/>
    <lcf76f155ced4ddcb4097134ff3c332f xmlns="978f4681-cf21-438b-a0ee-f324bcb5b22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0830FD4-DAFB-4D65-8A55-3B5D515B5E87}"/>
</file>

<file path=customXml/itemProps2.xml><?xml version="1.0" encoding="utf-8"?>
<ds:datastoreItem xmlns:ds="http://schemas.openxmlformats.org/officeDocument/2006/customXml" ds:itemID="{5E600F50-6E9F-40A1-8DB2-79999B40E9EC}"/>
</file>

<file path=customXml/itemProps3.xml><?xml version="1.0" encoding="utf-8"?>
<ds:datastoreItem xmlns:ds="http://schemas.openxmlformats.org/officeDocument/2006/customXml" ds:itemID="{A3A1F003-E9CF-4AA7-909F-25B8682C596A}"/>
</file>

<file path=docProps/app.xml><?xml version="1.0" encoding="utf-8"?>
<Properties xmlns="http://schemas.openxmlformats.org/officeDocument/2006/extended-properties" xmlns:vt="http://schemas.openxmlformats.org/officeDocument/2006/docPropsVTypes">
  <Template/>
  <TotalTime>14397</TotalTime>
  <Words>357</Words>
  <Application>Microsoft Office PowerPoint</Application>
  <PresentationFormat>On-screen Show (4:3)</PresentationFormat>
  <Paragraphs>41</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Calibri</vt:lpstr>
      <vt:lpstr>Gill Sans MT</vt:lpstr>
      <vt:lpstr>Wingdings</vt:lpstr>
      <vt:lpstr>Default Design</vt:lpstr>
      <vt:lpstr>PowerPoint Presentation</vt:lpstr>
      <vt:lpstr> </vt:lpstr>
      <vt:lpstr>PowerPoint Presentation</vt:lpstr>
      <vt:lpstr>The Post Move Monitoring Report (PMMR)</vt:lpstr>
      <vt:lpstr>PowerPoint Presentation</vt:lpstr>
      <vt:lpstr>PMM Incident Report Follow Up</vt:lpstr>
    </vt:vector>
  </TitlesOfParts>
  <Company>Virginia Dept. MHMRSAS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the Study of The Mental Retardation Services System</dc:title>
  <dc:creator>Eric Williams</dc:creator>
  <cp:lastModifiedBy>VITA Program</cp:lastModifiedBy>
  <cp:revision>1298</cp:revision>
  <dcterms:created xsi:type="dcterms:W3CDTF">2007-09-17T20:34:54Z</dcterms:created>
  <dcterms:modified xsi:type="dcterms:W3CDTF">2021-01-12T03:31:29Z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0x010100EE8E83F1E7C37644A1218A8ADAF8D0EA</vt:lpwstr>
  </property>
</Properties>
</file>