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24995245159573E-2"/>
          <c:y val="4.307390427479979E-2"/>
          <c:w val="0.92664555517516833"/>
          <c:h val="0.74563117453009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Met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G10</c:v>
                </c:pt>
                <c:pt idx="1">
                  <c:v>G4</c:v>
                </c:pt>
                <c:pt idx="2">
                  <c:v>D13</c:v>
                </c:pt>
                <c:pt idx="3">
                  <c:v>D11</c:v>
                </c:pt>
                <c:pt idx="4">
                  <c:v>D7</c:v>
                </c:pt>
                <c:pt idx="5">
                  <c:v>D6</c:v>
                </c:pt>
                <c:pt idx="6">
                  <c:v>D3</c:v>
                </c:pt>
                <c:pt idx="7">
                  <c:v>D1</c:v>
                </c:pt>
                <c:pt idx="8">
                  <c:v>C9</c:v>
                </c:pt>
                <c:pt idx="9">
                  <c:v>C8</c:v>
                </c:pt>
                <c:pt idx="10">
                  <c:v>C5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0.66</c:v>
                </c:pt>
                <c:pt idx="1">
                  <c:v>0.84</c:v>
                </c:pt>
                <c:pt idx="2">
                  <c:v>0.8</c:v>
                </c:pt>
                <c:pt idx="3">
                  <c:v>0.83</c:v>
                </c:pt>
                <c:pt idx="4">
                  <c:v>0.71</c:v>
                </c:pt>
                <c:pt idx="5">
                  <c:v>0.73</c:v>
                </c:pt>
                <c:pt idx="6">
                  <c:v>0.52</c:v>
                </c:pt>
                <c:pt idx="7">
                  <c:v>0.57999999999999996</c:v>
                </c:pt>
                <c:pt idx="8">
                  <c:v>0.57999999999999996</c:v>
                </c:pt>
                <c:pt idx="9">
                  <c:v>0.73</c:v>
                </c:pt>
                <c:pt idx="10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1-478A-9CC7-0E9C271D13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27596527"/>
        <c:axId val="1137044911"/>
      </c:barChart>
      <c:catAx>
        <c:axId val="1127596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044911"/>
        <c:crosses val="autoZero"/>
        <c:auto val="1"/>
        <c:lblAlgn val="ctr"/>
        <c:lblOffset val="100"/>
        <c:noMultiLvlLbl val="0"/>
      </c:catAx>
      <c:valAx>
        <c:axId val="113704491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7596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 of Overall Performance Measures Not Met SFY 2021/2022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G10</c:v>
                </c:pt>
                <c:pt idx="1">
                  <c:v>*G4</c:v>
                </c:pt>
                <c:pt idx="2">
                  <c:v>*G1</c:v>
                </c:pt>
                <c:pt idx="3">
                  <c:v>D13</c:v>
                </c:pt>
                <c:pt idx="4">
                  <c:v>D11</c:v>
                </c:pt>
                <c:pt idx="5">
                  <c:v>*D9</c:v>
                </c:pt>
                <c:pt idx="6">
                  <c:v>D7</c:v>
                </c:pt>
                <c:pt idx="7">
                  <c:v>D6</c:v>
                </c:pt>
                <c:pt idx="8">
                  <c:v>D3</c:v>
                </c:pt>
                <c:pt idx="9">
                  <c:v>D1</c:v>
                </c:pt>
                <c:pt idx="10">
                  <c:v>C9</c:v>
                </c:pt>
                <c:pt idx="11">
                  <c:v>C8</c:v>
                </c:pt>
                <c:pt idx="12">
                  <c:v>C5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0.66</c:v>
                </c:pt>
                <c:pt idx="1">
                  <c:v>0.84</c:v>
                </c:pt>
                <c:pt idx="2">
                  <c:v>0.86</c:v>
                </c:pt>
                <c:pt idx="3">
                  <c:v>0.8</c:v>
                </c:pt>
                <c:pt idx="4">
                  <c:v>0.83</c:v>
                </c:pt>
                <c:pt idx="5">
                  <c:v>0.93</c:v>
                </c:pt>
                <c:pt idx="6">
                  <c:v>0.71</c:v>
                </c:pt>
                <c:pt idx="7">
                  <c:v>0.73</c:v>
                </c:pt>
                <c:pt idx="8">
                  <c:v>0.52</c:v>
                </c:pt>
                <c:pt idx="9">
                  <c:v>0.57999999999999996</c:v>
                </c:pt>
                <c:pt idx="10">
                  <c:v>0.57999999999999996</c:v>
                </c:pt>
                <c:pt idx="11">
                  <c:v>0.73</c:v>
                </c:pt>
                <c:pt idx="1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5F-49B2-81DF-0720DFC2BF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G10</c:v>
                </c:pt>
                <c:pt idx="1">
                  <c:v>*G4</c:v>
                </c:pt>
                <c:pt idx="2">
                  <c:v>*G1</c:v>
                </c:pt>
                <c:pt idx="3">
                  <c:v>D13</c:v>
                </c:pt>
                <c:pt idx="4">
                  <c:v>D11</c:v>
                </c:pt>
                <c:pt idx="5">
                  <c:v>*D9</c:v>
                </c:pt>
                <c:pt idx="6">
                  <c:v>D7</c:v>
                </c:pt>
                <c:pt idx="7">
                  <c:v>D6</c:v>
                </c:pt>
                <c:pt idx="8">
                  <c:v>D3</c:v>
                </c:pt>
                <c:pt idx="9">
                  <c:v>D1</c:v>
                </c:pt>
                <c:pt idx="10">
                  <c:v>C9</c:v>
                </c:pt>
                <c:pt idx="11">
                  <c:v>C8</c:v>
                </c:pt>
                <c:pt idx="12">
                  <c:v>C5</c:v>
                </c:pt>
              </c:strCache>
            </c:strRef>
          </c:cat>
          <c:val>
            <c:numRef>
              <c:f>Sheet1!$C$2:$C$14</c:f>
              <c:numCache>
                <c:formatCode>0%</c:formatCode>
                <c:ptCount val="13"/>
                <c:pt idx="0">
                  <c:v>0.67</c:v>
                </c:pt>
                <c:pt idx="1">
                  <c:v>0.71</c:v>
                </c:pt>
                <c:pt idx="2">
                  <c:v>0.85</c:v>
                </c:pt>
                <c:pt idx="3">
                  <c:v>0.96</c:v>
                </c:pt>
                <c:pt idx="4">
                  <c:v>0.99</c:v>
                </c:pt>
                <c:pt idx="5">
                  <c:v>0.77</c:v>
                </c:pt>
                <c:pt idx="6">
                  <c:v>0.93</c:v>
                </c:pt>
                <c:pt idx="7">
                  <c:v>0.75</c:v>
                </c:pt>
                <c:pt idx="8">
                  <c:v>0.77</c:v>
                </c:pt>
                <c:pt idx="9">
                  <c:v>0.84</c:v>
                </c:pt>
                <c:pt idx="10">
                  <c:v>0.6</c:v>
                </c:pt>
                <c:pt idx="11">
                  <c:v>0.78</c:v>
                </c:pt>
                <c:pt idx="12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5F-49B2-81DF-0720DFC2BF1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93072223"/>
        <c:axId val="993069823"/>
      </c:barChart>
      <c:catAx>
        <c:axId val="993072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3069823"/>
        <c:crosses val="autoZero"/>
        <c:auto val="1"/>
        <c:lblAlgn val="ctr"/>
        <c:lblOffset val="100"/>
        <c:noMultiLvlLbl val="0"/>
      </c:catAx>
      <c:valAx>
        <c:axId val="993069823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307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938A5-7E55-49F0-AB27-A6A41D7EA63D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326A0-C136-4C78-A654-F32D49D03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8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AB5E-CB56-02F4-DEA1-023805EF0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175" y="1122363"/>
            <a:ext cx="1002982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0BD85-9B77-3158-4AC4-8F9502DB5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175" y="3602038"/>
            <a:ext cx="100298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1BB01-AD4E-C681-8C6A-1B08F02FC2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F8E53-C71C-00FF-6EF2-BCF23B06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32E78-122E-D808-3133-44934054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173786"/>
            <a:ext cx="1223756" cy="365125"/>
          </a:xfrm>
        </p:spPr>
        <p:txBody>
          <a:bodyPr/>
          <a:lstStyle/>
          <a:p>
            <a:fld id="{5874D6C6-B3A5-4F2C-A6BF-E3D57C3A12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9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444B-FA61-2F4C-1D44-84FDC88C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618" y="1084262"/>
            <a:ext cx="823883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4856A0-0A87-EC1B-3955-8224ED4C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6EFDE-368B-ED6E-98D1-26B2DBBD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57B14-77C6-5150-D8BE-618F7966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F835250-52B2-CFA1-2D8B-90236C29A607}"/>
              </a:ext>
            </a:extLst>
          </p:cNvPr>
          <p:cNvSpPr/>
          <p:nvPr userDrawn="1"/>
        </p:nvSpPr>
        <p:spPr>
          <a:xfrm>
            <a:off x="572652" y="1520108"/>
            <a:ext cx="1173017" cy="11730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8B6EA3B-35B0-4BE2-FC4C-184EFC01DF65}"/>
              </a:ext>
            </a:extLst>
          </p:cNvPr>
          <p:cNvSpPr/>
          <p:nvPr userDrawn="1"/>
        </p:nvSpPr>
        <p:spPr>
          <a:xfrm>
            <a:off x="572651" y="2902604"/>
            <a:ext cx="1173017" cy="11730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6F70A38-14D5-104D-C5FC-E3E97388F4D1}"/>
              </a:ext>
            </a:extLst>
          </p:cNvPr>
          <p:cNvSpPr/>
          <p:nvPr userDrawn="1"/>
        </p:nvSpPr>
        <p:spPr>
          <a:xfrm>
            <a:off x="572651" y="4285100"/>
            <a:ext cx="1173017" cy="11730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49873CD-E71F-ACC9-6140-E9E0FBCE45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90763" y="2484438"/>
            <a:ext cx="8239125" cy="345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AA7E9A28-47F4-0C3F-2CD1-A6730B9A4CE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4691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D0D9D-510F-F91A-D11E-50B8241ACB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ED9F0-F257-3D57-C688-DD130A85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E69D3-7E8C-BD81-900C-6C1250EB7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70CA577-6A74-676B-2487-5044A74D6B34}"/>
              </a:ext>
            </a:extLst>
          </p:cNvPr>
          <p:cNvSpPr/>
          <p:nvPr userDrawn="1"/>
        </p:nvSpPr>
        <p:spPr>
          <a:xfrm>
            <a:off x="544513" y="4657653"/>
            <a:ext cx="1173017" cy="11730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C5DAAB0-7726-E8E3-24A5-DCE0FDF9C88C}"/>
              </a:ext>
            </a:extLst>
          </p:cNvPr>
          <p:cNvSpPr/>
          <p:nvPr userDrawn="1"/>
        </p:nvSpPr>
        <p:spPr>
          <a:xfrm>
            <a:off x="1915968" y="4655559"/>
            <a:ext cx="1173017" cy="11730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BFFC72A-C932-E474-7868-A9A2FABB8B6C}"/>
              </a:ext>
            </a:extLst>
          </p:cNvPr>
          <p:cNvSpPr/>
          <p:nvPr userDrawn="1"/>
        </p:nvSpPr>
        <p:spPr>
          <a:xfrm>
            <a:off x="3287423" y="4655558"/>
            <a:ext cx="1173017" cy="11730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7B89D4F-E7AF-DE8B-8CB2-A708F47889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4513" y="1219200"/>
            <a:ext cx="4271962" cy="3095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B5A7A03-30A6-9165-9F94-88B11296AA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14913" y="1219200"/>
            <a:ext cx="5375275" cy="4611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98855BC4-34E7-7CA0-1210-8C58BE1C4DE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380617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AE5AF-414A-B9EA-D41B-26845CA54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E8420-15CA-3809-A9A0-01A9F6FC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6092B-DC79-F54A-AC0C-CF3D9BFE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5B111-DA21-DDE4-1C3C-81FAB14A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CB34AB-76AD-E38A-6407-F34FBAD12010}"/>
              </a:ext>
            </a:extLst>
          </p:cNvPr>
          <p:cNvSpPr/>
          <p:nvPr userDrawn="1"/>
        </p:nvSpPr>
        <p:spPr>
          <a:xfrm>
            <a:off x="457200" y="2748901"/>
            <a:ext cx="3202145" cy="320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A17739-C01A-2DE6-9A2E-886051E1F59A}"/>
              </a:ext>
            </a:extLst>
          </p:cNvPr>
          <p:cNvSpPr/>
          <p:nvPr userDrawn="1"/>
        </p:nvSpPr>
        <p:spPr>
          <a:xfrm>
            <a:off x="4025900" y="2690666"/>
            <a:ext cx="3200400" cy="3200400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B60CD84-1AFA-7C8C-351B-CCEDBCEB742B}"/>
              </a:ext>
            </a:extLst>
          </p:cNvPr>
          <p:cNvSpPr/>
          <p:nvPr userDrawn="1"/>
        </p:nvSpPr>
        <p:spPr>
          <a:xfrm>
            <a:off x="7592855" y="2717545"/>
            <a:ext cx="3200400" cy="3200400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85E2A852-F848-6428-111E-5039653245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4414" y="3318813"/>
            <a:ext cx="2049462" cy="20605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1">
            <a:extLst>
              <a:ext uri="{FF2B5EF4-FFF2-40B4-BE49-F238E27FC236}">
                <a16:creationId xmlns:a16="http://schemas.microsoft.com/office/drawing/2014/main" id="{9B22A7AD-7073-0B0B-45EA-57455BC3DBE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01369" y="3275462"/>
            <a:ext cx="2049462" cy="20605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B0124900-2CCC-6541-5885-CBC9FAABC9C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168324" y="3287459"/>
            <a:ext cx="2049462" cy="20605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EF9596FA-04FF-BB4E-3759-4E0CE532698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3391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71DC3-7D42-5493-D463-4D65949E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8749A-BD56-1B27-C6C0-8E71E017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15CA3-7C8B-FACD-E9B8-6693EACC8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51C135-1C96-F75F-6969-0989C706774C}"/>
              </a:ext>
            </a:extLst>
          </p:cNvPr>
          <p:cNvSpPr/>
          <p:nvPr userDrawn="1"/>
        </p:nvSpPr>
        <p:spPr>
          <a:xfrm>
            <a:off x="532527" y="1386321"/>
            <a:ext cx="3202145" cy="3200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3BFC7B-B970-8629-42F5-B3F00DAB11AA}"/>
              </a:ext>
            </a:extLst>
          </p:cNvPr>
          <p:cNvSpPr/>
          <p:nvPr userDrawn="1"/>
        </p:nvSpPr>
        <p:spPr>
          <a:xfrm>
            <a:off x="4135581" y="2611941"/>
            <a:ext cx="3200400" cy="3200400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3671784-789E-FEB2-724A-210C8221C11A}"/>
              </a:ext>
            </a:extLst>
          </p:cNvPr>
          <p:cNvSpPr/>
          <p:nvPr userDrawn="1"/>
        </p:nvSpPr>
        <p:spPr>
          <a:xfrm>
            <a:off x="7642828" y="1386321"/>
            <a:ext cx="3200400" cy="3200400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15FB9E24-BB74-642C-8030-C8056605F0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7449" y="1924879"/>
            <a:ext cx="2049462" cy="2060575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1">
            <a:extLst>
              <a:ext uri="{FF2B5EF4-FFF2-40B4-BE49-F238E27FC236}">
                <a16:creationId xmlns:a16="http://schemas.microsoft.com/office/drawing/2014/main" id="{EE0A9ABC-6C8F-6824-6C32-D4D0E24F5B2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79696" y="3150499"/>
            <a:ext cx="2049462" cy="2060575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37FCEAE-8FB2-0BCC-3D86-B1FE4FFADBE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218297" y="1924878"/>
            <a:ext cx="2049462" cy="20605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297C2B6B-96A3-2689-3D25-9ED089A509F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581522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C8F-C068-33D6-6A27-51735E8C2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4262"/>
            <a:ext cx="992447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E3BD46-077A-C137-2A05-DB479D2C04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846B8-CD94-9822-A69A-40BE472D0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301A2-4C4A-70D2-8129-44CEC8B5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B4EB33-279F-1B26-ED4F-1E579037F67D}"/>
              </a:ext>
            </a:extLst>
          </p:cNvPr>
          <p:cNvSpPr/>
          <p:nvPr userDrawn="1"/>
        </p:nvSpPr>
        <p:spPr>
          <a:xfrm>
            <a:off x="457200" y="2587696"/>
            <a:ext cx="4786745" cy="340821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1DD0BB-C6F7-9EAA-1F92-746CB853E821}"/>
              </a:ext>
            </a:extLst>
          </p:cNvPr>
          <p:cNvSpPr/>
          <p:nvPr userDrawn="1"/>
        </p:nvSpPr>
        <p:spPr>
          <a:xfrm>
            <a:off x="5329381" y="2587696"/>
            <a:ext cx="4786745" cy="340821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5C48ABDD-1321-C686-B39F-9075A62413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9563" y="2703511"/>
            <a:ext cx="4573587" cy="31765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582F1D22-A2A9-BF3A-FF71-E8A369C7824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35959" y="2703510"/>
            <a:ext cx="4573587" cy="31765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D89393EB-A29A-6072-7D4D-B9EDF46F1E8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67944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A469C-15FE-F5C0-23FB-FE9A4552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C6D4-D736-EA55-2C27-E29623AE0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6451C-BD62-74B0-F40A-93C09489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9AD2B-AB2E-400F-D9FE-5C4CF2658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99BAB-3185-A982-8C78-253B2F3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B325751-580D-3EA4-EC1B-C4F407659C2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06986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C4C9-F84D-807F-321F-210A7A3E0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166813"/>
            <a:ext cx="105156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480F2-5197-4DDA-DD10-9A50437AD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4208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D068F-A341-B8A2-CEC3-BFF0004B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05DE0-BF33-B946-8DEC-A2B52BC4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4A24E-2B10-4851-C3D8-B27CC6BA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10553A9-C9FD-AF8E-8836-7BDF05209AD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33319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A5A2B-9E0E-F24B-A2D2-41F7A374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4262"/>
            <a:ext cx="104394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A8399-8523-6556-760B-4AC704559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486025"/>
            <a:ext cx="5181600" cy="3462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D4714-4A1D-1DD6-96EE-FEAC30FA0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2486025"/>
            <a:ext cx="5181600" cy="3462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1FFC6-8C37-1E6E-CA34-F4B262E2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1891A-E74B-6211-9F62-67FD6890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F758D-1A71-9285-16FF-C49D7D16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E0EC9B-EB3C-2CD4-FC30-8AE4D244A72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08487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CEC55-4C74-EDEC-1928-56034ED1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011237"/>
            <a:ext cx="1043066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4E3D4-F895-D4F8-7C41-86D0C3874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" y="237093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60679-75AB-0B8E-9AFE-8DEEB8F6B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5750" y="3194843"/>
            <a:ext cx="5157787" cy="277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827BE-2089-2649-1335-D432B118F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33231" y="237728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B0EDD-87BD-A90E-4462-B007A3080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33231" y="3201194"/>
            <a:ext cx="5183188" cy="277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3468AA-5C2B-B079-8731-0BD4B8BE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54972-710C-1376-A54C-74ED583F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1596-3A56-38F9-4C64-4BE1551E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35C5D3D4-11BC-F580-8587-0CFD5DB9684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58837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7DA89-4D48-DC78-A89D-633D3653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E145BA-8B42-56A3-3C47-E7B7C9A2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786EA5-25CA-2027-642C-6DFD0DA8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ACD6C-119F-47F5-68D2-317CA215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1008C72-B958-7105-65FC-261FCA3E55C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21283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5C4E0-453F-E17F-87E5-C55BDC08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2E468-9950-D5B3-08B9-4C00AEE0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C8370-E475-0726-DE1B-0417EBA8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E12EE421-C047-8E33-C8B3-C56B0ECBD98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8077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3044-967B-1C89-7F80-C4925D719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530" y="101758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BA016-2BB9-3398-E4B5-CB1994C2E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388" y="1017588"/>
            <a:ext cx="6172200" cy="4873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71538-7DCD-BCFA-A8A0-0350D2105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706" y="2706687"/>
            <a:ext cx="3932237" cy="3154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8DDA4-B5FD-02B7-A18F-82AD3895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0AF9F-B997-5D36-6677-9F0A7A56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3E6FF-5630-5934-C1BE-7C20C7D5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3050D4B-E43F-66EE-B869-DDA20656A3C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6273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BE0BB-8257-026C-01E4-33C0C9E0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06" y="106283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0720C-BF26-7232-D9F1-D465960A4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35488" y="1081882"/>
            <a:ext cx="6172200" cy="479821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609A4-2100-9478-1433-3D4F78AA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705" y="2830512"/>
            <a:ext cx="3932237" cy="3049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FE8F6-3BAB-47CA-7ECA-315504C8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5A2D6-3BD9-34B6-6451-6BF72C915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A882B-BB73-5375-404E-96803F1A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DA1B97-3F1B-7D2D-F4D2-1E72383170F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3218" y="493160"/>
            <a:ext cx="7246938" cy="32173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70051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38217-3114-F3B3-6618-21E954C8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42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029FA-3321-26C1-752A-66D61C341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568574"/>
            <a:ext cx="10515600" cy="324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6243D-5088-7AA8-632D-6B5040A35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750" y="6173787"/>
            <a:ext cx="1847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E79A9-24EC-EBCC-93CB-A95B4268E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17378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E3D14-D788-3D31-B637-6DD17834B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6742" y="6173786"/>
            <a:ext cx="1263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3D27AB-2F89-4A61-9ED6-D01A0C2377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5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2" r:id="rId11"/>
    <p:sldLayoutId id="2147483659" r:id="rId12"/>
    <p:sldLayoutId id="2147483660" r:id="rId13"/>
    <p:sldLayoutId id="2147483661" r:id="rId14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.DeStefano@DBHDS.Virgini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05A8-4C00-38C4-3D35-28D368FD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087" y="1250700"/>
            <a:ext cx="10382751" cy="2387600"/>
          </a:xfrm>
        </p:spPr>
        <p:txBody>
          <a:bodyPr/>
          <a:lstStyle/>
          <a:p>
            <a:pPr marL="768985" marR="759460">
              <a:lnSpc>
                <a:spcPct val="100299"/>
              </a:lnSpc>
              <a:spcBef>
                <a:spcPts val="1695"/>
              </a:spcBef>
            </a:pPr>
            <a:r>
              <a:rPr lang="en-US" sz="4000" b="1" spc="-10" dirty="0">
                <a:solidFill>
                  <a:srgbClr val="1F487C"/>
                </a:solidFill>
                <a:cs typeface="Calibri"/>
              </a:rPr>
              <a:t>VA</a:t>
            </a:r>
            <a:r>
              <a:rPr lang="en-US" sz="4000" b="1" spc="-140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dirty="0">
                <a:solidFill>
                  <a:srgbClr val="1F487C"/>
                </a:solidFill>
                <a:cs typeface="Calibri"/>
              </a:rPr>
              <a:t>DD</a:t>
            </a:r>
            <a:r>
              <a:rPr lang="en-US" sz="3600" b="1" spc="-120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spc="-10" dirty="0">
                <a:solidFill>
                  <a:srgbClr val="1F487C"/>
                </a:solidFill>
                <a:cs typeface="Calibri"/>
              </a:rPr>
              <a:t>Waiver</a:t>
            </a:r>
            <a:r>
              <a:rPr lang="en-US" sz="3600" b="1" spc="-130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dirty="0">
                <a:solidFill>
                  <a:srgbClr val="1F487C"/>
                </a:solidFill>
                <a:cs typeface="Calibri"/>
              </a:rPr>
              <a:t>Quality</a:t>
            </a:r>
            <a:r>
              <a:rPr lang="en-US" sz="3600" b="1" spc="-100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spc="-10" dirty="0">
                <a:solidFill>
                  <a:srgbClr val="1F487C"/>
                </a:solidFill>
                <a:cs typeface="Calibri"/>
              </a:rPr>
              <a:t>Assurance</a:t>
            </a:r>
            <a:r>
              <a:rPr lang="en-US" sz="3600" b="1" spc="-110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spc="-10" dirty="0">
                <a:solidFill>
                  <a:srgbClr val="1F487C"/>
                </a:solidFill>
                <a:cs typeface="Calibri"/>
              </a:rPr>
              <a:t>Program: </a:t>
            </a:r>
            <a:r>
              <a:rPr lang="en-US" sz="3600" b="1" dirty="0">
                <a:solidFill>
                  <a:srgbClr val="1F487C"/>
                </a:solidFill>
                <a:cs typeface="Calibri"/>
              </a:rPr>
              <a:t>Quality</a:t>
            </a:r>
            <a:r>
              <a:rPr lang="en-US" sz="3600" b="1" spc="-150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dirty="0">
                <a:solidFill>
                  <a:srgbClr val="1F487C"/>
                </a:solidFill>
                <a:cs typeface="Calibri"/>
              </a:rPr>
              <a:t>Review</a:t>
            </a:r>
            <a:r>
              <a:rPr lang="en-US" sz="3600" b="1" spc="-105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spc="-65" dirty="0">
                <a:solidFill>
                  <a:srgbClr val="1F487C"/>
                </a:solidFill>
                <a:cs typeface="Calibri"/>
              </a:rPr>
              <a:t>Team</a:t>
            </a:r>
            <a:r>
              <a:rPr lang="en-US" sz="3600" b="1" spc="-114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spc="-10" dirty="0">
                <a:solidFill>
                  <a:srgbClr val="1F487C"/>
                </a:solidFill>
                <a:cs typeface="Calibri"/>
              </a:rPr>
              <a:t>(QRT)</a:t>
            </a:r>
            <a:br>
              <a:rPr lang="en-US" sz="3600" dirty="0">
                <a:cs typeface="Calibri"/>
              </a:rPr>
            </a:br>
            <a:r>
              <a:rPr lang="en-US" sz="3600" b="1" dirty="0">
                <a:solidFill>
                  <a:srgbClr val="1F487C"/>
                </a:solidFill>
                <a:cs typeface="Calibri"/>
              </a:rPr>
              <a:t>2022</a:t>
            </a:r>
            <a:r>
              <a:rPr lang="en-US" sz="3600" b="1" spc="-105" dirty="0">
                <a:solidFill>
                  <a:srgbClr val="1F487C"/>
                </a:solidFill>
                <a:cs typeface="Calibri"/>
              </a:rPr>
              <a:t> End Of Year </a:t>
            </a:r>
            <a:r>
              <a:rPr lang="en-US" sz="3600" b="1" dirty="0">
                <a:solidFill>
                  <a:srgbClr val="1F487C"/>
                </a:solidFill>
                <a:cs typeface="Calibri"/>
              </a:rPr>
              <a:t>Report</a:t>
            </a:r>
            <a:r>
              <a:rPr lang="en-US" sz="3600" b="1" spc="-75" dirty="0">
                <a:solidFill>
                  <a:srgbClr val="1F487C"/>
                </a:solidFill>
                <a:cs typeface="Calibri"/>
              </a:rPr>
              <a:t> Update </a:t>
            </a:r>
            <a:r>
              <a:rPr lang="en-US" sz="3600" b="1" dirty="0">
                <a:solidFill>
                  <a:srgbClr val="1F487C"/>
                </a:solidFill>
                <a:cs typeface="Calibri"/>
              </a:rPr>
              <a:t>to</a:t>
            </a:r>
            <a:r>
              <a:rPr lang="en-US" sz="3600" b="1" spc="-100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dirty="0">
                <a:solidFill>
                  <a:srgbClr val="1F487C"/>
                </a:solidFill>
                <a:cs typeface="Calibri"/>
              </a:rPr>
              <a:t>the</a:t>
            </a:r>
            <a:r>
              <a:rPr lang="en-US" sz="3600" b="1" spc="-90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3600" b="1" spc="-25" dirty="0">
                <a:solidFill>
                  <a:srgbClr val="1F487C"/>
                </a:solidFill>
                <a:cs typeface="Calibri"/>
              </a:rPr>
              <a:t>QIC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BB42A-43E5-3956-FCE8-D06F06E35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087" y="4291848"/>
            <a:ext cx="10029825" cy="1655762"/>
          </a:xfrm>
        </p:spPr>
        <p:txBody>
          <a:bodyPr>
            <a:normAutofit fontScale="85000" lnSpcReduction="20000"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pt-BR" sz="2400" b="1" dirty="0">
                <a:solidFill>
                  <a:srgbClr val="1F487C"/>
                </a:solidFill>
                <a:latin typeface="+mj-lt"/>
                <a:cs typeface="Calibri"/>
              </a:rPr>
              <a:t>Nicole DeStefano</a:t>
            </a:r>
            <a:endParaRPr lang="pt-BR" sz="2400" dirty="0">
              <a:latin typeface="+mj-lt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pt-BR" sz="2400" b="1" dirty="0">
                <a:solidFill>
                  <a:srgbClr val="1F487C"/>
                </a:solidFill>
                <a:latin typeface="+mj-lt"/>
                <a:cs typeface="Calibri"/>
              </a:rPr>
              <a:t>Waiver Network Supports Director</a:t>
            </a:r>
            <a:endParaRPr lang="pt-BR" sz="2400" dirty="0">
              <a:latin typeface="+mj-lt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2400" b="1" u="sng" dirty="0">
                <a:solidFill>
                  <a:srgbClr val="396694"/>
                </a:solidFill>
                <a:latin typeface="+mj-lt"/>
                <a:cs typeface="Calibri"/>
              </a:rPr>
              <a:t>DDS Mission: </a:t>
            </a:r>
            <a:r>
              <a:rPr lang="en-US" sz="2400" dirty="0">
                <a:solidFill>
                  <a:srgbClr val="396694"/>
                </a:solidFill>
                <a:latin typeface="+mj-lt"/>
                <a:cs typeface="Calibri"/>
              </a:rPr>
              <a:t>Assure that individuals with developmental disabilities have access to quality supports and services when and where they need them.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lang="en-US" sz="2400" dirty="0">
              <a:solidFill>
                <a:srgbClr val="396694"/>
              </a:solidFill>
              <a:latin typeface="+mj-lt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2400" b="1" u="sng" dirty="0">
                <a:solidFill>
                  <a:srgbClr val="396694"/>
                </a:solidFill>
                <a:latin typeface="+mj-lt"/>
                <a:cs typeface="Calibri"/>
              </a:rPr>
              <a:t>DBHDS</a:t>
            </a:r>
            <a:r>
              <a:rPr lang="en-US" sz="2400" b="1" u="sng" spc="-25" dirty="0">
                <a:solidFill>
                  <a:srgbClr val="396694"/>
                </a:solidFill>
                <a:latin typeface="+mj-lt"/>
                <a:cs typeface="Calibri"/>
              </a:rPr>
              <a:t> </a:t>
            </a:r>
            <a:r>
              <a:rPr lang="en-US" sz="2400" b="1" u="sng" dirty="0">
                <a:solidFill>
                  <a:srgbClr val="396694"/>
                </a:solidFill>
                <a:latin typeface="+mj-lt"/>
                <a:cs typeface="Calibri"/>
              </a:rPr>
              <a:t>Vision:</a:t>
            </a:r>
            <a:r>
              <a:rPr lang="en-US" sz="2400" b="1" u="sng" spc="-35" dirty="0">
                <a:solidFill>
                  <a:srgbClr val="396694"/>
                </a:solidFill>
                <a:latin typeface="+mj-lt"/>
                <a:cs typeface="Calibri"/>
              </a:rPr>
              <a:t> </a:t>
            </a:r>
            <a:r>
              <a:rPr lang="en-US" sz="2400" dirty="0">
                <a:solidFill>
                  <a:srgbClr val="396694"/>
                </a:solidFill>
                <a:latin typeface="+mj-lt"/>
                <a:cs typeface="Calibri"/>
              </a:rPr>
              <a:t>A</a:t>
            </a:r>
            <a:r>
              <a:rPr lang="en-US" sz="2400" spc="-65" dirty="0">
                <a:solidFill>
                  <a:srgbClr val="396694"/>
                </a:solidFill>
                <a:latin typeface="+mj-lt"/>
                <a:cs typeface="Calibri"/>
              </a:rPr>
              <a:t> </a:t>
            </a:r>
            <a:r>
              <a:rPr lang="en-US" sz="2400" dirty="0">
                <a:solidFill>
                  <a:srgbClr val="396694"/>
                </a:solidFill>
                <a:latin typeface="+mj-lt"/>
                <a:cs typeface="Calibri"/>
              </a:rPr>
              <a:t>life</a:t>
            </a:r>
            <a:r>
              <a:rPr lang="en-US" sz="2400" spc="-40" dirty="0">
                <a:solidFill>
                  <a:srgbClr val="396694"/>
                </a:solidFill>
                <a:latin typeface="+mj-lt"/>
                <a:cs typeface="Calibri"/>
              </a:rPr>
              <a:t> </a:t>
            </a:r>
            <a:r>
              <a:rPr lang="en-US" sz="2400" dirty="0">
                <a:solidFill>
                  <a:srgbClr val="396694"/>
                </a:solidFill>
                <a:latin typeface="+mj-lt"/>
                <a:cs typeface="Calibri"/>
              </a:rPr>
              <a:t>of</a:t>
            </a:r>
            <a:r>
              <a:rPr lang="en-US" sz="2400" spc="-60" dirty="0">
                <a:solidFill>
                  <a:srgbClr val="396694"/>
                </a:solidFill>
                <a:latin typeface="+mj-lt"/>
                <a:cs typeface="Calibri"/>
              </a:rPr>
              <a:t> </a:t>
            </a:r>
            <a:r>
              <a:rPr lang="en-US" sz="2400" dirty="0">
                <a:solidFill>
                  <a:srgbClr val="396694"/>
                </a:solidFill>
                <a:latin typeface="+mj-lt"/>
                <a:cs typeface="Calibri"/>
              </a:rPr>
              <a:t>possibilities</a:t>
            </a:r>
            <a:r>
              <a:rPr lang="en-US" sz="2400" spc="-35" dirty="0">
                <a:solidFill>
                  <a:srgbClr val="396694"/>
                </a:solidFill>
                <a:latin typeface="+mj-lt"/>
                <a:cs typeface="Calibri"/>
              </a:rPr>
              <a:t> </a:t>
            </a:r>
            <a:r>
              <a:rPr lang="en-US" sz="2400" dirty="0">
                <a:solidFill>
                  <a:srgbClr val="396694"/>
                </a:solidFill>
                <a:latin typeface="+mj-lt"/>
                <a:cs typeface="Calibri"/>
              </a:rPr>
              <a:t>for</a:t>
            </a:r>
            <a:r>
              <a:rPr lang="en-US" sz="2400" spc="-55" dirty="0">
                <a:solidFill>
                  <a:srgbClr val="396694"/>
                </a:solidFill>
                <a:latin typeface="+mj-lt"/>
                <a:cs typeface="Calibri"/>
              </a:rPr>
              <a:t> </a:t>
            </a:r>
            <a:r>
              <a:rPr lang="en-US" sz="2400" dirty="0">
                <a:solidFill>
                  <a:srgbClr val="396694"/>
                </a:solidFill>
                <a:latin typeface="+mj-lt"/>
                <a:cs typeface="Calibri"/>
              </a:rPr>
              <a:t>all</a:t>
            </a:r>
            <a:r>
              <a:rPr lang="en-US" sz="2400" spc="-75" dirty="0">
                <a:solidFill>
                  <a:srgbClr val="396694"/>
                </a:solidFill>
                <a:latin typeface="+mj-lt"/>
                <a:cs typeface="Calibri"/>
              </a:rPr>
              <a:t> </a:t>
            </a:r>
            <a:r>
              <a:rPr lang="en-US" sz="2400" spc="-10" dirty="0">
                <a:solidFill>
                  <a:srgbClr val="396694"/>
                </a:solidFill>
                <a:latin typeface="+mj-lt"/>
                <a:cs typeface="Calibri"/>
              </a:rPr>
              <a:t>Virginians.</a:t>
            </a:r>
            <a:endParaRPr lang="en-US" sz="2400" dirty="0">
              <a:latin typeface="+mj-lt"/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332A5-AA27-76A5-521C-44D0BFFA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1D8A5-4820-3734-94CB-1B2D7BB33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C32EF-6302-AEEA-75A0-DE1CC58E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22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3C63E-3947-3578-B828-BF79982BF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4262"/>
            <a:ext cx="10515600" cy="904959"/>
          </a:xfrm>
        </p:spPr>
        <p:txBody>
          <a:bodyPr/>
          <a:lstStyle/>
          <a:p>
            <a:r>
              <a:rPr lang="en-US" b="0" i="0" u="none" strike="noStrike" dirty="0">
                <a:effectLst/>
              </a:rPr>
              <a:t>2022 QRT Performance Below Compliance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15A9A-C863-062A-1E34-E98774EA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24BED-6D2A-54E6-A0DB-DA297BCE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03A6F-D70A-129B-3918-C15EB73B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EF6AB5-C68E-03D9-6D6A-5D91BB6CA24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314B337-089D-6F4F-1EAA-057BB2EB45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811380"/>
              </p:ext>
            </p:extLst>
          </p:nvPr>
        </p:nvGraphicFramePr>
        <p:xfrm>
          <a:off x="457199" y="1989221"/>
          <a:ext cx="10767527" cy="4038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0429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5FA0-4C5D-38D4-7365-18EDD938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QRT Transition to DMAS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D08D8-CCA5-A3DD-04BA-F7985BF12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Discussions arose in March/April 2023 of DMAS’ interest in assuming the responsibilities of QRT and the data collect and reports of data. Implementation occurred starting July 1, 2023.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DMAS Office of Community Living Quality Analyst will become the new point of contact for matters QRT.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Transition period across the next year will continue until a stable understanding of the Performance Measures and the data associated.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B630D-FD60-F79E-A97F-B0AA82A2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4C210-9E45-CCC6-170E-BA1324BE7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495CA-8DEB-684C-E82E-4441EE7D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AF4768-0D6C-E9DF-87E2-997E15386B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3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E9C1-A48F-68BB-B193-928DAED5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B4D08-3A79-C1B9-1761-E2BD342D7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65" marR="5080" algn="ctr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endParaRPr lang="en-US" sz="2000" dirty="0">
              <a:latin typeface="+mj-lt"/>
            </a:endParaRPr>
          </a:p>
          <a:p>
            <a:pPr marL="12065" marR="5080" algn="ctr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endParaRPr lang="en-US" sz="2000" dirty="0">
              <a:latin typeface="+mj-lt"/>
            </a:endParaRPr>
          </a:p>
          <a:p>
            <a:pPr marL="12065" marR="5080" algn="ctr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r>
              <a:rPr lang="en-US" sz="2000" dirty="0">
                <a:latin typeface="+mj-lt"/>
              </a:rPr>
              <a:t>Who to contact:</a:t>
            </a:r>
            <a:endParaRPr lang="en-US" sz="2000" spc="-10" dirty="0">
              <a:latin typeface="+mj-lt"/>
            </a:endParaRPr>
          </a:p>
          <a:p>
            <a:pPr marL="12065" marR="5080" algn="ctr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endParaRPr lang="en-US" sz="2000" spc="-10" dirty="0">
              <a:latin typeface="+mj-lt"/>
            </a:endParaRPr>
          </a:p>
          <a:p>
            <a:pPr marL="12065" marR="5080" algn="ctr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r>
              <a:rPr lang="en-US" sz="2000" spc="-10" dirty="0">
                <a:latin typeface="+mj-lt"/>
                <a:hlinkClick r:id="rId2"/>
              </a:rPr>
              <a:t>Nicole.DeStefano@DBHDS.Virginia.gov</a:t>
            </a:r>
            <a:endParaRPr lang="en-US" sz="2000" spc="-10" dirty="0">
              <a:latin typeface="+mj-lt"/>
            </a:endParaRPr>
          </a:p>
          <a:p>
            <a:pPr marL="12065" marR="5080" algn="ctr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endParaRPr lang="en-US" sz="2000" spc="-10" dirty="0">
              <a:latin typeface="+mj-lt"/>
            </a:endParaRPr>
          </a:p>
          <a:p>
            <a:pPr marL="12065" marR="5080" algn="ctr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endParaRPr lang="en-US" sz="2000" spc="-10" dirty="0">
              <a:latin typeface="+mj-lt"/>
            </a:endParaRPr>
          </a:p>
          <a:p>
            <a:pPr marL="12065" marR="5080" algn="ctr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r>
              <a:rPr lang="en-US" sz="2000" spc="-10" dirty="0">
                <a:latin typeface="+mj-lt"/>
              </a:rPr>
              <a:t>804-971-6383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B1F62-20EF-5752-BBF6-675CC7A3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1836E-66D6-66A2-B91F-D17E88868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07913-83B0-8B17-5017-E2AA78ED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F293E9E-7794-1282-2467-19FCC8003A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8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0E91-34AA-F037-89AF-3B2EA08B6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-20" dirty="0"/>
              <a:t>Background:</a:t>
            </a:r>
            <a:r>
              <a:rPr lang="en-US" sz="3600" spc="-114" dirty="0"/>
              <a:t> </a:t>
            </a:r>
            <a:r>
              <a:rPr lang="en-US" sz="3600" spc="-35" dirty="0"/>
              <a:t>Related Authorities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AFDF2-16CC-98D8-20A0-38AE5810C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6870" marR="36830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dirty="0">
                <a:solidFill>
                  <a:srgbClr val="1F487C"/>
                </a:solidFill>
                <a:cs typeface="Calibri" panose="020F0502020204030204" pitchFamily="34" charset="0"/>
              </a:rPr>
              <a:t>Per VD I-35.6 of the Settlement Agreement and outlined in the CSB Performance Contract, each CSB must review and provide feedback on the QRT EOY report annually.</a:t>
            </a:r>
          </a:p>
          <a:p>
            <a:pPr marL="356870" marR="36830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endParaRPr lang="en-US" sz="2000" spc="-30" dirty="0">
              <a:solidFill>
                <a:srgbClr val="1F487C"/>
              </a:solidFill>
              <a:latin typeface="+mj-lt"/>
              <a:cs typeface="Calibri" panose="020F0502020204030204" pitchFamily="34" charset="0"/>
            </a:endParaRPr>
          </a:p>
          <a:p>
            <a:pPr marL="356870" indent="-34480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This requirement is met via publication of the QRT EOY Report posted on the DBHDS Website: https://dbhds.virginia.gov/wpcontent/uploads/2022/05/FINAL-QRT-End-of-YearReport-7-1-2020-v-6_30-2021.pdf. </a:t>
            </a:r>
          </a:p>
          <a:p>
            <a:pPr marL="356870" indent="-34480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endParaRPr lang="en-US" sz="2000" dirty="0">
              <a:solidFill>
                <a:srgbClr val="1F487C"/>
              </a:solidFill>
              <a:latin typeface="+mj-lt"/>
              <a:cs typeface="Calibri" panose="020F0502020204030204" pitchFamily="34" charset="0"/>
            </a:endParaRPr>
          </a:p>
          <a:p>
            <a:pPr marL="356870" indent="-34480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CSB’s provide feedback on this report annually via Survey Monkey questionnaire.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D92CB-FC09-541E-4046-1622193EA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4D5F1-4499-93A2-041F-4A6BEE2A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07544-6BA8-66C4-2C96-49E9A4AE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02D471-9F63-74BD-A982-AB49BC0837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0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10D4-AC95-5410-345B-654B9E911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4262"/>
            <a:ext cx="10515600" cy="904959"/>
          </a:xfrm>
        </p:spPr>
        <p:txBody>
          <a:bodyPr/>
          <a:lstStyle/>
          <a:p>
            <a:r>
              <a:rPr lang="en-US" sz="3600" spc="-20" dirty="0"/>
              <a:t>Background:</a:t>
            </a:r>
            <a:r>
              <a:rPr lang="en-US" sz="3600" spc="-114" dirty="0"/>
              <a:t> </a:t>
            </a:r>
            <a:r>
              <a:rPr lang="en-US" sz="3600" spc="-35" dirty="0"/>
              <a:t>Waiver</a:t>
            </a:r>
            <a:r>
              <a:rPr lang="en-US" sz="3600" spc="-155" dirty="0"/>
              <a:t> </a:t>
            </a:r>
            <a:r>
              <a:rPr lang="en-US" sz="3600" spc="-20" dirty="0"/>
              <a:t>Assurances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AA124-E164-CAF5-CA92-B77CEA12B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9221"/>
            <a:ext cx="10515600" cy="4184565"/>
          </a:xfrm>
        </p:spPr>
        <p:txBody>
          <a:bodyPr>
            <a:normAutofit/>
          </a:bodyPr>
          <a:lstStyle/>
          <a:p>
            <a:pPr marL="356870" marR="36830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en-US" sz="2000" b="1" spc="-3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–</a:t>
            </a:r>
            <a:r>
              <a:rPr lang="en-US" sz="2000" b="1" spc="-3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Administrative</a:t>
            </a:r>
            <a:r>
              <a:rPr lang="en-US" sz="2000" b="1" spc="-3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Authority</a:t>
            </a:r>
            <a:r>
              <a:rPr lang="en-US" sz="2000" b="1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spc="-3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The</a:t>
            </a:r>
            <a:r>
              <a:rPr lang="en-US" sz="2000" spc="-3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State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Medicaid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agency</a:t>
            </a:r>
            <a:r>
              <a:rPr lang="en-US" sz="2000" spc="-4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is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involved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in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the</a:t>
            </a:r>
            <a:r>
              <a:rPr lang="en-US" sz="2000" spc="-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oversight</a:t>
            </a:r>
            <a:r>
              <a:rPr lang="en-US" sz="2000" spc="-6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of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the</a:t>
            </a:r>
            <a:r>
              <a:rPr lang="en-US" sz="2000" spc="-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waiver</a:t>
            </a:r>
            <a:r>
              <a:rPr lang="en-US" sz="2000" spc="-4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and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is</a:t>
            </a:r>
            <a:r>
              <a:rPr lang="en-US" sz="2000" spc="-2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ultimately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responsible</a:t>
            </a:r>
            <a:r>
              <a:rPr lang="en-US" sz="2000" spc="-8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for</a:t>
            </a:r>
            <a:r>
              <a:rPr lang="en-US" sz="2000" spc="-3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all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facets</a:t>
            </a:r>
            <a:r>
              <a:rPr lang="en-US" sz="2000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of</a:t>
            </a:r>
            <a:r>
              <a:rPr lang="en-US" sz="2000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the</a:t>
            </a:r>
            <a:r>
              <a:rPr lang="en-US" sz="2000" spc="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program.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 marL="356870" marR="321945" indent="-344805">
              <a:lnSpc>
                <a:spcPts val="2690"/>
              </a:lnSpc>
              <a:spcBef>
                <a:spcPts val="64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B</a:t>
            </a:r>
            <a:r>
              <a:rPr lang="en-US" sz="2000" b="1" spc="-3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b="1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Level</a:t>
            </a:r>
            <a:r>
              <a:rPr lang="en-US" sz="2000" b="1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of</a:t>
            </a:r>
            <a:r>
              <a:rPr lang="en-US" sz="2000" b="1" spc="-5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Care</a:t>
            </a:r>
            <a:r>
              <a:rPr lang="en-US" sz="2000" b="1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spc="-3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Persons</a:t>
            </a:r>
            <a:r>
              <a:rPr lang="en-US" sz="2000" spc="-5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enrolled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in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the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waiver</a:t>
            </a:r>
            <a:r>
              <a:rPr lang="en-US" sz="2000" spc="-5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have</a:t>
            </a:r>
            <a:r>
              <a:rPr lang="en-US" sz="2000" spc="-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needs consistent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with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an</a:t>
            </a:r>
            <a:r>
              <a:rPr lang="en-US" sz="2000" spc="-2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institutional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level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of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care.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 marL="356870" marR="54610" indent="-344805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356870" algn="l"/>
                <a:tab pos="357505" algn="l"/>
                <a:tab pos="636905" algn="l"/>
              </a:tabLst>
            </a:pPr>
            <a:r>
              <a:rPr lang="en-US" sz="2000" b="1" spc="-5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C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	-</a:t>
            </a:r>
            <a:r>
              <a:rPr lang="en-US" sz="2000" b="1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Service</a:t>
            </a:r>
            <a:r>
              <a:rPr lang="en-US" sz="2000" b="1" spc="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Plan</a:t>
            </a:r>
            <a:r>
              <a:rPr lang="en-US" sz="2000" b="1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Participants</a:t>
            </a:r>
            <a:r>
              <a:rPr lang="en-US" sz="2000" spc="-4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have</a:t>
            </a:r>
            <a:r>
              <a:rPr lang="en-US" sz="2000" spc="-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en-US" sz="2000" spc="-3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service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plan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that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is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appropriate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to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their</a:t>
            </a:r>
            <a:r>
              <a:rPr lang="en-US" sz="2000" spc="-3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needs</a:t>
            </a:r>
            <a:r>
              <a:rPr lang="en-US" sz="2000" spc="-4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and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services/supports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are</a:t>
            </a:r>
            <a:r>
              <a:rPr lang="en-US" sz="2000" spc="-6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delivered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as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specified</a:t>
            </a:r>
            <a:r>
              <a:rPr lang="en-US" sz="2000" spc="-5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in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the</a:t>
            </a:r>
            <a:r>
              <a:rPr lang="en-US" sz="2000" spc="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2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plan.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 marL="356870" indent="-34480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D</a:t>
            </a:r>
            <a:r>
              <a:rPr lang="en-US" sz="2000" b="1" spc="-7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b="1" spc="-4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Qualified</a:t>
            </a:r>
            <a:r>
              <a:rPr lang="en-US" sz="2000" b="1" spc="-2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Providers</a:t>
            </a:r>
            <a:r>
              <a:rPr lang="en-US" sz="2000" b="1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spc="-5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Waiver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providers</a:t>
            </a:r>
            <a:r>
              <a:rPr lang="en-US" sz="2000" spc="-4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are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qualified</a:t>
            </a:r>
            <a:r>
              <a:rPr lang="en-US" sz="2000" spc="-5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to</a:t>
            </a:r>
            <a:r>
              <a:rPr lang="en-US" sz="2000" spc="-25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deliver</a:t>
            </a:r>
            <a:r>
              <a:rPr lang="en-US" sz="2000" spc="-5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services/supports.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 marL="356870" indent="-344805">
              <a:lnSpc>
                <a:spcPts val="2695"/>
              </a:lnSpc>
              <a:spcBef>
                <a:spcPts val="54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G</a:t>
            </a:r>
            <a:r>
              <a:rPr lang="en-US" sz="2000" b="1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b="1" spc="-2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Health</a:t>
            </a:r>
            <a:r>
              <a:rPr lang="en-US" sz="2000" b="1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and</a:t>
            </a:r>
            <a:r>
              <a:rPr lang="en-US" sz="2000" b="1" spc="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Welfare</a:t>
            </a:r>
            <a:r>
              <a:rPr lang="en-US" sz="2000" b="1" spc="-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spc="-2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Participants’</a:t>
            </a:r>
            <a:r>
              <a:rPr lang="en-US" sz="2000" spc="-6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health</a:t>
            </a:r>
            <a:r>
              <a:rPr lang="en-US" sz="2000" spc="-3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and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welfare</a:t>
            </a:r>
            <a:r>
              <a:rPr lang="en-US" sz="2000" spc="-5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is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safeguarded</a:t>
            </a:r>
            <a:r>
              <a:rPr lang="en-US" sz="2000" spc="-2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and</a:t>
            </a:r>
            <a:r>
              <a:rPr lang="en-US" sz="2000" spc="-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monitored.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 marL="356870" indent="-344805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I</a:t>
            </a:r>
            <a:r>
              <a:rPr lang="en-US" sz="2000" b="1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b="1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Financial</a:t>
            </a:r>
            <a:r>
              <a:rPr lang="en-US" sz="2000" b="1" spc="3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1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Accountability</a:t>
            </a:r>
            <a:r>
              <a:rPr lang="en-US" sz="2000" b="1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-</a:t>
            </a:r>
            <a:r>
              <a:rPr lang="en-US" sz="2000" spc="-2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Claims</a:t>
            </a:r>
            <a:r>
              <a:rPr lang="en-US" sz="2000" spc="-7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for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waiver</a:t>
            </a:r>
            <a:r>
              <a:rPr lang="en-US" sz="2000" spc="-1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services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are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2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paid</a:t>
            </a:r>
            <a:r>
              <a:rPr lang="en-US" sz="2000" spc="-2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according</a:t>
            </a:r>
            <a:r>
              <a:rPr lang="en-US" sz="2000" spc="-10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to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state</a:t>
            </a:r>
            <a:r>
              <a:rPr lang="en-US" sz="2000" spc="-65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payment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 panose="020F0502020204030204" pitchFamily="34" charset="0"/>
              </a:rPr>
              <a:t>methodologies.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077B5-98BF-E554-4918-C18C0193D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039F4-2C80-A81A-5111-E39AAF93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CF5D-1532-365F-EECD-22C38A7F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82A349A-223B-DED2-57B0-96378BE98F5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84414-9361-9D63-603F-E05EA97A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4263"/>
            <a:ext cx="10515600" cy="728496"/>
          </a:xfrm>
        </p:spPr>
        <p:txBody>
          <a:bodyPr/>
          <a:lstStyle/>
          <a:p>
            <a:r>
              <a:rPr lang="en-US" sz="3600" spc="-20" dirty="0"/>
              <a:t>Background:</a:t>
            </a:r>
            <a:r>
              <a:rPr lang="en-US" sz="3600" spc="-114" dirty="0"/>
              <a:t> </a:t>
            </a:r>
            <a:r>
              <a:rPr lang="en-US" sz="3600" spc="-35" dirty="0"/>
              <a:t>Quality Review Team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A51D1-A35D-8F71-E4A2-F511A1C0E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2759"/>
            <a:ext cx="10515600" cy="4361027"/>
          </a:xfrm>
        </p:spPr>
        <p:txBody>
          <a:bodyPr>
            <a:normAutofit/>
          </a:bodyPr>
          <a:lstStyle/>
          <a:p>
            <a:pPr marL="12065" marR="368300" indent="0" algn="ctr">
              <a:lnSpc>
                <a:spcPct val="100000"/>
              </a:lnSpc>
              <a:spcBef>
                <a:spcPts val="105"/>
              </a:spcBef>
              <a:buNone/>
              <a:tabLst>
                <a:tab pos="356870" algn="l"/>
                <a:tab pos="357505" algn="l"/>
              </a:tabLst>
            </a:pPr>
            <a:r>
              <a:rPr lang="en-US" sz="2000" b="0" i="0" u="none" strike="noStrike" dirty="0">
                <a:solidFill>
                  <a:srgbClr val="1F487C"/>
                </a:solidFill>
                <a:effectLst/>
              </a:rPr>
              <a:t>DBHDS and DMAS have the primary responsibility for monitoring waiver assurances  through the Quarterly Review Team (QRT).</a:t>
            </a:r>
            <a:endParaRPr lang="en-US" sz="2000" dirty="0"/>
          </a:p>
          <a:p>
            <a:pPr marL="12065" marR="368300" indent="0">
              <a:lnSpc>
                <a:spcPct val="100000"/>
              </a:lnSpc>
              <a:spcBef>
                <a:spcPts val="105"/>
              </a:spcBef>
              <a:buNone/>
              <a:tabLst>
                <a:tab pos="356870" algn="l"/>
                <a:tab pos="357505" algn="l"/>
              </a:tabLst>
            </a:pPr>
            <a:endParaRPr lang="en-US" sz="2000" dirty="0">
              <a:solidFill>
                <a:srgbClr val="1F487C"/>
              </a:solidFill>
              <a:latin typeface="+mj-lt"/>
            </a:endParaRPr>
          </a:p>
          <a:p>
            <a:pPr marL="356870" marR="36830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0" i="0" u="none" strike="noStrike" dirty="0">
                <a:solidFill>
                  <a:srgbClr val="1F487C"/>
                </a:solidFill>
                <a:effectLst/>
                <a:latin typeface="+mj-lt"/>
              </a:rPr>
              <a:t>The QRT uses data from provider and CSB reviews to monitor waiver performance quarterly and demonstrate compliance to CMS.</a:t>
            </a:r>
            <a:endParaRPr lang="en-US" sz="2000" b="1" i="0" u="none" strike="noStrike" dirty="0">
              <a:solidFill>
                <a:srgbClr val="1F487C"/>
              </a:solidFill>
              <a:effectLst/>
              <a:latin typeface="+mj-lt"/>
              <a:cs typeface="Calibri"/>
            </a:endParaRPr>
          </a:p>
          <a:p>
            <a:pPr marL="356870" marR="36830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0" i="0" u="none" strike="noStrike" dirty="0">
                <a:solidFill>
                  <a:srgbClr val="1F487C"/>
                </a:solidFill>
                <a:effectLst/>
                <a:latin typeface="+mj-lt"/>
              </a:rPr>
              <a:t>Compliance demonstrated through Performance Measures (PM’s) that relate to assurances/sub-assurances.</a:t>
            </a:r>
            <a:endParaRPr lang="en-US" sz="2000" b="1" i="0" u="none" strike="noStrike" dirty="0">
              <a:solidFill>
                <a:srgbClr val="1F487C"/>
              </a:solidFill>
              <a:effectLst/>
              <a:latin typeface="+mj-lt"/>
              <a:cs typeface="Calibri"/>
            </a:endParaRPr>
          </a:p>
          <a:p>
            <a:pPr marL="356870" marR="36830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0" i="0" u="none" strike="noStrike" dirty="0">
                <a:solidFill>
                  <a:srgbClr val="1F487C"/>
                </a:solidFill>
                <a:effectLst/>
                <a:latin typeface="+mj-lt"/>
              </a:rPr>
              <a:t>Provider data is used to ensure remediation occurs where needed, identify trends and areas where systemic changes are needed, and identify quality improvement initiatives.</a:t>
            </a:r>
          </a:p>
          <a:p>
            <a:pPr marL="356870" marR="36830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0" i="0" u="none" strike="noStrike" dirty="0">
                <a:solidFill>
                  <a:srgbClr val="1F487C"/>
                </a:solidFill>
                <a:effectLst/>
                <a:latin typeface="+mj-lt"/>
              </a:rPr>
              <a:t>CMS reviews QRT data to ensure the state has sufficient evidence to demonstrate compliance with waiver assurances.</a:t>
            </a:r>
          </a:p>
          <a:p>
            <a:pPr marL="356870" marR="368300" indent="-34480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0" i="0" u="none" strike="noStrike" dirty="0">
                <a:solidFill>
                  <a:srgbClr val="1F487C"/>
                </a:solidFill>
                <a:effectLst/>
                <a:latin typeface="+mj-lt"/>
              </a:rPr>
              <a:t>Annual QRT data is made available to the public on the DBHDS website.</a:t>
            </a:r>
            <a:endParaRPr lang="en-US" sz="2000" dirty="0">
              <a:latin typeface="+mj-lt"/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3C15E-A281-65B4-1EC6-9784D251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142A-F789-F827-7015-C3F5CC8F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D7E00-4A98-9D46-DE9D-EB224D81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84E5C9-DAD9-8421-CAC9-CF134F1F8A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2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66EDF-5C38-811F-8560-0ADDAE47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About</a:t>
            </a:r>
            <a:r>
              <a:rPr lang="en-US" sz="3600" spc="-60" dirty="0"/>
              <a:t> </a:t>
            </a:r>
            <a:r>
              <a:rPr lang="en-US" sz="3600" dirty="0"/>
              <a:t>the</a:t>
            </a:r>
            <a:r>
              <a:rPr lang="en-US" sz="3600" spc="-95" dirty="0"/>
              <a:t> </a:t>
            </a:r>
            <a:r>
              <a:rPr lang="en-US" sz="3600" spc="-20" dirty="0"/>
              <a:t>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BE654-9F91-71E3-3DC9-44DF8F6A0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09824"/>
            <a:ext cx="10515600" cy="3763961"/>
          </a:xfrm>
        </p:spPr>
        <p:txBody>
          <a:bodyPr>
            <a:noAutofit/>
          </a:bodyPr>
          <a:lstStyle/>
          <a:p>
            <a:pPr marL="356870" indent="-344805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Data</a:t>
            </a:r>
            <a:r>
              <a:rPr lang="en-US" sz="2000" spc="-80" dirty="0">
                <a:solidFill>
                  <a:srgbClr val="1F487C"/>
                </a:solidFill>
                <a:latin typeface="+mj-lt"/>
                <a:cs typeface="Calibri"/>
              </a:rPr>
              <a:t> should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represent</a:t>
            </a:r>
            <a:r>
              <a:rPr lang="en-US" sz="2000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2022</a:t>
            </a:r>
            <a:r>
              <a:rPr lang="en-US" sz="2000" spc="-10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averages</a:t>
            </a:r>
            <a:r>
              <a:rPr lang="en-US" sz="2000" i="1" spc="-8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across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all</a:t>
            </a:r>
            <a:r>
              <a:rPr lang="en-US" sz="2000" i="1" spc="-7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three</a:t>
            </a:r>
            <a:r>
              <a:rPr lang="en-US" sz="2000" i="1" spc="-8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waivers</a:t>
            </a:r>
            <a:r>
              <a:rPr lang="en-US" sz="2000" i="1" dirty="0"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population.</a:t>
            </a:r>
            <a:endParaRPr lang="en-US" sz="2000" dirty="0">
              <a:latin typeface="+mj-lt"/>
              <a:cs typeface="Calibri"/>
            </a:endParaRPr>
          </a:p>
          <a:p>
            <a:pPr marL="356870" marR="154305" indent="-344805">
              <a:lnSpc>
                <a:spcPts val="3679"/>
              </a:lnSpc>
              <a:spcBef>
                <a:spcPts val="21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QMR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Sampling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Methodology: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35" dirty="0">
                <a:solidFill>
                  <a:srgbClr val="1F487C"/>
                </a:solidFill>
                <a:latin typeface="+mj-lt"/>
                <a:cs typeface="Calibri"/>
              </a:rPr>
              <a:t>provider,</a:t>
            </a:r>
            <a:r>
              <a:rPr lang="en-US" sz="2000" spc="-8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service,</a:t>
            </a:r>
            <a:r>
              <a:rPr lang="en-US" sz="2000" spc="-3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2000" spc="-8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individual record</a:t>
            </a:r>
            <a:r>
              <a:rPr lang="en-US" sz="2000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level.</a:t>
            </a:r>
            <a:endParaRPr lang="en-US" sz="2000" dirty="0">
              <a:latin typeface="+mj-lt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Data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represents</a:t>
            </a:r>
            <a:r>
              <a:rPr lang="en-US" sz="2000" spc="-8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a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snapshot</a:t>
            </a:r>
            <a:r>
              <a:rPr lang="en-US" sz="2000" i="1" spc="-9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2000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compliance</a:t>
            </a:r>
            <a:r>
              <a:rPr lang="en-US" sz="2000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for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a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PM;</a:t>
            </a:r>
            <a:r>
              <a:rPr lang="en-US" sz="2000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u="sng" spc="-1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j-lt"/>
                <a:cs typeface="Calibri"/>
              </a:rPr>
              <a:t>different</a:t>
            </a:r>
            <a:r>
              <a:rPr lang="en-US" sz="2000" dirty="0">
                <a:latin typeface="+mj-lt"/>
                <a:cs typeface="Calibri"/>
              </a:rPr>
              <a:t> </a:t>
            </a:r>
            <a:r>
              <a:rPr lang="en-US" sz="2000" u="sng" spc="-1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j-lt"/>
                <a:cs typeface="Calibri"/>
              </a:rPr>
              <a:t>providers</a:t>
            </a:r>
            <a:r>
              <a:rPr lang="en-US" sz="2000" u="sng" spc="-9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j-lt"/>
                <a:cs typeface="Calibri"/>
              </a:rPr>
              <a:t> </a:t>
            </a:r>
            <a:r>
              <a:rPr lang="en-US" sz="2000" u="sng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j-lt"/>
                <a:cs typeface="Calibri"/>
              </a:rPr>
              <a:t>sampled</a:t>
            </a:r>
            <a:r>
              <a:rPr lang="en-US" sz="2000" u="sng" spc="-9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j-lt"/>
                <a:cs typeface="Calibri"/>
              </a:rPr>
              <a:t> </a:t>
            </a:r>
            <a:r>
              <a:rPr lang="en-US" sz="2000" u="sng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j-lt"/>
                <a:cs typeface="Calibri"/>
              </a:rPr>
              <a:t>each</a:t>
            </a:r>
            <a:r>
              <a:rPr lang="en-US" sz="2000" u="sng" spc="-8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j-lt"/>
                <a:cs typeface="Calibri"/>
              </a:rPr>
              <a:t> </a:t>
            </a:r>
            <a:r>
              <a:rPr lang="en-US" sz="2000" u="sng" spc="-1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+mj-lt"/>
                <a:cs typeface="Calibri"/>
              </a:rPr>
              <a:t>quarter.</a:t>
            </a:r>
            <a:endParaRPr lang="en-US" sz="2000" dirty="0">
              <a:latin typeface="+mj-lt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spc="-30" dirty="0">
                <a:solidFill>
                  <a:srgbClr val="1F487C"/>
                </a:solidFill>
                <a:latin typeface="+mj-lt"/>
                <a:cs typeface="Calibri"/>
              </a:rPr>
              <a:t>Trends</a:t>
            </a:r>
            <a:r>
              <a:rPr lang="en-US" sz="2000" spc="-10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inferred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when</a:t>
            </a:r>
            <a:r>
              <a:rPr lang="en-US" sz="2000" spc="-1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persisting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over</a:t>
            </a:r>
            <a:r>
              <a:rPr lang="en-US" sz="2000" spc="-9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several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quarters</a:t>
            </a:r>
            <a:r>
              <a:rPr lang="en-US" sz="2000" spc="-1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or</a:t>
            </a:r>
            <a:r>
              <a:rPr lang="en-US" sz="2000" spc="-9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years.</a:t>
            </a:r>
            <a:endParaRPr lang="en-US" sz="2000" dirty="0">
              <a:latin typeface="+mj-lt"/>
              <a:cs typeface="Calibri"/>
            </a:endParaRPr>
          </a:p>
          <a:p>
            <a:pPr marL="356870" marR="5080" indent="-344805">
              <a:lnSpc>
                <a:spcPct val="120000"/>
              </a:lnSpc>
              <a:spcBef>
                <a:spcPts val="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Improvements</a:t>
            </a:r>
            <a:r>
              <a:rPr lang="en-US" sz="2000" spc="-1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in</a:t>
            </a:r>
            <a:r>
              <a:rPr lang="en-US" sz="2000" spc="-9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2000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typically</a:t>
            </a:r>
            <a:r>
              <a:rPr lang="en-US" sz="2000" spc="-9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demonstrated</a:t>
            </a:r>
            <a:r>
              <a:rPr lang="en-US" sz="2000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over</a:t>
            </a:r>
            <a:r>
              <a:rPr lang="en-US" sz="2000" spc="-9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30" dirty="0">
                <a:solidFill>
                  <a:srgbClr val="1F487C"/>
                </a:solidFill>
                <a:latin typeface="+mj-lt"/>
                <a:cs typeface="Calibri"/>
              </a:rPr>
              <a:t>2-</a:t>
            </a:r>
            <a:r>
              <a:rPr lang="en-US" sz="2000" spc="-50" dirty="0">
                <a:solidFill>
                  <a:srgbClr val="1F487C"/>
                </a:solidFill>
                <a:latin typeface="+mj-lt"/>
                <a:cs typeface="Calibri"/>
              </a:rPr>
              <a:t>3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quarters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or</a:t>
            </a:r>
            <a:r>
              <a:rPr lang="en-US" sz="2000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a</a:t>
            </a:r>
            <a:r>
              <a:rPr lang="en-US" sz="2000" spc="-5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year’s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review.</a:t>
            </a:r>
            <a:endParaRPr lang="en-US" sz="2000" dirty="0">
              <a:latin typeface="+mj-lt"/>
              <a:cs typeface="Calibri"/>
            </a:endParaRPr>
          </a:p>
          <a:p>
            <a:pPr marL="356870" marR="712470" indent="-344805">
              <a:lnSpc>
                <a:spcPts val="367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Remediation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required</a:t>
            </a:r>
            <a:r>
              <a:rPr lang="en-US" sz="2000" spc="-8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to</a:t>
            </a:r>
            <a:r>
              <a:rPr lang="en-US" sz="2000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be</a:t>
            </a:r>
            <a:r>
              <a:rPr lang="en-US" sz="2000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10" dirty="0">
                <a:solidFill>
                  <a:srgbClr val="1F487C"/>
                </a:solidFill>
                <a:latin typeface="+mj-lt"/>
                <a:cs typeface="Calibri"/>
              </a:rPr>
              <a:t>implemented</a:t>
            </a:r>
            <a:r>
              <a:rPr lang="en-US" sz="2000" spc="-8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each</a:t>
            </a:r>
            <a:r>
              <a:rPr lang="en-US" sz="2000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quarter</a:t>
            </a:r>
            <a:r>
              <a:rPr lang="en-US" sz="2000" spc="-8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25" dirty="0">
                <a:solidFill>
                  <a:srgbClr val="1F487C"/>
                </a:solidFill>
                <a:latin typeface="+mj-lt"/>
                <a:cs typeface="Calibri"/>
              </a:rPr>
              <a:t>(6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months</a:t>
            </a:r>
            <a:r>
              <a:rPr lang="en-US" sz="2000" spc="-8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max</a:t>
            </a:r>
            <a:r>
              <a:rPr lang="en-US" sz="2000" spc="-8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per</a:t>
            </a:r>
            <a:r>
              <a:rPr lang="en-US" sz="2000" spc="-7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dirty="0">
                <a:solidFill>
                  <a:srgbClr val="1F487C"/>
                </a:solidFill>
                <a:latin typeface="+mj-lt"/>
                <a:cs typeface="Calibri"/>
              </a:rPr>
              <a:t>DOJ</a:t>
            </a:r>
            <a:r>
              <a:rPr lang="en-US" sz="2000" spc="-4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spc="-20" dirty="0">
                <a:solidFill>
                  <a:srgbClr val="1F487C"/>
                </a:solidFill>
                <a:latin typeface="+mj-lt"/>
                <a:cs typeface="Calibri"/>
              </a:rPr>
              <a:t>SA).</a:t>
            </a:r>
            <a:endParaRPr lang="en-US" sz="2000" dirty="0">
              <a:latin typeface="+mj-lt"/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89FCD-5EBD-3AE8-6FC6-8603EED9A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5DA14-1E53-E1D9-C4BB-33597F205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C2C69-62F8-595E-5918-BF396F45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8A288B7-1171-1015-D369-3B328199AE8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2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45FF-0245-F4BA-51BB-70F719BF1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4262"/>
            <a:ext cx="10515600" cy="921001"/>
          </a:xfrm>
        </p:spPr>
        <p:txBody>
          <a:bodyPr/>
          <a:lstStyle/>
          <a:p>
            <a:r>
              <a:rPr lang="en-US" b="1" spc="-20" dirty="0">
                <a:cs typeface="Calibri"/>
              </a:rPr>
              <a:t>PM’s</a:t>
            </a:r>
            <a:r>
              <a:rPr lang="en-US" b="1" spc="-100" dirty="0">
                <a:cs typeface="Calibri"/>
              </a:rPr>
              <a:t> </a:t>
            </a:r>
            <a:r>
              <a:rPr lang="en-US" b="1" dirty="0">
                <a:cs typeface="Calibri"/>
              </a:rPr>
              <a:t>Below</a:t>
            </a:r>
            <a:r>
              <a:rPr lang="en-US" b="1" spc="-114" dirty="0">
                <a:cs typeface="Calibri"/>
              </a:rPr>
              <a:t> </a:t>
            </a:r>
            <a:r>
              <a:rPr lang="en-US" b="1" dirty="0">
                <a:cs typeface="Calibri"/>
              </a:rPr>
              <a:t>Compliance</a:t>
            </a:r>
            <a:r>
              <a:rPr lang="en-US" b="1" spc="-95" dirty="0">
                <a:cs typeface="Calibri"/>
              </a:rPr>
              <a:t> </a:t>
            </a:r>
            <a:r>
              <a:rPr lang="en-US" b="1" dirty="0">
                <a:cs typeface="Calibri"/>
              </a:rPr>
              <a:t>SFY</a:t>
            </a:r>
            <a:r>
              <a:rPr lang="en-US" b="1" spc="-100" dirty="0">
                <a:cs typeface="Calibri"/>
              </a:rPr>
              <a:t> </a:t>
            </a:r>
            <a:r>
              <a:rPr lang="en-US" b="1" spc="-20" dirty="0">
                <a:cs typeface="Calibri"/>
              </a:rPr>
              <a:t>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9391-B948-523E-6873-8A6967827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94423"/>
            <a:ext cx="10515600" cy="4344487"/>
          </a:xfrm>
        </p:spPr>
        <p:txBody>
          <a:bodyPr>
            <a:normAutofit fontScale="32500" lnSpcReduction="20000"/>
          </a:bodyPr>
          <a:lstStyle/>
          <a:p>
            <a:pPr marL="356870" indent="-344805"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62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6200" b="1" i="1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6200" b="1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C5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62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chemeClr val="tx2"/>
                </a:solidFill>
                <a:effectLst/>
                <a:latin typeface="+mj-lt"/>
                <a:ea typeface="Times New Roman" panose="02020603050405020304" pitchFamily="18" charset="0"/>
              </a:rPr>
              <a:t>Number &amp; percent of non-licensed/noncertified provider agency DSPs who have criminal background checks as specified in policy/regulation with satisfactory results.</a:t>
            </a:r>
            <a:r>
              <a:rPr lang="en-US" sz="6200" i="1" dirty="0">
                <a:solidFill>
                  <a:schemeClr val="tx2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(DMAS)</a:t>
            </a:r>
          </a:p>
          <a:p>
            <a:pPr marL="356870" indent="-34480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62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6200" b="1" i="1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6200" b="1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C8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62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Number and percent of provider agency staff meeting provider orientation training requirements (DMAS)</a:t>
            </a:r>
          </a:p>
          <a:p>
            <a:pPr marL="356870" indent="-34480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62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6200" b="1" i="1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6200" b="1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C9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62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Number</a:t>
            </a:r>
            <a:r>
              <a:rPr lang="en-US" sz="62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6200" i="1" spc="-1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percent</a:t>
            </a:r>
            <a:r>
              <a:rPr lang="en-US" sz="62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provider</a:t>
            </a:r>
            <a:r>
              <a:rPr lang="en-US" sz="62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agency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direct</a:t>
            </a:r>
            <a:r>
              <a:rPr lang="en-US" sz="6200" i="1" spc="-5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support</a:t>
            </a:r>
            <a:r>
              <a:rPr lang="en-US" sz="6200" i="1" spc="-3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professionals</a:t>
            </a:r>
            <a:r>
              <a:rPr lang="en-US" sz="6200" i="1" spc="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(DSPs)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meeting</a:t>
            </a:r>
            <a:r>
              <a:rPr lang="en-US" sz="62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competency</a:t>
            </a:r>
            <a:r>
              <a:rPr lang="en-US" sz="6200" i="1" spc="-3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training</a:t>
            </a:r>
            <a:r>
              <a:rPr lang="en-US" sz="6200" i="1" spc="-2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requirements.</a:t>
            </a:r>
            <a:endParaRPr lang="en-US" sz="6200" dirty="0">
              <a:latin typeface="+mj-lt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62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6200" b="1" i="1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6200" b="1" i="1" spc="-8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D1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62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Number</a:t>
            </a:r>
            <a:r>
              <a:rPr lang="en-US" sz="6200" i="1" spc="-8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6200" i="1" spc="-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percent</a:t>
            </a:r>
            <a:r>
              <a:rPr lang="en-US" sz="6200" i="1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6200" i="1" spc="-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individuals</a:t>
            </a:r>
            <a:r>
              <a:rPr lang="en-US" sz="6200" i="1" spc="4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who</a:t>
            </a:r>
            <a:r>
              <a:rPr lang="en-US" sz="62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have</a:t>
            </a:r>
            <a:r>
              <a:rPr lang="en-US" sz="62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Plans</a:t>
            </a:r>
            <a:r>
              <a:rPr lang="en-US" sz="6200" i="1" spc="-3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for</a:t>
            </a:r>
            <a:r>
              <a:rPr lang="en-US" sz="6200" i="1" spc="-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Support</a:t>
            </a:r>
            <a:r>
              <a:rPr lang="en-US" sz="6200" i="1" spc="-1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that</a:t>
            </a:r>
            <a:r>
              <a:rPr lang="en-US" sz="6200" i="1" spc="-4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address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their</a:t>
            </a:r>
            <a:r>
              <a:rPr lang="en-US" sz="6200" i="1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assessed</a:t>
            </a:r>
            <a:r>
              <a:rPr lang="en-US" sz="6200" i="1" spc="-8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needs,</a:t>
            </a:r>
            <a:r>
              <a:rPr lang="en-US" sz="62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capabilities</a:t>
            </a:r>
            <a:r>
              <a:rPr lang="en-US" sz="6200" i="1" spc="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6200" i="1" spc="-3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desired</a:t>
            </a:r>
            <a:r>
              <a:rPr lang="en-US" sz="6200" i="1" spc="-7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outcomes.</a:t>
            </a:r>
            <a:r>
              <a:rPr lang="en-US" sz="6200" i="1" spc="-3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(DMAS)</a:t>
            </a:r>
            <a:endParaRPr lang="en-US" sz="6200" dirty="0">
              <a:latin typeface="+mj-lt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62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6200" b="1" i="1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6200" b="1" i="1" spc="-8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D3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62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Number</a:t>
            </a:r>
            <a:r>
              <a:rPr lang="en-US" sz="6200" i="1" spc="-7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6200" i="1" spc="-3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percent</a:t>
            </a:r>
            <a:r>
              <a:rPr lang="en-US" sz="6200" i="1" spc="-6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6200" i="1" spc="-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individuals</a:t>
            </a:r>
            <a:r>
              <a:rPr lang="en-US" sz="6200" i="1" spc="3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whose</a:t>
            </a:r>
            <a:r>
              <a:rPr lang="en-US" sz="62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Plan</a:t>
            </a:r>
            <a:r>
              <a:rPr lang="en-US" sz="6200" i="1" spc="-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for</a:t>
            </a:r>
            <a:r>
              <a:rPr lang="en-US" sz="6200" i="1" spc="-3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Supports</a:t>
            </a:r>
            <a:r>
              <a:rPr lang="en-US" sz="6200" i="1" spc="-3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includes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</a:t>
            </a:r>
            <a:r>
              <a:rPr lang="en-US" sz="6200" i="1" spc="-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20" dirty="0">
                <a:solidFill>
                  <a:srgbClr val="1F487C"/>
                </a:solidFill>
                <a:latin typeface="+mj-lt"/>
                <a:cs typeface="Calibri"/>
              </a:rPr>
              <a:t>risk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mitigation</a:t>
            </a:r>
            <a:r>
              <a:rPr lang="en-US" sz="6200" i="1" spc="-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strategy</a:t>
            </a:r>
            <a:r>
              <a:rPr lang="en-US" sz="6200" i="1" spc="-3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when</a:t>
            </a:r>
            <a:r>
              <a:rPr lang="en-US" sz="6200" i="1" spc="-3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the</a:t>
            </a:r>
            <a:r>
              <a:rPr lang="en-US" sz="6200" i="1" spc="-3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risk</a:t>
            </a:r>
            <a:r>
              <a:rPr lang="en-US" sz="62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assessment</a:t>
            </a:r>
            <a:r>
              <a:rPr lang="en-US" sz="6200" i="1" spc="-8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indicates</a:t>
            </a:r>
            <a:r>
              <a:rPr lang="en-US" sz="6200" i="1" spc="2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</a:t>
            </a:r>
            <a:r>
              <a:rPr lang="en-US" sz="6200" i="1" spc="-3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need.</a:t>
            </a:r>
            <a:endParaRPr lang="en-US" sz="6200" dirty="0">
              <a:latin typeface="+mj-lt"/>
              <a:cs typeface="Calibri"/>
            </a:endParaRPr>
          </a:p>
          <a:p>
            <a:pPr marL="356870" marR="144145" indent="-34480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62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6200" b="1" i="1" spc="-1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6200" b="1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b="1" i="1" dirty="0">
                <a:solidFill>
                  <a:srgbClr val="1F487C"/>
                </a:solidFill>
                <a:latin typeface="+mj-lt"/>
                <a:cs typeface="Calibri"/>
              </a:rPr>
              <a:t>D6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62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Number</a:t>
            </a:r>
            <a:r>
              <a:rPr lang="en-US" sz="62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6200" i="1" spc="-2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percent</a:t>
            </a:r>
            <a:r>
              <a:rPr lang="en-US" sz="62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individuals</a:t>
            </a:r>
            <a:r>
              <a:rPr lang="en-US" sz="6200" i="1" spc="5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whose</a:t>
            </a:r>
            <a:r>
              <a:rPr lang="en-US" sz="6200" i="1" spc="-5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service</a:t>
            </a:r>
            <a:r>
              <a:rPr lang="en-US" sz="6200" i="1" spc="-7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plan</a:t>
            </a:r>
            <a:r>
              <a:rPr lang="en-US" sz="6200" i="1" spc="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was</a:t>
            </a:r>
            <a:r>
              <a:rPr lang="en-US" sz="6200" i="1" spc="-4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revised,</a:t>
            </a:r>
            <a:r>
              <a:rPr lang="en-US" sz="62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as</a:t>
            </a:r>
            <a:r>
              <a:rPr lang="en-US" sz="6200" i="1" spc="-1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needed,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to</a:t>
            </a:r>
            <a:r>
              <a:rPr lang="en-US" sz="62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address</a:t>
            </a:r>
            <a:r>
              <a:rPr lang="en-US" sz="62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dirty="0">
                <a:solidFill>
                  <a:srgbClr val="1F487C"/>
                </a:solidFill>
                <a:latin typeface="+mj-lt"/>
                <a:cs typeface="Calibri"/>
              </a:rPr>
              <a:t>changing</a:t>
            </a:r>
            <a:r>
              <a:rPr lang="en-US" sz="6200" i="1" spc="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6200" i="1" spc="-10" dirty="0">
                <a:solidFill>
                  <a:srgbClr val="1F487C"/>
                </a:solidFill>
                <a:latin typeface="+mj-lt"/>
                <a:cs typeface="Calibri"/>
              </a:rPr>
              <a:t>needs.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B8388-9C62-4BB1-D752-9195CC3D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3E8D0-24F8-C84C-EA15-44D8017B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40BD1-3B7D-CF49-2B0C-0844BF0CC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FAF90A-4B05-2894-DAFD-44AADCB0F1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8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2A465-582B-791F-5E47-104DB0A7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4262"/>
            <a:ext cx="10515600" cy="1119187"/>
          </a:xfrm>
        </p:spPr>
        <p:txBody>
          <a:bodyPr/>
          <a:lstStyle/>
          <a:p>
            <a:r>
              <a:rPr lang="en-US" b="1" spc="-20" dirty="0">
                <a:cs typeface="Calibri"/>
              </a:rPr>
              <a:t>PM’s</a:t>
            </a:r>
            <a:r>
              <a:rPr lang="en-US" b="1" spc="-100" dirty="0">
                <a:cs typeface="Calibri"/>
              </a:rPr>
              <a:t> </a:t>
            </a:r>
            <a:r>
              <a:rPr lang="en-US" b="1" dirty="0">
                <a:cs typeface="Calibri"/>
              </a:rPr>
              <a:t>Below</a:t>
            </a:r>
            <a:r>
              <a:rPr lang="en-US" b="1" spc="-114" dirty="0">
                <a:cs typeface="Calibri"/>
              </a:rPr>
              <a:t> </a:t>
            </a:r>
            <a:r>
              <a:rPr lang="en-US" b="1" dirty="0">
                <a:cs typeface="Calibri"/>
              </a:rPr>
              <a:t>Compliance</a:t>
            </a:r>
            <a:r>
              <a:rPr lang="en-US" b="1" spc="-95" dirty="0">
                <a:cs typeface="Calibri"/>
              </a:rPr>
              <a:t> </a:t>
            </a:r>
            <a:r>
              <a:rPr lang="en-US" b="1" dirty="0">
                <a:cs typeface="Calibri"/>
              </a:rPr>
              <a:t>SFY</a:t>
            </a:r>
            <a:r>
              <a:rPr lang="en-US" b="1" spc="-100" dirty="0">
                <a:cs typeface="Calibri"/>
              </a:rPr>
              <a:t> </a:t>
            </a:r>
            <a:r>
              <a:rPr lang="en-US" b="1" spc="-20" dirty="0">
                <a:cs typeface="Calibri"/>
              </a:rPr>
              <a:t>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7CE77-53D5-15EF-534F-FD459FE43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8189"/>
            <a:ext cx="10515600" cy="3815597"/>
          </a:xfrm>
        </p:spPr>
        <p:txBody>
          <a:bodyPr>
            <a:normAutofit/>
          </a:bodyPr>
          <a:lstStyle/>
          <a:p>
            <a:pPr marL="356870" marR="144145" indent="-344805"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2000" b="1" i="1" spc="-1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2000" b="1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b="1" i="1" dirty="0">
                <a:solidFill>
                  <a:srgbClr val="1F487C"/>
                </a:solidFill>
                <a:latin typeface="+mj-lt"/>
                <a:cs typeface="Calibri"/>
              </a:rPr>
              <a:t>D7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20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Number</a:t>
            </a:r>
            <a:r>
              <a:rPr lang="en-US" sz="20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2000" i="1" spc="-2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percent</a:t>
            </a:r>
            <a:r>
              <a:rPr lang="en-US" sz="20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individuals</a:t>
            </a:r>
            <a:r>
              <a:rPr lang="en-US" sz="2000" i="1" spc="5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who received services in the frequency specified in the service plan.</a:t>
            </a:r>
            <a:endParaRPr lang="en-US" sz="2000" i="1" spc="-10" dirty="0">
              <a:solidFill>
                <a:srgbClr val="1F487C"/>
              </a:solidFill>
              <a:latin typeface="+mj-lt"/>
              <a:cs typeface="Calibri"/>
            </a:endParaRPr>
          </a:p>
          <a:p>
            <a:pPr marL="356870" marR="144145" indent="-34480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2000" b="1" i="1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2000" b="1" i="1" spc="-65" dirty="0">
                <a:solidFill>
                  <a:srgbClr val="1F487C"/>
                </a:solidFill>
                <a:latin typeface="+mj-lt"/>
                <a:cs typeface="Calibri"/>
              </a:rPr>
              <a:t> D11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20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Number</a:t>
            </a:r>
            <a:r>
              <a:rPr lang="en-US" sz="20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2000" i="1" spc="-1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percent</a:t>
            </a:r>
            <a:r>
              <a:rPr lang="en-US" sz="20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individuals who received services in amount specified in the service plan.</a:t>
            </a:r>
            <a:endParaRPr lang="en-US" sz="2000" i="1" spc="-10" dirty="0">
              <a:solidFill>
                <a:srgbClr val="1F487C"/>
              </a:solidFill>
              <a:latin typeface="+mj-lt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2000" b="1" i="1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2000" b="1" i="1" spc="-65" dirty="0">
                <a:solidFill>
                  <a:srgbClr val="1F487C"/>
                </a:solidFill>
                <a:latin typeface="+mj-lt"/>
                <a:cs typeface="Calibri"/>
              </a:rPr>
              <a:t> D13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20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Number</a:t>
            </a:r>
            <a:r>
              <a:rPr lang="en-US" sz="20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2000" i="1" spc="-1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percent</a:t>
            </a:r>
            <a:r>
              <a:rPr lang="en-US" sz="20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individuals whose Plan for Supports include risk mitigation strategy when the risk assessment indicates a need.</a:t>
            </a:r>
          </a:p>
          <a:p>
            <a:pPr marL="356870" indent="-344805"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2000" b="1" i="1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2000" b="1" i="1" spc="-65" dirty="0">
                <a:solidFill>
                  <a:srgbClr val="1F487C"/>
                </a:solidFill>
                <a:latin typeface="+mj-lt"/>
                <a:cs typeface="Calibri"/>
              </a:rPr>
              <a:t> G4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20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Number</a:t>
            </a:r>
            <a:r>
              <a:rPr lang="en-US" sz="20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2000" i="1" spc="-1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percent</a:t>
            </a:r>
            <a:r>
              <a:rPr lang="en-US" sz="20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individuals who receive annual notification of rights and information to report ANE</a:t>
            </a:r>
          </a:p>
          <a:p>
            <a:pPr marL="356870" indent="-344805">
              <a:spcBef>
                <a:spcPts val="12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b="1" i="1" spc="-10" dirty="0">
                <a:solidFill>
                  <a:srgbClr val="1F487C"/>
                </a:solidFill>
                <a:latin typeface="+mj-lt"/>
                <a:cs typeface="Calibri"/>
              </a:rPr>
              <a:t>Performance</a:t>
            </a:r>
            <a:r>
              <a:rPr lang="en-US" sz="2000" b="1" i="1" spc="-10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b="1" i="1" dirty="0">
                <a:solidFill>
                  <a:srgbClr val="1F487C"/>
                </a:solidFill>
                <a:latin typeface="+mj-lt"/>
                <a:cs typeface="Calibri"/>
              </a:rPr>
              <a:t>Measure</a:t>
            </a:r>
            <a:r>
              <a:rPr lang="en-US" sz="2000" b="1" i="1" spc="-65" dirty="0">
                <a:solidFill>
                  <a:srgbClr val="1F487C"/>
                </a:solidFill>
                <a:latin typeface="+mj-lt"/>
                <a:cs typeface="Calibri"/>
              </a:rPr>
              <a:t> G10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:</a:t>
            </a:r>
            <a:r>
              <a:rPr lang="en-US" sz="2000" i="1" spc="-6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Number</a:t>
            </a:r>
            <a:r>
              <a:rPr lang="en-US" sz="2000" i="1" spc="-4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and</a:t>
            </a:r>
            <a:r>
              <a:rPr lang="en-US" sz="2000" i="1" spc="-1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percent</a:t>
            </a:r>
            <a:r>
              <a:rPr lang="en-US" sz="2000" i="1" spc="-55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of</a:t>
            </a:r>
            <a:r>
              <a:rPr lang="en-US" sz="2000" i="1" spc="-10" dirty="0">
                <a:solidFill>
                  <a:srgbClr val="1F487C"/>
                </a:solidFill>
                <a:latin typeface="+mj-lt"/>
                <a:cs typeface="Calibri"/>
              </a:rPr>
              <a:t> </a:t>
            </a:r>
            <a:r>
              <a:rPr lang="en-US" sz="2000" i="1" dirty="0">
                <a:solidFill>
                  <a:srgbClr val="1F487C"/>
                </a:solidFill>
                <a:latin typeface="+mj-lt"/>
                <a:cs typeface="Calibri"/>
              </a:rPr>
              <a:t>participants 19 and younger who had an ambulatory or preventative care visit during the year.</a:t>
            </a:r>
            <a:endParaRPr lang="en-US" sz="2000" dirty="0">
              <a:latin typeface="+mj-lt"/>
              <a:cs typeface="Calibri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CE053-25E5-67A2-05B1-FBBBE92B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51C7A-63F6-8408-9CC3-01FC24D58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339D1-DE35-DC7F-9100-0A8F58D9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3FD0AF-9C3C-B558-7C94-56F7BA118D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92EC-F671-586C-6741-E07F40519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84262"/>
            <a:ext cx="10515600" cy="937043"/>
          </a:xfrm>
        </p:spPr>
        <p:txBody>
          <a:bodyPr/>
          <a:lstStyle/>
          <a:p>
            <a:r>
              <a:rPr lang="en-US" sz="3600" dirty="0"/>
              <a:t>2022 QRT </a:t>
            </a:r>
            <a:r>
              <a:rPr lang="en-US" sz="3600" spc="-10" dirty="0"/>
              <a:t>Performance</a:t>
            </a:r>
            <a:r>
              <a:rPr lang="en-US" sz="3600" spc="-85" dirty="0"/>
              <a:t> </a:t>
            </a:r>
            <a:r>
              <a:rPr lang="en-US" sz="3600" dirty="0"/>
              <a:t>Below Compliance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0A85B-FCF5-41DA-8EE0-724483FF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E5125-C7E7-FCD9-AA02-5B52896D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8A4F3-C26E-63F0-FC2F-A2C7CD966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8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D23E0D-D383-D7CE-1A9D-96AB94CEFC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1BF59A6-D073-1CA6-0E86-8637CDDF0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130298"/>
              </p:ext>
            </p:extLst>
          </p:nvPr>
        </p:nvGraphicFramePr>
        <p:xfrm>
          <a:off x="457200" y="2290675"/>
          <a:ext cx="10515600" cy="3748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2CEE3B2-ED45-6153-7370-FCA9702C35E1}"/>
              </a:ext>
            </a:extLst>
          </p:cNvPr>
          <p:cNvSpPr txBox="1"/>
          <p:nvPr/>
        </p:nvSpPr>
        <p:spPr>
          <a:xfrm>
            <a:off x="1219200" y="1755880"/>
            <a:ext cx="9010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2000" b="1" dirty="0">
                <a:latin typeface="+mj-lt"/>
                <a:cs typeface="Calibri"/>
              </a:rPr>
              <a:t>FY</a:t>
            </a:r>
            <a:r>
              <a:rPr lang="en-US" sz="2000" b="1" spc="-40" dirty="0">
                <a:latin typeface="+mj-lt"/>
                <a:cs typeface="Calibri"/>
              </a:rPr>
              <a:t> </a:t>
            </a:r>
            <a:r>
              <a:rPr lang="en-US" sz="2000" b="1" dirty="0">
                <a:latin typeface="+mj-lt"/>
                <a:cs typeface="Calibri"/>
              </a:rPr>
              <a:t>2022</a:t>
            </a:r>
            <a:r>
              <a:rPr lang="en-US" sz="2000" b="1" spc="-65" dirty="0">
                <a:latin typeface="+mj-lt"/>
                <a:cs typeface="Calibri"/>
              </a:rPr>
              <a:t> </a:t>
            </a:r>
            <a:r>
              <a:rPr lang="en-US" sz="2000" b="1" dirty="0">
                <a:latin typeface="+mj-lt"/>
                <a:cs typeface="Calibri"/>
              </a:rPr>
              <a:t>DD</a:t>
            </a:r>
            <a:r>
              <a:rPr lang="en-US" sz="2000" b="1" spc="-50" dirty="0">
                <a:latin typeface="+mj-lt"/>
                <a:cs typeface="Calibri"/>
              </a:rPr>
              <a:t> </a:t>
            </a:r>
            <a:r>
              <a:rPr lang="en-US" sz="2000" b="1" spc="-20" dirty="0">
                <a:latin typeface="+mj-lt"/>
                <a:cs typeface="Calibri"/>
              </a:rPr>
              <a:t>Waiver</a:t>
            </a:r>
            <a:r>
              <a:rPr lang="en-US" sz="2000" b="1" spc="-25" dirty="0">
                <a:latin typeface="+mj-lt"/>
                <a:cs typeface="Calibri"/>
              </a:rPr>
              <a:t> </a:t>
            </a:r>
            <a:r>
              <a:rPr lang="en-US" sz="2000" b="1" spc="-10" dirty="0">
                <a:latin typeface="+mj-lt"/>
                <a:cs typeface="Calibri"/>
              </a:rPr>
              <a:t>Performance</a:t>
            </a:r>
            <a:r>
              <a:rPr lang="en-US" sz="2000" b="1" spc="-75" dirty="0">
                <a:latin typeface="+mj-lt"/>
                <a:cs typeface="Calibri"/>
              </a:rPr>
              <a:t> </a:t>
            </a:r>
            <a:r>
              <a:rPr lang="en-US" sz="2000" b="1" dirty="0">
                <a:latin typeface="+mj-lt"/>
                <a:cs typeface="Calibri"/>
              </a:rPr>
              <a:t>Measures</a:t>
            </a:r>
            <a:r>
              <a:rPr lang="en-US" sz="2000" b="1" spc="-55" dirty="0">
                <a:latin typeface="+mj-lt"/>
                <a:cs typeface="Calibri"/>
              </a:rPr>
              <a:t> </a:t>
            </a:r>
            <a:r>
              <a:rPr lang="en-US" sz="2000" b="1" dirty="0">
                <a:latin typeface="+mj-lt"/>
                <a:cs typeface="Calibri"/>
              </a:rPr>
              <a:t>Below</a:t>
            </a:r>
            <a:r>
              <a:rPr lang="en-US" sz="2000" b="1" spc="-75" dirty="0">
                <a:latin typeface="+mj-lt"/>
                <a:cs typeface="Calibri"/>
              </a:rPr>
              <a:t> </a:t>
            </a:r>
            <a:r>
              <a:rPr lang="en-US" sz="2000" b="1" spc="-25" dirty="0">
                <a:latin typeface="+mj-lt"/>
                <a:cs typeface="Calibri"/>
              </a:rPr>
              <a:t>86%</a:t>
            </a:r>
            <a:r>
              <a:rPr lang="en-US" sz="2000" dirty="0">
                <a:latin typeface="+mj-lt"/>
                <a:cs typeface="Calibri"/>
              </a:rPr>
              <a:t> </a:t>
            </a:r>
            <a:r>
              <a:rPr lang="en-US" sz="2000" b="1" spc="-10" dirty="0">
                <a:latin typeface="+mj-lt"/>
                <a:cs typeface="Calibri"/>
              </a:rPr>
              <a:t>Threshold</a:t>
            </a:r>
            <a:endParaRPr lang="en-US"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28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DA3FC-AA7E-18F7-B8E2-45ACB4E5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Ongoing</a:t>
            </a:r>
            <a:r>
              <a:rPr lang="en-US" sz="3600" spc="-95" dirty="0"/>
              <a:t> </a:t>
            </a:r>
            <a:r>
              <a:rPr lang="en-US" sz="3600" dirty="0"/>
              <a:t>Recommendations</a:t>
            </a:r>
            <a:r>
              <a:rPr lang="en-US" sz="3600" spc="-100" dirty="0"/>
              <a:t> </a:t>
            </a:r>
            <a:r>
              <a:rPr lang="en-US" sz="3600" dirty="0"/>
              <a:t>to</a:t>
            </a:r>
            <a:r>
              <a:rPr lang="en-US" sz="3600" spc="-55" dirty="0"/>
              <a:t> </a:t>
            </a:r>
            <a:r>
              <a:rPr lang="en-US" sz="3600" dirty="0"/>
              <a:t>the</a:t>
            </a:r>
            <a:r>
              <a:rPr lang="en-US" sz="3600" spc="-45" dirty="0"/>
              <a:t> </a:t>
            </a:r>
            <a:r>
              <a:rPr lang="en-US" sz="3600" spc="-25" dirty="0"/>
              <a:t>QIC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80302-B5B2-547B-CB7C-23F01ABE5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8754"/>
            <a:ext cx="10515600" cy="3243263"/>
          </a:xfrm>
        </p:spPr>
        <p:txBody>
          <a:bodyPr>
            <a:normAutofit/>
          </a:bodyPr>
          <a:lstStyle/>
          <a:p>
            <a:pPr marL="12065" marR="5080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r>
              <a:rPr lang="en-US" sz="2000" dirty="0">
                <a:latin typeface="+mj-lt"/>
              </a:rPr>
              <a:t>Continuous recommendation from previous years.</a:t>
            </a:r>
          </a:p>
          <a:p>
            <a:pPr marL="12065" marR="5080">
              <a:lnSpc>
                <a:spcPct val="90000"/>
              </a:lnSpc>
              <a:spcBef>
                <a:spcPts val="440"/>
              </a:spcBef>
              <a:tabLst>
                <a:tab pos="356870" algn="l"/>
                <a:tab pos="357505" algn="l"/>
              </a:tabLst>
            </a:pPr>
            <a:endParaRPr lang="en-US" sz="2000" dirty="0">
              <a:latin typeface="+mj-lt"/>
            </a:endParaRPr>
          </a:p>
          <a:p>
            <a:pPr marL="356870" marR="5080" indent="-344805">
              <a:lnSpc>
                <a:spcPct val="90000"/>
              </a:lnSpc>
              <a:spcBef>
                <a:spcPts val="44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dirty="0">
                <a:latin typeface="+mj-lt"/>
              </a:rPr>
              <a:t>Develop</a:t>
            </a:r>
            <a:r>
              <a:rPr lang="en-US" sz="2000" spc="-95" dirty="0">
                <a:latin typeface="+mj-lt"/>
              </a:rPr>
              <a:t> </a:t>
            </a:r>
            <a:r>
              <a:rPr lang="en-US" sz="2000" spc="-10" dirty="0">
                <a:latin typeface="+mj-lt"/>
              </a:rPr>
              <a:t>statewide,</a:t>
            </a:r>
            <a:r>
              <a:rPr lang="en-US" sz="2000" spc="-95" dirty="0">
                <a:latin typeface="+mj-lt"/>
              </a:rPr>
              <a:t> </a:t>
            </a:r>
            <a:r>
              <a:rPr lang="en-US" sz="2000" spc="-20" dirty="0">
                <a:latin typeface="+mj-lt"/>
              </a:rPr>
              <a:t>intra-</a:t>
            </a:r>
            <a:r>
              <a:rPr lang="en-US" sz="2000" dirty="0">
                <a:latin typeface="+mj-lt"/>
              </a:rPr>
              <a:t>agency</a:t>
            </a:r>
            <a:r>
              <a:rPr lang="en-US" sz="2000" spc="-8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processes</a:t>
            </a:r>
            <a:r>
              <a:rPr lang="en-US" sz="2000" spc="-6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to</a:t>
            </a:r>
            <a:r>
              <a:rPr lang="en-US" sz="2000" spc="-55" dirty="0">
                <a:latin typeface="+mj-lt"/>
              </a:rPr>
              <a:t> </a:t>
            </a:r>
            <a:r>
              <a:rPr lang="en-US" sz="2000" spc="-10" dirty="0">
                <a:latin typeface="+mj-lt"/>
              </a:rPr>
              <a:t>expand </a:t>
            </a:r>
            <a:r>
              <a:rPr lang="en-US" sz="2000" dirty="0">
                <a:latin typeface="+mj-lt"/>
              </a:rPr>
              <a:t>the</a:t>
            </a:r>
            <a:r>
              <a:rPr lang="en-US" sz="2000" spc="-5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reach</a:t>
            </a:r>
            <a:r>
              <a:rPr lang="en-US" sz="2000" spc="-4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to</a:t>
            </a:r>
            <a:r>
              <a:rPr lang="en-US" sz="2000" spc="-4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all</a:t>
            </a:r>
            <a:r>
              <a:rPr lang="en-US" sz="2000" spc="-7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DDW</a:t>
            </a:r>
            <a:r>
              <a:rPr lang="en-US" sz="2000" spc="-30" dirty="0">
                <a:latin typeface="+mj-lt"/>
              </a:rPr>
              <a:t> </a:t>
            </a:r>
            <a:r>
              <a:rPr lang="en-US" sz="2000" spc="-10" dirty="0">
                <a:latin typeface="+mj-lt"/>
              </a:rPr>
              <a:t>providers</a:t>
            </a:r>
            <a:r>
              <a:rPr lang="en-US" sz="2000" spc="-7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so</a:t>
            </a:r>
            <a:r>
              <a:rPr lang="en-US" sz="2000" spc="-4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that</a:t>
            </a:r>
            <a:r>
              <a:rPr lang="en-US" sz="2000" spc="-3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existing</a:t>
            </a:r>
            <a:r>
              <a:rPr lang="en-US" sz="2000" spc="-7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first</a:t>
            </a:r>
            <a:r>
              <a:rPr lang="en-US" sz="2000" spc="-75" dirty="0">
                <a:latin typeface="+mj-lt"/>
              </a:rPr>
              <a:t> </a:t>
            </a:r>
            <a:r>
              <a:rPr lang="en-US" sz="2000" spc="-20" dirty="0">
                <a:latin typeface="+mj-lt"/>
              </a:rPr>
              <a:t>line </a:t>
            </a:r>
            <a:r>
              <a:rPr lang="en-US" sz="2000" dirty="0">
                <a:latin typeface="+mj-lt"/>
              </a:rPr>
              <a:t>remediation</a:t>
            </a:r>
            <a:r>
              <a:rPr lang="en-US" sz="2000" spc="-8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is</a:t>
            </a:r>
            <a:r>
              <a:rPr lang="en-US" sz="2000" spc="-7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more</a:t>
            </a:r>
            <a:r>
              <a:rPr lang="en-US" sz="2000" spc="-80" dirty="0">
                <a:latin typeface="+mj-lt"/>
              </a:rPr>
              <a:t> </a:t>
            </a:r>
            <a:r>
              <a:rPr lang="en-US" sz="2000" spc="-10" dirty="0">
                <a:latin typeface="+mj-lt"/>
              </a:rPr>
              <a:t>effective.</a:t>
            </a:r>
          </a:p>
          <a:p>
            <a:pPr marL="356870" marR="1245235" indent="-344805">
              <a:lnSpc>
                <a:spcPts val="3020"/>
              </a:lnSpc>
              <a:spcBef>
                <a:spcPts val="72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dirty="0">
                <a:latin typeface="+mj-lt"/>
              </a:rPr>
              <a:t>Develop</a:t>
            </a:r>
            <a:r>
              <a:rPr lang="en-US" sz="2000" spc="-9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the</a:t>
            </a:r>
            <a:r>
              <a:rPr lang="en-US" sz="2000" spc="-5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capacity</a:t>
            </a:r>
            <a:r>
              <a:rPr lang="en-US" sz="2000" spc="-4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within</a:t>
            </a:r>
            <a:r>
              <a:rPr lang="en-US" sz="2000" spc="-6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the</a:t>
            </a:r>
            <a:r>
              <a:rPr lang="en-US" sz="2000" spc="-5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state</a:t>
            </a:r>
            <a:r>
              <a:rPr lang="en-US" sz="2000" spc="-8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for</a:t>
            </a:r>
            <a:r>
              <a:rPr lang="en-US" sz="2000" spc="-70" dirty="0">
                <a:latin typeface="+mj-lt"/>
              </a:rPr>
              <a:t> </a:t>
            </a:r>
            <a:r>
              <a:rPr lang="en-US" sz="2000" spc="-20" dirty="0">
                <a:latin typeface="+mj-lt"/>
              </a:rPr>
              <a:t>more </a:t>
            </a:r>
            <a:r>
              <a:rPr lang="en-US" sz="2000" spc="-10" dirty="0">
                <a:latin typeface="+mj-lt"/>
              </a:rPr>
              <a:t>innovative,</a:t>
            </a:r>
            <a:r>
              <a:rPr lang="en-US" sz="2000" spc="-90" dirty="0">
                <a:latin typeface="+mj-lt"/>
              </a:rPr>
              <a:t> </a:t>
            </a:r>
            <a:r>
              <a:rPr lang="en-US" sz="2000" spc="-10" dirty="0">
                <a:latin typeface="+mj-lt"/>
              </a:rPr>
              <a:t>on-</a:t>
            </a:r>
            <a:r>
              <a:rPr lang="en-US" sz="2000" dirty="0">
                <a:latin typeface="+mj-lt"/>
              </a:rPr>
              <a:t>demand</a:t>
            </a:r>
            <a:r>
              <a:rPr lang="en-US" sz="2000" spc="-5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training</a:t>
            </a:r>
            <a:r>
              <a:rPr lang="en-US" sz="2000" spc="-90" dirty="0">
                <a:latin typeface="+mj-lt"/>
              </a:rPr>
              <a:t> </a:t>
            </a:r>
            <a:r>
              <a:rPr lang="en-US" sz="2000" spc="-10" dirty="0">
                <a:latin typeface="+mj-lt"/>
              </a:rPr>
              <a:t>resources.</a:t>
            </a:r>
          </a:p>
          <a:p>
            <a:pPr marL="356870" marR="494030" indent="-344805">
              <a:lnSpc>
                <a:spcPct val="90000"/>
              </a:lnSpc>
              <a:spcBef>
                <a:spcPts val="63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000" dirty="0">
                <a:latin typeface="+mj-lt"/>
              </a:rPr>
              <a:t>Invest</a:t>
            </a:r>
            <a:r>
              <a:rPr lang="en-US" sz="2000" spc="-9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in</a:t>
            </a:r>
            <a:r>
              <a:rPr lang="en-US" sz="2000" spc="-7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ongoing</a:t>
            </a:r>
            <a:r>
              <a:rPr lang="en-US" sz="2000" spc="-110" dirty="0">
                <a:latin typeface="+mj-lt"/>
              </a:rPr>
              <a:t> </a:t>
            </a:r>
            <a:r>
              <a:rPr lang="en-US" sz="2000" spc="-10" dirty="0">
                <a:latin typeface="+mj-lt"/>
              </a:rPr>
              <a:t>improvement</a:t>
            </a:r>
            <a:r>
              <a:rPr lang="en-US" sz="2000" spc="-8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and</a:t>
            </a:r>
            <a:r>
              <a:rPr lang="en-US" sz="2000" spc="-6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maintenance</a:t>
            </a:r>
            <a:r>
              <a:rPr lang="en-US" sz="2000" spc="-70" dirty="0">
                <a:latin typeface="+mj-lt"/>
              </a:rPr>
              <a:t> </a:t>
            </a:r>
            <a:r>
              <a:rPr lang="en-US" sz="2000" spc="-25" dirty="0">
                <a:latin typeface="+mj-lt"/>
              </a:rPr>
              <a:t>of </a:t>
            </a:r>
            <a:r>
              <a:rPr lang="en-US" sz="2000" dirty="0">
                <a:latin typeface="+mj-lt"/>
              </a:rPr>
              <a:t>database</a:t>
            </a:r>
            <a:r>
              <a:rPr lang="en-US" sz="2000" spc="-8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solutions</a:t>
            </a:r>
            <a:r>
              <a:rPr lang="en-US" sz="2000" spc="-9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to</a:t>
            </a:r>
            <a:r>
              <a:rPr lang="en-US" sz="2000" spc="-6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streamline</a:t>
            </a:r>
            <a:r>
              <a:rPr lang="en-US" sz="2000" spc="-105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data</a:t>
            </a:r>
            <a:r>
              <a:rPr lang="en-US" sz="2000" spc="-55" dirty="0">
                <a:latin typeface="+mj-lt"/>
              </a:rPr>
              <a:t> </a:t>
            </a:r>
            <a:r>
              <a:rPr lang="en-US" sz="2000" spc="-10" dirty="0">
                <a:latin typeface="+mj-lt"/>
              </a:rPr>
              <a:t>reporting capability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EF1A5-735F-0469-76CE-921BB496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BF941-1336-3620-E38A-6D08FD65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DBDHS 2022 QRT End of Year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9A5C8-6026-C6CE-0358-EABDE3E3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D6C6-B3A5-4F2C-A6BF-E3D57C3A1219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A9AD30-2018-F3E7-33D2-DA22D6BBF91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8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BHDS Brand">
      <a:dk1>
        <a:srgbClr val="00689A"/>
      </a:dk1>
      <a:lt1>
        <a:srgbClr val="FFFFFF"/>
      </a:lt1>
      <a:dk2>
        <a:srgbClr val="53575A"/>
      </a:dk2>
      <a:lt2>
        <a:srgbClr val="E7E6E6"/>
      </a:lt2>
      <a:accent1>
        <a:srgbClr val="6C9742"/>
      </a:accent1>
      <a:accent2>
        <a:srgbClr val="E3B938"/>
      </a:accent2>
      <a:accent3>
        <a:srgbClr val="A5A5A5"/>
      </a:accent3>
      <a:accent4>
        <a:srgbClr val="48AEE1"/>
      </a:accent4>
      <a:accent5>
        <a:srgbClr val="5B9BD5"/>
      </a:accent5>
      <a:accent6>
        <a:srgbClr val="97D147"/>
      </a:accent6>
      <a:hlink>
        <a:srgbClr val="517431"/>
      </a:hlink>
      <a:folHlink>
        <a:srgbClr val="074369"/>
      </a:folHlink>
    </a:clrScheme>
    <a:fontScheme name="Raleway">
      <a:majorFont>
        <a:latin typeface="Raleway Light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(FINAL) QRT End of Year Report 2022 (new branding).potx" id="{C5CA56A2-4C9A-4B4D-88B5-6C23EDB0E4A8}" vid="{D9269F95-7B2D-4AED-9857-6EAA1947BA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8C7050D2376479D4B02261971B1AE" ma:contentTypeVersion="3" ma:contentTypeDescription="Create a new document." ma:contentTypeScope="" ma:versionID="23d93487c52f19c5cbf6f3e58cb1c369">
  <xsd:schema xmlns:xsd="http://www.w3.org/2001/XMLSchema" xmlns:xs="http://www.w3.org/2001/XMLSchema" xmlns:p="http://schemas.microsoft.com/office/2006/metadata/properties" xmlns:ns2="9bd7b6a3-de9c-4cd3-99f5-82d632ea8f97" targetNamespace="http://schemas.microsoft.com/office/2006/metadata/properties" ma:root="true" ma:fieldsID="7e94de9a30f8635a100cc68ced4bd0d7" ns2:_="">
    <xsd:import namespace="9bd7b6a3-de9c-4cd3-99f5-82d632ea8f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7b6a3-de9c-4cd3-99f5-82d632ea8f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50769C-ED17-4D5B-B562-3379CE6DCB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384161-7EDC-49BC-9913-4A8797950EA2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9bd7b6a3-de9c-4cd3-99f5-82d632ea8f9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F12F932-78EA-4F8F-8C36-D3358C0D4D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d7b6a3-de9c-4cd3-99f5-82d632ea8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(FINAL) QRT End of Year Report 2022 (new branding)</Template>
  <TotalTime>0</TotalTime>
  <Words>1045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Raleway</vt:lpstr>
      <vt:lpstr>Raleway Light</vt:lpstr>
      <vt:lpstr>Office Theme</vt:lpstr>
      <vt:lpstr>VA DD Waiver Quality Assurance Program: Quality Review Team (QRT) 2022 End Of Year Report Update to the QIC</vt:lpstr>
      <vt:lpstr>Background: Related Authorities</vt:lpstr>
      <vt:lpstr>Background: Waiver Assurances</vt:lpstr>
      <vt:lpstr>Background: Quality Review Team</vt:lpstr>
      <vt:lpstr>About the Data</vt:lpstr>
      <vt:lpstr>PM’s Below Compliance SFY 2022</vt:lpstr>
      <vt:lpstr>PM’s Below Compliance SFY 2022</vt:lpstr>
      <vt:lpstr>2022 QRT Performance Below Compliance</vt:lpstr>
      <vt:lpstr>Ongoing Recommendations to the QIC</vt:lpstr>
      <vt:lpstr>2022 QRT Performance Below Compliance</vt:lpstr>
      <vt:lpstr>QRT Transition to DMAS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DD Waiver Quality Assurance Program: Quality Review Team (QRT) 2022 End Of Year Report Update to the QIC</dc:title>
  <dc:creator>Kurylowski, Martin (DBHDS)</dc:creator>
  <cp:lastModifiedBy>Kurylowski, Martin (DBHDS)</cp:lastModifiedBy>
  <cp:revision>1</cp:revision>
  <dcterms:created xsi:type="dcterms:W3CDTF">2023-09-26T13:59:56Z</dcterms:created>
  <dcterms:modified xsi:type="dcterms:W3CDTF">2023-09-26T14:00:11Z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0x010100FE98C7050D2376479D4B02261971B1AE</vt:lpwstr>
  </property>
</Properties>
</file>