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91" r:id="rId1"/>
  </p:sldMasterIdLst>
  <p:notesMasterIdLst>
    <p:notesMasterId r:id="rId28"/>
  </p:notesMasterIdLst>
  <p:handoutMasterIdLst>
    <p:handoutMasterId r:id="rId29"/>
  </p:handoutMasterIdLst>
  <p:sldIdLst>
    <p:sldId id="374" r:id="rId2"/>
    <p:sldId id="435" r:id="rId3"/>
    <p:sldId id="467" r:id="rId4"/>
    <p:sldId id="437" r:id="rId5"/>
    <p:sldId id="439" r:id="rId6"/>
    <p:sldId id="414" r:id="rId7"/>
    <p:sldId id="445" r:id="rId8"/>
    <p:sldId id="453" r:id="rId9"/>
    <p:sldId id="461" r:id="rId10"/>
    <p:sldId id="464" r:id="rId11"/>
    <p:sldId id="447" r:id="rId12"/>
    <p:sldId id="454" r:id="rId13"/>
    <p:sldId id="448" r:id="rId14"/>
    <p:sldId id="456" r:id="rId15"/>
    <p:sldId id="457" r:id="rId16"/>
    <p:sldId id="458" r:id="rId17"/>
    <p:sldId id="451" r:id="rId18"/>
    <p:sldId id="459" r:id="rId19"/>
    <p:sldId id="455" r:id="rId20"/>
    <p:sldId id="460" r:id="rId21"/>
    <p:sldId id="450" r:id="rId22"/>
    <p:sldId id="466" r:id="rId23"/>
    <p:sldId id="465" r:id="rId24"/>
    <p:sldId id="468" r:id="rId25"/>
    <p:sldId id="463" r:id="rId26"/>
    <p:sldId id="452" r:id="rId27"/>
  </p:sldIdLst>
  <p:sldSz cx="9144000" cy="6858000" type="screen4x3"/>
  <p:notesSz cx="6858000" cy="9144000"/>
  <p:defaultTextStyle>
    <a:defPPr>
      <a:defRPr lang="en-US"/>
    </a:defPPr>
    <a:lvl1pPr algn="ctr" rtl="0" fontAlgn="base">
      <a:spcBef>
        <a:spcPct val="50000"/>
      </a:spcBef>
      <a:spcAft>
        <a:spcPct val="0"/>
      </a:spcAft>
      <a:defRPr sz="3800" kern="1200">
        <a:solidFill>
          <a:schemeClr val="bg1"/>
        </a:solidFill>
        <a:latin typeface="Arial" charset="0"/>
        <a:ea typeface="+mn-ea"/>
        <a:cs typeface="+mn-cs"/>
      </a:defRPr>
    </a:lvl1pPr>
    <a:lvl2pPr marL="457200" algn="ctr" rtl="0" fontAlgn="base">
      <a:spcBef>
        <a:spcPct val="50000"/>
      </a:spcBef>
      <a:spcAft>
        <a:spcPct val="0"/>
      </a:spcAft>
      <a:defRPr sz="3800" kern="1200">
        <a:solidFill>
          <a:schemeClr val="bg1"/>
        </a:solidFill>
        <a:latin typeface="Arial" charset="0"/>
        <a:ea typeface="+mn-ea"/>
        <a:cs typeface="+mn-cs"/>
      </a:defRPr>
    </a:lvl2pPr>
    <a:lvl3pPr marL="914400" algn="ctr" rtl="0" fontAlgn="base">
      <a:spcBef>
        <a:spcPct val="50000"/>
      </a:spcBef>
      <a:spcAft>
        <a:spcPct val="0"/>
      </a:spcAft>
      <a:defRPr sz="3800" kern="1200">
        <a:solidFill>
          <a:schemeClr val="bg1"/>
        </a:solidFill>
        <a:latin typeface="Arial" charset="0"/>
        <a:ea typeface="+mn-ea"/>
        <a:cs typeface="+mn-cs"/>
      </a:defRPr>
    </a:lvl3pPr>
    <a:lvl4pPr marL="1371600" algn="ctr" rtl="0" fontAlgn="base">
      <a:spcBef>
        <a:spcPct val="50000"/>
      </a:spcBef>
      <a:spcAft>
        <a:spcPct val="0"/>
      </a:spcAft>
      <a:defRPr sz="3800" kern="1200">
        <a:solidFill>
          <a:schemeClr val="bg1"/>
        </a:solidFill>
        <a:latin typeface="Arial" charset="0"/>
        <a:ea typeface="+mn-ea"/>
        <a:cs typeface="+mn-cs"/>
      </a:defRPr>
    </a:lvl4pPr>
    <a:lvl5pPr marL="1828800" algn="ctr" rtl="0" fontAlgn="base">
      <a:spcBef>
        <a:spcPct val="50000"/>
      </a:spcBef>
      <a:spcAft>
        <a:spcPct val="0"/>
      </a:spcAft>
      <a:defRPr sz="3800" kern="1200">
        <a:solidFill>
          <a:schemeClr val="bg1"/>
        </a:solidFill>
        <a:latin typeface="Arial" charset="0"/>
        <a:ea typeface="+mn-ea"/>
        <a:cs typeface="+mn-cs"/>
      </a:defRPr>
    </a:lvl5pPr>
    <a:lvl6pPr marL="2286000" algn="l" defTabSz="914400" rtl="0" eaLnBrk="1" latinLnBrk="0" hangingPunct="1">
      <a:defRPr sz="3800" kern="1200">
        <a:solidFill>
          <a:schemeClr val="bg1"/>
        </a:solidFill>
        <a:latin typeface="Arial" charset="0"/>
        <a:ea typeface="+mn-ea"/>
        <a:cs typeface="+mn-cs"/>
      </a:defRPr>
    </a:lvl6pPr>
    <a:lvl7pPr marL="2743200" algn="l" defTabSz="914400" rtl="0" eaLnBrk="1" latinLnBrk="0" hangingPunct="1">
      <a:defRPr sz="3800" kern="1200">
        <a:solidFill>
          <a:schemeClr val="bg1"/>
        </a:solidFill>
        <a:latin typeface="Arial" charset="0"/>
        <a:ea typeface="+mn-ea"/>
        <a:cs typeface="+mn-cs"/>
      </a:defRPr>
    </a:lvl7pPr>
    <a:lvl8pPr marL="3200400" algn="l" defTabSz="914400" rtl="0" eaLnBrk="1" latinLnBrk="0" hangingPunct="1">
      <a:defRPr sz="3800" kern="1200">
        <a:solidFill>
          <a:schemeClr val="bg1"/>
        </a:solidFill>
        <a:latin typeface="Arial" charset="0"/>
        <a:ea typeface="+mn-ea"/>
        <a:cs typeface="+mn-cs"/>
      </a:defRPr>
    </a:lvl8pPr>
    <a:lvl9pPr marL="3657600" algn="l" defTabSz="914400" rtl="0" eaLnBrk="1" latinLnBrk="0" hangingPunct="1">
      <a:defRPr sz="3800" kern="1200">
        <a:solidFill>
          <a:schemeClr val="bg1"/>
        </a:solidFill>
        <a:latin typeface="Arial" charset="0"/>
        <a:ea typeface="+mn-ea"/>
        <a:cs typeface="+mn-cs"/>
      </a:defRPr>
    </a:lvl9pPr>
  </p:defaultTextStyle>
  <p:extLst>
    <p:ext uri="{521415D9-36F7-43E2-AB2F-B90AF26B5E84}">
      <p14:sectionLst xmlns:p14="http://schemas.microsoft.com/office/powerpoint/2010/main">
        <p14:section name="Default Section" id="{C7B75B89-070B-4D2B-A4B5-663351C6B6DA}">
          <p14:sldIdLst>
            <p14:sldId id="374"/>
            <p14:sldId id="435"/>
            <p14:sldId id="467"/>
            <p14:sldId id="437"/>
            <p14:sldId id="439"/>
            <p14:sldId id="414"/>
            <p14:sldId id="445"/>
            <p14:sldId id="453"/>
            <p14:sldId id="461"/>
            <p14:sldId id="464"/>
            <p14:sldId id="447"/>
            <p14:sldId id="454"/>
            <p14:sldId id="448"/>
            <p14:sldId id="456"/>
            <p14:sldId id="457"/>
            <p14:sldId id="458"/>
            <p14:sldId id="451"/>
            <p14:sldId id="459"/>
            <p14:sldId id="455"/>
            <p14:sldId id="460"/>
            <p14:sldId id="450"/>
            <p14:sldId id="466"/>
            <p14:sldId id="465"/>
            <p14:sldId id="468"/>
            <p14:sldId id="463"/>
            <p14:sldId id="452"/>
          </p14:sldIdLst>
        </p14:section>
        <p14:section name="Untitled Section" id="{5CF05CBE-AC10-45F5-892D-CB4B0F52111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ps14752" initials="v" lastIdx="20" clrIdx="0"/>
  <p:cmAuthor id="1" name="hfk95176" initials="h"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B2D78"/>
    <a:srgbClr val="116513"/>
    <a:srgbClr val="0D4B0E"/>
    <a:srgbClr val="0066FF"/>
    <a:srgbClr val="4D4D4D"/>
    <a:srgbClr val="777777"/>
    <a:srgbClr val="6D8A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7413" autoAdjust="0"/>
  </p:normalViewPr>
  <p:slideViewPr>
    <p:cSldViewPr>
      <p:cViewPr varScale="1">
        <p:scale>
          <a:sx n="77" d="100"/>
          <a:sy n="77" d="100"/>
        </p:scale>
        <p:origin x="1646" y="53"/>
      </p:cViewPr>
      <p:guideLst>
        <p:guide orient="horz" pos="2160"/>
        <p:guide pos="2880"/>
      </p:guideLst>
    </p:cSldViewPr>
  </p:slideViewPr>
  <p:outlineViewPr>
    <p:cViewPr>
      <p:scale>
        <a:sx n="33" d="100"/>
        <a:sy n="33" d="100"/>
      </p:scale>
      <p:origin x="0" y="1932"/>
    </p:cViewPr>
  </p:outlineViewPr>
  <p:notesTextViewPr>
    <p:cViewPr>
      <p:scale>
        <a:sx n="100" d="100"/>
        <a:sy n="100" d="100"/>
      </p:scale>
      <p:origin x="0" y="0"/>
    </p:cViewPr>
  </p:notesTextViewPr>
  <p:sorterViewPr>
    <p:cViewPr>
      <p:scale>
        <a:sx n="100" d="100"/>
        <a:sy n="100" d="100"/>
      </p:scale>
      <p:origin x="0" y="3744"/>
    </p:cViewPr>
  </p:sorterViewPr>
  <p:notesViewPr>
    <p:cSldViewPr>
      <p:cViewPr varScale="1">
        <p:scale>
          <a:sx n="56" d="100"/>
          <a:sy n="56" d="100"/>
        </p:scale>
        <p:origin x="-258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endParaRPr lang="en-US" dirty="0"/>
          </a:p>
        </p:txBody>
      </p:sp>
      <p:sp>
        <p:nvSpPr>
          <p:cNvPr id="242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endParaRPr lang="en-US" dirty="0"/>
          </a:p>
        </p:txBody>
      </p:sp>
      <p:sp>
        <p:nvSpPr>
          <p:cNvPr id="242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endParaRPr lang="en-US" dirty="0"/>
          </a:p>
        </p:txBody>
      </p:sp>
      <p:sp>
        <p:nvSpPr>
          <p:cNvPr id="242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fld id="{C168EDAC-5F52-492A-9912-51E9C3A17C8C}" type="slidenum">
              <a:rPr lang="en-US"/>
              <a:pPr/>
              <a:t>‹#›</a:t>
            </a:fld>
            <a:endParaRPr lang="en-US" dirty="0"/>
          </a:p>
        </p:txBody>
      </p:sp>
    </p:spTree>
    <p:extLst>
      <p:ext uri="{BB962C8B-B14F-4D97-AF65-F5344CB8AC3E}">
        <p14:creationId xmlns:p14="http://schemas.microsoft.com/office/powerpoint/2010/main" val="2409700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endParaRPr lang="en-US" dirty="0"/>
          </a:p>
        </p:txBody>
      </p:sp>
      <p:sp>
        <p:nvSpPr>
          <p:cNvPr id="2385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endParaRPr lang="en-US" dirty="0"/>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8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85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endParaRPr lang="en-US" dirty="0"/>
          </a:p>
        </p:txBody>
      </p:sp>
      <p:sp>
        <p:nvSpPr>
          <p:cNvPr id="2385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fld id="{974C84C7-3F89-4A7C-BC26-9F053AB58847}" type="slidenum">
              <a:rPr lang="en-US"/>
              <a:pPr/>
              <a:t>‹#›</a:t>
            </a:fld>
            <a:endParaRPr lang="en-US" dirty="0"/>
          </a:p>
        </p:txBody>
      </p:sp>
    </p:spTree>
    <p:extLst>
      <p:ext uri="{BB962C8B-B14F-4D97-AF65-F5344CB8AC3E}">
        <p14:creationId xmlns:p14="http://schemas.microsoft.com/office/powerpoint/2010/main" val="2479088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solidFill>
                <a:srgbClr val="00B050"/>
              </a:solidFill>
            </a:endParaRPr>
          </a:p>
        </p:txBody>
      </p:sp>
      <p:sp>
        <p:nvSpPr>
          <p:cNvPr id="4" name="Slide Number Placeholder 3"/>
          <p:cNvSpPr>
            <a:spLocks noGrp="1"/>
          </p:cNvSpPr>
          <p:nvPr>
            <p:ph type="sldNum" sz="quarter" idx="10"/>
          </p:nvPr>
        </p:nvSpPr>
        <p:spPr/>
        <p:txBody>
          <a:bodyPr/>
          <a:lstStyle/>
          <a:p>
            <a:fld id="{E95BC529-5F13-4EAB-B698-EAD720D3AE1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932CB7-CA78-4D97-8151-9B06CDF432A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4C84C7-3F89-4A7C-BC26-9F053AB58847}"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solidFill>
                  <a:srgbClr val="00B050"/>
                </a:solidFill>
              </a:rPr>
              <a:t>Contact and Confirm</a:t>
            </a:r>
          </a:p>
          <a:p>
            <a:endParaRPr lang="en-US" i="1" dirty="0" smtClean="0">
              <a:solidFill>
                <a:srgbClr val="00B050"/>
              </a:solidFill>
            </a:endParaRPr>
          </a:p>
          <a:p>
            <a:endParaRPr lang="en-US" i="1" dirty="0">
              <a:solidFill>
                <a:srgbClr val="00B050"/>
              </a:solidFill>
            </a:endParaRPr>
          </a:p>
        </p:txBody>
      </p:sp>
      <p:sp>
        <p:nvSpPr>
          <p:cNvPr id="4" name="Slide Number Placeholder 3"/>
          <p:cNvSpPr>
            <a:spLocks noGrp="1"/>
          </p:cNvSpPr>
          <p:nvPr>
            <p:ph type="sldNum" sz="quarter" idx="10"/>
          </p:nvPr>
        </p:nvSpPr>
        <p:spPr/>
        <p:txBody>
          <a:bodyPr/>
          <a:lstStyle/>
          <a:p>
            <a:fld id="{E95BC529-5F13-4EAB-B698-EAD720D3AE16}"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4C84C7-3F89-4A7C-BC26-9F053AB58847}" type="slidenum">
              <a:rPr lang="en-US" smtClean="0"/>
              <a:pPr/>
              <a:t>10</a:t>
            </a:fld>
            <a:endParaRPr lang="en-US" dirty="0"/>
          </a:p>
        </p:txBody>
      </p:sp>
    </p:spTree>
    <p:extLst>
      <p:ext uri="{BB962C8B-B14F-4D97-AF65-F5344CB8AC3E}">
        <p14:creationId xmlns:p14="http://schemas.microsoft.com/office/powerpoint/2010/main" val="64065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7570" name="Rectangle 2"/>
          <p:cNvSpPr>
            <a:spLocks noGrp="1" noChangeArrowheads="1"/>
          </p:cNvSpPr>
          <p:nvPr>
            <p:ph type="subTitle" idx="1"/>
          </p:nvPr>
        </p:nvSpPr>
        <p:spPr>
          <a:xfrm>
            <a:off x="1295400" y="2286000"/>
            <a:ext cx="6400800" cy="2362200"/>
          </a:xfrm>
        </p:spPr>
        <p:txBody>
          <a:bodyPr/>
          <a:lstStyle>
            <a:lvl1pPr marL="0" indent="0" algn="ctr">
              <a:buFontTx/>
              <a:buNone/>
              <a:defRPr>
                <a:solidFill>
                  <a:srgbClr val="4D4D4D"/>
                </a:solidFill>
              </a:defRPr>
            </a:lvl1pPr>
          </a:lstStyle>
          <a:p>
            <a:r>
              <a:rPr lang="en-US"/>
              <a:t>Click to edit Master subtitle style</a:t>
            </a:r>
          </a:p>
        </p:txBody>
      </p:sp>
      <p:sp>
        <p:nvSpPr>
          <p:cNvPr id="237571" name="Line 3"/>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dirty="0"/>
          </a:p>
        </p:txBody>
      </p:sp>
      <p:sp>
        <p:nvSpPr>
          <p:cNvPr id="237572" name="Rectangle 4"/>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dirty="0"/>
          </a:p>
        </p:txBody>
      </p:sp>
      <p:sp>
        <p:nvSpPr>
          <p:cNvPr id="237573" name="Rectangle 5"/>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dirty="0"/>
          </a:p>
        </p:txBody>
      </p:sp>
      <p:sp>
        <p:nvSpPr>
          <p:cNvPr id="237574" name="Rectangle 6"/>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dirty="0"/>
          </a:p>
        </p:txBody>
      </p:sp>
      <p:sp>
        <p:nvSpPr>
          <p:cNvPr id="237575" name="Text Box 7"/>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r>
              <a:rPr lang="en-US" sz="2400" b="1" u="sng" dirty="0">
                <a:latin typeface="Gill Sans MT" pitchFamily="34" charset="0"/>
              </a:rPr>
              <a:t>D</a:t>
            </a:r>
            <a:r>
              <a:rPr lang="en-US" sz="400" b="1" u="sng" dirty="0">
                <a:latin typeface="Gill Sans MT" pitchFamily="34" charset="0"/>
              </a:rPr>
              <a:t> </a:t>
            </a:r>
            <a:r>
              <a:rPr lang="en-US" sz="2400" b="1" u="sng" dirty="0">
                <a:latin typeface="Gill Sans MT" pitchFamily="34" charset="0"/>
              </a:rPr>
              <a:t>B</a:t>
            </a:r>
            <a:r>
              <a:rPr lang="en-US" sz="400" b="1" u="sng" dirty="0">
                <a:latin typeface="Gill Sans MT" pitchFamily="34" charset="0"/>
              </a:rPr>
              <a:t> </a:t>
            </a:r>
            <a:r>
              <a:rPr lang="en-US" sz="2400" b="1" u="sng" dirty="0">
                <a:latin typeface="Gill Sans MT" pitchFamily="34" charset="0"/>
              </a:rPr>
              <a:t>H</a:t>
            </a:r>
            <a:r>
              <a:rPr lang="en-US" sz="400" b="1" u="sng" dirty="0">
                <a:latin typeface="Gill Sans MT" pitchFamily="34" charset="0"/>
              </a:rPr>
              <a:t> </a:t>
            </a:r>
            <a:r>
              <a:rPr lang="en-US" sz="2400" b="1" u="sng" dirty="0">
                <a:latin typeface="Gill Sans MT" pitchFamily="34" charset="0"/>
              </a:rPr>
              <a:t>D</a:t>
            </a:r>
            <a:r>
              <a:rPr lang="en-US" sz="400" b="1" u="sng" dirty="0">
                <a:latin typeface="Gill Sans MT" pitchFamily="34" charset="0"/>
              </a:rPr>
              <a:t> </a:t>
            </a:r>
            <a:r>
              <a:rPr lang="en-US" sz="2400" b="1" u="sng" dirty="0">
                <a:latin typeface="Gill Sans MT" pitchFamily="34" charset="0"/>
              </a:rPr>
              <a:t>S</a:t>
            </a:r>
            <a:r>
              <a:rPr lang="en-US" sz="2000" dirty="0">
                <a:latin typeface="Gill Sans MT" pitchFamily="34" charset="0"/>
              </a:rPr>
              <a:t/>
            </a:r>
            <a:br>
              <a:rPr lang="en-US" sz="2000" dirty="0">
                <a:latin typeface="Gill Sans MT" pitchFamily="34" charset="0"/>
              </a:rPr>
            </a:br>
            <a:r>
              <a:rPr lang="en-US" sz="1000" dirty="0">
                <a:latin typeface="Gill Sans MT" pitchFamily="34" charset="0"/>
              </a:rPr>
              <a:t>Virginia Department of</a:t>
            </a:r>
            <a:r>
              <a:rPr lang="en-US" sz="900" dirty="0">
                <a:latin typeface="Gill Sans MT" pitchFamily="34" charset="0"/>
              </a:rPr>
              <a:t> </a:t>
            </a:r>
            <a:r>
              <a:rPr lang="en-US" sz="900" b="1" dirty="0">
                <a:latin typeface="Gill Sans MT" pitchFamily="34" charset="0"/>
              </a:rPr>
              <a:t>Behavioral Health and</a:t>
            </a:r>
            <a:r>
              <a:rPr lang="en-US" sz="1000" b="1" dirty="0">
                <a:latin typeface="Gill Sans MT" pitchFamily="34" charset="0"/>
              </a:rPr>
              <a:t/>
            </a:r>
            <a:br>
              <a:rPr lang="en-US" sz="1000" b="1" dirty="0">
                <a:latin typeface="Gill Sans MT" pitchFamily="34" charset="0"/>
              </a:rPr>
            </a:br>
            <a:r>
              <a:rPr lang="en-US" sz="900" b="1" dirty="0">
                <a:latin typeface="Gill Sans MT" pitchFamily="34" charset="0"/>
              </a:rPr>
              <a:t>Developmental</a:t>
            </a:r>
            <a:r>
              <a:rPr lang="en-US" sz="500" b="1" dirty="0">
                <a:latin typeface="Gill Sans MT" pitchFamily="34" charset="0"/>
              </a:rPr>
              <a:t> </a:t>
            </a:r>
            <a:r>
              <a:rPr lang="en-US" sz="900" b="1" dirty="0">
                <a:latin typeface="Gill Sans MT" pitchFamily="34" charset="0"/>
              </a:rPr>
              <a:t>Services</a:t>
            </a:r>
            <a:endParaRPr lang="en-US" sz="900"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62" name="Line 14"/>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dirty="0"/>
          </a:p>
        </p:txBody>
      </p:sp>
      <p:sp>
        <p:nvSpPr>
          <p:cNvPr id="155664" name="Rectangle 16"/>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dirty="0"/>
          </a:p>
        </p:txBody>
      </p:sp>
      <p:sp>
        <p:nvSpPr>
          <p:cNvPr id="155665" name="Rectangle 17"/>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dirty="0"/>
          </a:p>
        </p:txBody>
      </p:sp>
      <p:sp>
        <p:nvSpPr>
          <p:cNvPr id="155666" name="Rectangle 18"/>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dirty="0"/>
          </a:p>
        </p:txBody>
      </p:sp>
      <p:sp>
        <p:nvSpPr>
          <p:cNvPr id="155668" name="Line 20"/>
          <p:cNvSpPr>
            <a:spLocks noChangeShapeType="1"/>
          </p:cNvSpPr>
          <p:nvPr userDrawn="1"/>
        </p:nvSpPr>
        <p:spPr bwMode="auto">
          <a:xfrm>
            <a:off x="7700963" y="6553200"/>
            <a:ext cx="0" cy="177800"/>
          </a:xfrm>
          <a:prstGeom prst="line">
            <a:avLst/>
          </a:prstGeom>
          <a:noFill/>
          <a:ln w="12700">
            <a:solidFill>
              <a:schemeClr val="bg2"/>
            </a:solidFill>
            <a:round/>
            <a:headEnd/>
            <a:tailEnd/>
          </a:ln>
          <a:effectLst/>
        </p:spPr>
        <p:txBody>
          <a:bodyPr wrap="none" lIns="45720" rIns="45720" anchor="ctr"/>
          <a:lstStyle/>
          <a:p>
            <a:endParaRPr lang="en-US" dirty="0"/>
          </a:p>
        </p:txBody>
      </p:sp>
      <p:sp>
        <p:nvSpPr>
          <p:cNvPr id="155669" name="Rectangle 21"/>
          <p:cNvSpPr>
            <a:spLocks noChangeArrowheads="1"/>
          </p:cNvSpPr>
          <p:nvPr userDrawn="1"/>
        </p:nvSpPr>
        <p:spPr bwMode="auto">
          <a:xfrm>
            <a:off x="7777163" y="6583363"/>
            <a:ext cx="1290637" cy="198437"/>
          </a:xfrm>
          <a:prstGeom prst="rect">
            <a:avLst/>
          </a:prstGeom>
          <a:noFill/>
          <a:ln w="12700">
            <a:noFill/>
            <a:miter lim="800000"/>
            <a:headEnd/>
            <a:tailEnd/>
          </a:ln>
          <a:effectLst/>
        </p:spPr>
        <p:txBody>
          <a:bodyPr anchor="ctr">
            <a:spAutoFit/>
          </a:bodyPr>
          <a:lstStyle/>
          <a:p>
            <a:pPr algn="l" eaLnBrk="0" hangingPunct="0">
              <a:spcBef>
                <a:spcPct val="0"/>
              </a:spcBef>
              <a:buClr>
                <a:srgbClr val="F4001D"/>
              </a:buClr>
              <a:buSzPct val="85000"/>
              <a:buFont typeface="Wingdings" pitchFamily="2" charset="2"/>
              <a:buNone/>
              <a:tabLst>
                <a:tab pos="1314450" algn="l"/>
              </a:tabLst>
            </a:pPr>
            <a:r>
              <a:rPr lang="en-US" sz="700" dirty="0">
                <a:solidFill>
                  <a:srgbClr val="969696"/>
                </a:solidFill>
                <a:cs typeface="Arial" charset="0"/>
              </a:rPr>
              <a:t>Page </a:t>
            </a:r>
            <a:fld id="{741DA4AE-4A90-4A4F-92F5-10EB8054EEB7}" type="slidenum">
              <a:rPr lang="en-US" sz="700">
                <a:solidFill>
                  <a:srgbClr val="969696"/>
                </a:solidFill>
                <a:cs typeface="Arial" charset="0"/>
              </a:rPr>
              <a:pPr algn="l" eaLnBrk="0" hangingPunct="0">
                <a:spcBef>
                  <a:spcPct val="0"/>
                </a:spcBef>
                <a:buClr>
                  <a:srgbClr val="F4001D"/>
                </a:buClr>
                <a:buSzPct val="85000"/>
                <a:buFont typeface="Wingdings" pitchFamily="2" charset="2"/>
                <a:buNone/>
                <a:tabLst>
                  <a:tab pos="1314450" algn="l"/>
                </a:tabLst>
              </a:pPr>
              <a:t>‹#›</a:t>
            </a:fld>
            <a:endParaRPr lang="en-US" sz="700" dirty="0">
              <a:solidFill>
                <a:srgbClr val="969696"/>
              </a:solidFill>
            </a:endParaRPr>
          </a:p>
        </p:txBody>
      </p:sp>
      <p:sp>
        <p:nvSpPr>
          <p:cNvPr id="155671" name="Rectangle 23"/>
          <p:cNvSpPr>
            <a:spLocks noGrp="1" noChangeArrowheads="1"/>
          </p:cNvSpPr>
          <p:nvPr>
            <p:ph type="title"/>
          </p:nvPr>
        </p:nvSpPr>
        <p:spPr bwMode="auto">
          <a:xfrm>
            <a:off x="2057400" y="228600"/>
            <a:ext cx="6858000" cy="944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5672" name="Text Box 24"/>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r>
              <a:rPr lang="en-US" sz="2100" b="1" u="sng" dirty="0">
                <a:latin typeface="Gill Sans MT" pitchFamily="34" charset="0"/>
              </a:rPr>
              <a:t>DBHDS</a:t>
            </a:r>
            <a:r>
              <a:rPr lang="en-US" sz="2000" dirty="0">
                <a:latin typeface="Gill Sans MT" pitchFamily="34" charset="0"/>
              </a:rPr>
              <a:t/>
            </a:r>
            <a:br>
              <a:rPr lang="en-US" sz="2000" dirty="0">
                <a:latin typeface="Gill Sans MT" pitchFamily="34" charset="0"/>
              </a:rPr>
            </a:br>
            <a:r>
              <a:rPr lang="en-US" sz="800" dirty="0">
                <a:latin typeface="Gill Sans MT" pitchFamily="34" charset="0"/>
              </a:rPr>
              <a:t>Virginia  Department  of</a:t>
            </a:r>
            <a:r>
              <a:rPr lang="en-US" sz="700" dirty="0">
                <a:latin typeface="Gill Sans MT" pitchFamily="34" charset="0"/>
              </a:rPr>
              <a:t> </a:t>
            </a:r>
            <a:br>
              <a:rPr lang="en-US" sz="700" dirty="0">
                <a:latin typeface="Gill Sans MT" pitchFamily="34" charset="0"/>
              </a:rPr>
            </a:br>
            <a:r>
              <a:rPr lang="en-US" sz="900" b="1" dirty="0">
                <a:latin typeface="Gill Sans MT" pitchFamily="34" charset="0"/>
              </a:rPr>
              <a:t>Behavioral Health  and</a:t>
            </a:r>
            <a:r>
              <a:rPr lang="en-US" sz="1000" b="1" dirty="0">
                <a:latin typeface="Gill Sans MT" pitchFamily="34" charset="0"/>
              </a:rPr>
              <a:t/>
            </a:r>
            <a:br>
              <a:rPr lang="en-US" sz="1000" b="1" dirty="0">
                <a:latin typeface="Gill Sans MT" pitchFamily="34" charset="0"/>
              </a:rPr>
            </a:br>
            <a:r>
              <a:rPr lang="en-US" sz="900" b="1" dirty="0">
                <a:latin typeface="Gill Sans MT" pitchFamily="34" charset="0"/>
              </a:rPr>
              <a:t>Developmental Services</a:t>
            </a:r>
            <a:endParaRPr lang="en-US" sz="900"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p:fade/>
  </p:transition>
  <p:txStyles>
    <p:titleStyle>
      <a:lvl1pPr algn="ctr" rtl="0" fontAlgn="base">
        <a:spcBef>
          <a:spcPct val="0"/>
        </a:spcBef>
        <a:spcAft>
          <a:spcPct val="0"/>
        </a:spcAft>
        <a:defRPr sz="3800">
          <a:solidFill>
            <a:schemeClr val="bg1"/>
          </a:solidFill>
          <a:latin typeface="+mj-lt"/>
          <a:ea typeface="+mj-ea"/>
          <a:cs typeface="+mj-cs"/>
        </a:defRPr>
      </a:lvl1pPr>
      <a:lvl2pPr algn="ctr" rtl="0" fontAlgn="base">
        <a:spcBef>
          <a:spcPct val="0"/>
        </a:spcBef>
        <a:spcAft>
          <a:spcPct val="0"/>
        </a:spcAft>
        <a:defRPr sz="3800">
          <a:solidFill>
            <a:schemeClr val="bg1"/>
          </a:solidFill>
          <a:latin typeface="Arial" charset="0"/>
        </a:defRPr>
      </a:lvl2pPr>
      <a:lvl3pPr algn="ctr" rtl="0" fontAlgn="base">
        <a:spcBef>
          <a:spcPct val="0"/>
        </a:spcBef>
        <a:spcAft>
          <a:spcPct val="0"/>
        </a:spcAft>
        <a:defRPr sz="3800">
          <a:solidFill>
            <a:schemeClr val="bg1"/>
          </a:solidFill>
          <a:latin typeface="Arial" charset="0"/>
        </a:defRPr>
      </a:lvl3pPr>
      <a:lvl4pPr algn="ctr" rtl="0" fontAlgn="base">
        <a:spcBef>
          <a:spcPct val="0"/>
        </a:spcBef>
        <a:spcAft>
          <a:spcPct val="0"/>
        </a:spcAft>
        <a:defRPr sz="3800">
          <a:solidFill>
            <a:schemeClr val="bg1"/>
          </a:solidFill>
          <a:latin typeface="Arial" charset="0"/>
        </a:defRPr>
      </a:lvl4pPr>
      <a:lvl5pPr algn="ctr" rtl="0" fontAlgn="base">
        <a:spcBef>
          <a:spcPct val="0"/>
        </a:spcBef>
        <a:spcAft>
          <a:spcPct val="0"/>
        </a:spcAft>
        <a:defRPr sz="3800">
          <a:solidFill>
            <a:schemeClr val="bg1"/>
          </a:solidFill>
          <a:latin typeface="Arial" charset="0"/>
        </a:defRPr>
      </a:lvl5pPr>
      <a:lvl6pPr marL="457200" algn="ctr" rtl="0" fontAlgn="base">
        <a:spcBef>
          <a:spcPct val="0"/>
        </a:spcBef>
        <a:spcAft>
          <a:spcPct val="0"/>
        </a:spcAft>
        <a:defRPr sz="3800">
          <a:solidFill>
            <a:schemeClr val="bg1"/>
          </a:solidFill>
          <a:latin typeface="Arial" charset="0"/>
        </a:defRPr>
      </a:lvl6pPr>
      <a:lvl7pPr marL="914400" algn="ctr" rtl="0" fontAlgn="base">
        <a:spcBef>
          <a:spcPct val="0"/>
        </a:spcBef>
        <a:spcAft>
          <a:spcPct val="0"/>
        </a:spcAft>
        <a:defRPr sz="3800">
          <a:solidFill>
            <a:schemeClr val="bg1"/>
          </a:solidFill>
          <a:latin typeface="Arial" charset="0"/>
        </a:defRPr>
      </a:lvl7pPr>
      <a:lvl8pPr marL="1371600" algn="ctr" rtl="0" fontAlgn="base">
        <a:spcBef>
          <a:spcPct val="0"/>
        </a:spcBef>
        <a:spcAft>
          <a:spcPct val="0"/>
        </a:spcAft>
        <a:defRPr sz="3800">
          <a:solidFill>
            <a:schemeClr val="bg1"/>
          </a:solidFill>
          <a:latin typeface="Arial" charset="0"/>
        </a:defRPr>
      </a:lvl8pPr>
      <a:lvl9pPr marL="1828800" algn="ctr" rtl="0" fontAlgn="base">
        <a:spcBef>
          <a:spcPct val="0"/>
        </a:spcBef>
        <a:spcAft>
          <a:spcPct val="0"/>
        </a:spcAft>
        <a:defRPr sz="3800">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6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txBox="1">
            <a:spLocks/>
          </p:cNvSpPr>
          <p:nvPr/>
        </p:nvSpPr>
        <p:spPr bwMode="auto">
          <a:xfrm>
            <a:off x="990600" y="4701720"/>
            <a:ext cx="70866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ct val="20000"/>
              </a:spcBef>
              <a:spcAft>
                <a:spcPct val="0"/>
              </a:spcAft>
              <a:buClrTx/>
              <a:buSzTx/>
              <a:tabLst/>
              <a:defRPr/>
            </a:pPr>
            <a:r>
              <a:rPr lang="en-US" sz="2000" b="1" kern="0" dirty="0" smtClean="0">
                <a:solidFill>
                  <a:srgbClr val="FF0000"/>
                </a:solidFill>
                <a:latin typeface="Calibri" pitchFamily="34" charset="0"/>
              </a:rPr>
              <a:t> </a:t>
            </a:r>
            <a:endParaRPr kumimoji="0" lang="en-US" sz="2000" b="1" u="none" strike="noStrike" kern="0" cap="none" spc="0" normalizeH="0" baseline="0" noProof="0" dirty="0" smtClean="0">
              <a:ln>
                <a:noFill/>
              </a:ln>
              <a:solidFill>
                <a:srgbClr val="FF0000"/>
              </a:solidFill>
              <a:effectLst/>
              <a:uLnTx/>
              <a:uFillTx/>
              <a:latin typeface="Calibri" pitchFamily="34" charset="0"/>
            </a:endParaRPr>
          </a:p>
          <a:p>
            <a:pPr marL="342900" marR="0" lvl="0" indent="-342900" defTabSz="914400" rtl="0" eaLnBrk="1" fontAlgn="base" latinLnBrk="0" hangingPunct="1">
              <a:lnSpc>
                <a:spcPct val="100000"/>
              </a:lnSpc>
              <a:spcBef>
                <a:spcPct val="20000"/>
              </a:spcBef>
              <a:spcAft>
                <a:spcPct val="0"/>
              </a:spcAft>
              <a:buClrTx/>
              <a:buSzTx/>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n-ea"/>
                <a:cs typeface="+mn-cs"/>
              </a:rPr>
              <a:t>Community Integration</a:t>
            </a:r>
            <a:r>
              <a:rPr kumimoji="0" lang="en-US" sz="2400" b="0" i="0" u="none" strike="noStrike" kern="0" cap="none" spc="0" normalizeH="0" noProof="0" dirty="0" smtClean="0">
                <a:ln>
                  <a:noFill/>
                </a:ln>
                <a:solidFill>
                  <a:schemeClr val="tx1"/>
                </a:solidFill>
                <a:effectLst/>
                <a:uLnTx/>
                <a:uFillTx/>
                <a:latin typeface="Calibri" pitchFamily="34" charset="0"/>
                <a:ea typeface="+mn-ea"/>
                <a:cs typeface="+mn-cs"/>
              </a:rPr>
              <a:t> Project Team (CIPT)</a:t>
            </a:r>
          </a:p>
          <a:p>
            <a:pPr marL="342900" marR="0" lvl="0" indent="-342900" algn="r" defTabSz="914400" rtl="0" eaLnBrk="1" fontAlgn="base" latinLnBrk="0" hangingPunct="1">
              <a:lnSpc>
                <a:spcPct val="100000"/>
              </a:lnSpc>
              <a:spcBef>
                <a:spcPct val="20000"/>
              </a:spcBef>
              <a:spcAft>
                <a:spcPct val="0"/>
              </a:spcAft>
              <a:buClrTx/>
              <a:buSzTx/>
              <a:tabLst/>
              <a:defRPr/>
            </a:pPr>
            <a:endParaRPr lang="en-US" sz="1600" kern="0" baseline="0" dirty="0" smtClean="0">
              <a:solidFill>
                <a:schemeClr val="tx1"/>
              </a:solidFill>
              <a:latin typeface="Calibri" pitchFamily="34" charset="0"/>
            </a:endParaRPr>
          </a:p>
          <a:p>
            <a:pPr marL="342900" marR="0" lvl="0" indent="-342900" algn="r" defTabSz="914400" rtl="0" eaLnBrk="1" fontAlgn="base" latinLnBrk="0" hangingPunct="1">
              <a:lnSpc>
                <a:spcPct val="100000"/>
              </a:lnSpc>
              <a:spcBef>
                <a:spcPct val="20000"/>
              </a:spcBef>
              <a:spcAft>
                <a:spcPct val="0"/>
              </a:spcAft>
              <a:buClrTx/>
              <a:buSzTx/>
              <a:tabLst/>
              <a:defRPr/>
            </a:pPr>
            <a:r>
              <a:rPr lang="en-US" sz="1600" kern="0" baseline="0" dirty="0" smtClean="0">
                <a:solidFill>
                  <a:schemeClr val="tx1"/>
                </a:solidFill>
                <a:latin typeface="Calibri" pitchFamily="34" charset="0"/>
              </a:rPr>
              <a:t>Rev. 6.10.20</a:t>
            </a:r>
            <a:endParaRPr kumimoji="0" lang="en-US" sz="1600" b="0" i="0" u="none" strike="noStrike" kern="0" cap="none" spc="0" normalizeH="0" baseline="0" noProof="0" dirty="0">
              <a:ln>
                <a:noFill/>
              </a:ln>
              <a:solidFill>
                <a:schemeClr val="tx1"/>
              </a:solidFill>
              <a:effectLst/>
              <a:uLnTx/>
              <a:uFillTx/>
              <a:latin typeface="Calibri" pitchFamily="34" charset="0"/>
            </a:endParaRPr>
          </a:p>
        </p:txBody>
      </p:sp>
      <p:pic>
        <p:nvPicPr>
          <p:cNvPr id="17" name="Picture 16" descr="DBHDS_Logo_Web_062014.png"/>
          <p:cNvPicPr>
            <a:picLocks noChangeAspect="1"/>
          </p:cNvPicPr>
          <p:nvPr/>
        </p:nvPicPr>
        <p:blipFill>
          <a:blip r:embed="rId3" cstate="print"/>
          <a:stretch>
            <a:fillRect/>
          </a:stretch>
        </p:blipFill>
        <p:spPr>
          <a:xfrm>
            <a:off x="304800" y="5486400"/>
            <a:ext cx="902171" cy="902171"/>
          </a:xfrm>
          <a:prstGeom prst="rect">
            <a:avLst/>
          </a:prstGeom>
        </p:spPr>
      </p:pic>
      <p:sp>
        <p:nvSpPr>
          <p:cNvPr id="6" name="TextBox 5"/>
          <p:cNvSpPr txBox="1"/>
          <p:nvPr/>
        </p:nvSpPr>
        <p:spPr>
          <a:xfrm>
            <a:off x="1524000" y="2133600"/>
            <a:ext cx="6330008" cy="1138773"/>
          </a:xfrm>
          <a:prstGeom prst="rect">
            <a:avLst/>
          </a:prstGeom>
          <a:noFill/>
        </p:spPr>
        <p:txBody>
          <a:bodyPr wrap="square" rtlCol="0">
            <a:spAutoFit/>
          </a:bodyPr>
          <a:lstStyle/>
          <a:p>
            <a:r>
              <a:rPr lang="en-US" sz="4800" dirty="0" smtClean="0">
                <a:solidFill>
                  <a:schemeClr val="tx1"/>
                </a:solidFill>
                <a:latin typeface="Calibri" pitchFamily="34" charset="0"/>
              </a:rPr>
              <a:t>Serious Incident Review  </a:t>
            </a:r>
            <a:r>
              <a:rPr lang="en-US" sz="2000" b="1" dirty="0" smtClean="0">
                <a:solidFill>
                  <a:schemeClr val="tx1"/>
                </a:solidFill>
                <a:latin typeface="Calibri" pitchFamily="34" charset="0"/>
              </a:rPr>
              <a:t>Utilizing a standardized process for Review and Follow Up  </a:t>
            </a:r>
            <a:endParaRPr lang="en-US" sz="2000" b="1" dirty="0">
              <a:solidFill>
                <a:schemeClr val="tx1"/>
              </a:solidFill>
              <a:latin typeface="Calibri" pitchFamily="34" charset="0"/>
            </a:endParaRPr>
          </a:p>
        </p:txBody>
      </p:sp>
      <p:sp>
        <p:nvSpPr>
          <p:cNvPr id="7" name="TextBox 6"/>
          <p:cNvSpPr txBox="1"/>
          <p:nvPr/>
        </p:nvSpPr>
        <p:spPr>
          <a:xfrm>
            <a:off x="1143000" y="4114800"/>
            <a:ext cx="7010400" cy="400110"/>
          </a:xfrm>
          <a:prstGeom prst="rect">
            <a:avLst/>
          </a:prstGeom>
          <a:noFill/>
        </p:spPr>
        <p:txBody>
          <a:bodyPr wrap="square" rtlCol="0">
            <a:spAutoFit/>
          </a:bodyPr>
          <a:lstStyle/>
          <a:p>
            <a:r>
              <a:rPr lang="en-US" sz="2000" b="1" dirty="0" smtClean="0">
                <a:solidFill>
                  <a:schemeClr val="tx1"/>
                </a:solidFill>
                <a:latin typeface="Calibri" pitchFamily="34" charset="0"/>
              </a:rPr>
              <a:t>Department of Behavioral Health and Developmental Services</a:t>
            </a:r>
            <a:endParaRPr lang="en-US" sz="2000" b="1" dirty="0">
              <a:solidFill>
                <a:schemeClr val="tx1"/>
              </a:solidFill>
              <a:latin typeface="Calibri" pitchFamily="34" charset="0"/>
            </a:endParaRPr>
          </a:p>
        </p:txBody>
      </p:sp>
      <p:sp>
        <p:nvSpPr>
          <p:cNvPr id="8" name="TextBox 7"/>
          <p:cNvSpPr txBox="1"/>
          <p:nvPr/>
        </p:nvSpPr>
        <p:spPr>
          <a:xfrm>
            <a:off x="2667000" y="3657600"/>
            <a:ext cx="3959313" cy="400110"/>
          </a:xfrm>
          <a:prstGeom prst="rect">
            <a:avLst/>
          </a:prstGeom>
          <a:noFill/>
        </p:spPr>
        <p:txBody>
          <a:bodyPr wrap="square" rtlCol="0">
            <a:spAutoFit/>
          </a:bodyPr>
          <a:lstStyle/>
          <a:p>
            <a:r>
              <a:rPr lang="en-US" sz="2000" b="1" dirty="0" smtClean="0">
                <a:solidFill>
                  <a:schemeClr val="tx1"/>
                </a:solidFill>
                <a:latin typeface="Calibri" pitchFamily="34" charset="0"/>
              </a:rPr>
              <a:t>Division of Developmental Services</a:t>
            </a:r>
            <a:endParaRPr lang="en-US" sz="2000" b="1" dirty="0">
              <a:solidFill>
                <a:schemeClr val="tx1"/>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Requesting Supporting </a:t>
            </a:r>
            <a:r>
              <a:rPr lang="en-US" dirty="0" smtClean="0">
                <a:solidFill>
                  <a:srgbClr val="FFFF00"/>
                </a:solidFill>
              </a:rPr>
              <a:t>Documents (Death)</a:t>
            </a:r>
            <a:endParaRPr lang="en-US" dirty="0">
              <a:solidFill>
                <a:srgbClr val="FFFF00"/>
              </a:solidFill>
            </a:endParaRPr>
          </a:p>
        </p:txBody>
      </p:sp>
      <p:sp>
        <p:nvSpPr>
          <p:cNvPr id="3" name="Content Placeholder 2"/>
          <p:cNvSpPr>
            <a:spLocks noGrp="1"/>
          </p:cNvSpPr>
          <p:nvPr>
            <p:ph idx="1"/>
          </p:nvPr>
        </p:nvSpPr>
        <p:spPr>
          <a:xfrm>
            <a:off x="381000" y="1524000"/>
            <a:ext cx="8305800" cy="5181600"/>
          </a:xfrm>
        </p:spPr>
        <p:txBody>
          <a:bodyPr/>
          <a:lstStyle/>
          <a:p>
            <a:pPr marL="0" indent="0">
              <a:buNone/>
            </a:pPr>
            <a:r>
              <a:rPr lang="en-US" sz="1800" b="1" u="sng" dirty="0" smtClean="0"/>
              <a:t>In the event of a death, the following documents should be requested:</a:t>
            </a:r>
          </a:p>
          <a:p>
            <a:r>
              <a:rPr lang="en-US" sz="1800" dirty="0" smtClean="0"/>
              <a:t>Medical records for three months preceding the individual’s death to include physician notes, nurses notes, hospital discharge paperwork </a:t>
            </a:r>
          </a:p>
          <a:p>
            <a:pPr marL="0" indent="0">
              <a:buNone/>
            </a:pPr>
            <a:endParaRPr lang="en-US" sz="900" dirty="0" smtClean="0"/>
          </a:p>
          <a:p>
            <a:r>
              <a:rPr lang="en-US" sz="1800" dirty="0" smtClean="0"/>
              <a:t>All incident reports for the three months preceding the individual's death</a:t>
            </a:r>
          </a:p>
          <a:p>
            <a:pPr marL="0" indent="0">
              <a:buNone/>
            </a:pPr>
            <a:endParaRPr lang="en-US" sz="800" dirty="0" smtClean="0"/>
          </a:p>
          <a:p>
            <a:r>
              <a:rPr lang="en-US" sz="1800" dirty="0" smtClean="0"/>
              <a:t>Individualized Service Plan (ISP)</a:t>
            </a:r>
          </a:p>
          <a:p>
            <a:pPr marL="0" indent="0">
              <a:buNone/>
            </a:pPr>
            <a:endParaRPr lang="en-US" sz="800" dirty="0" smtClean="0"/>
          </a:p>
          <a:p>
            <a:r>
              <a:rPr lang="en-US" sz="1800" dirty="0" smtClean="0"/>
              <a:t>Physical </a:t>
            </a:r>
            <a:r>
              <a:rPr lang="en-US" sz="1800" dirty="0"/>
              <a:t>e</a:t>
            </a:r>
            <a:r>
              <a:rPr lang="en-US" sz="1800" dirty="0" smtClean="0"/>
              <a:t>xamination records</a:t>
            </a:r>
          </a:p>
          <a:p>
            <a:pPr marL="0" indent="0">
              <a:buNone/>
            </a:pPr>
            <a:endParaRPr lang="en-US" sz="800" dirty="0" smtClean="0"/>
          </a:p>
          <a:p>
            <a:r>
              <a:rPr lang="en-US" sz="1800" dirty="0" smtClean="0"/>
              <a:t>Death Certificate and Autopsy Report</a:t>
            </a:r>
          </a:p>
          <a:p>
            <a:pPr marL="0" indent="0">
              <a:buNone/>
            </a:pPr>
            <a:endParaRPr lang="en-US" sz="800" dirty="0" smtClean="0"/>
          </a:p>
          <a:p>
            <a:r>
              <a:rPr lang="en-US" sz="1800" dirty="0" smtClean="0"/>
              <a:t>Any evidence of maltreatment </a:t>
            </a:r>
            <a:r>
              <a:rPr lang="en-US" sz="1800" dirty="0"/>
              <a:t>r</a:t>
            </a:r>
            <a:r>
              <a:rPr lang="en-US" sz="1800" dirty="0" smtClean="0"/>
              <a:t>elated to the death</a:t>
            </a:r>
          </a:p>
          <a:p>
            <a:pPr marL="0" indent="0">
              <a:buNone/>
            </a:pPr>
            <a:endParaRPr lang="en-US" sz="800" dirty="0" smtClean="0"/>
          </a:p>
          <a:p>
            <a:r>
              <a:rPr lang="en-US" sz="1800" dirty="0" smtClean="0"/>
              <a:t>Last </a:t>
            </a:r>
            <a:r>
              <a:rPr lang="en-US" sz="1800" dirty="0"/>
              <a:t>two </a:t>
            </a:r>
            <a:r>
              <a:rPr lang="en-US" sz="1800" dirty="0" smtClean="0"/>
              <a:t>quarterlies</a:t>
            </a:r>
          </a:p>
          <a:p>
            <a:pPr marL="0" indent="0">
              <a:buNone/>
            </a:pPr>
            <a:endParaRPr lang="en-US" sz="800" dirty="0" smtClean="0"/>
          </a:p>
          <a:p>
            <a:r>
              <a:rPr lang="en-US" sz="1800" dirty="0" smtClean="0"/>
              <a:t>Residential </a:t>
            </a:r>
            <a:r>
              <a:rPr lang="en-US" sz="1800" dirty="0"/>
              <a:t>Progress </a:t>
            </a:r>
            <a:r>
              <a:rPr lang="en-US" sz="1800" dirty="0" smtClean="0"/>
              <a:t>notes</a:t>
            </a:r>
          </a:p>
          <a:p>
            <a:pPr marL="0" indent="0">
              <a:buNone/>
            </a:pPr>
            <a:endParaRPr lang="en-US" sz="800" dirty="0"/>
          </a:p>
          <a:p>
            <a:r>
              <a:rPr lang="en-US" sz="1800" dirty="0" smtClean="0"/>
              <a:t>Additional documents, as </a:t>
            </a:r>
            <a:r>
              <a:rPr lang="en-US" sz="1800" dirty="0"/>
              <a:t>applicable, i.e. </a:t>
            </a:r>
            <a:r>
              <a:rPr lang="en-US" sz="1800" dirty="0" smtClean="0"/>
              <a:t>repositioning logs, </a:t>
            </a:r>
            <a:r>
              <a:rPr lang="en-US" sz="1800" dirty="0"/>
              <a:t>BM record, added or updated </a:t>
            </a:r>
            <a:r>
              <a:rPr lang="en-US" sz="1800" dirty="0" smtClean="0"/>
              <a:t>protocols, etc.</a:t>
            </a:r>
            <a:endParaRPr lang="en-US" sz="1800" dirty="0"/>
          </a:p>
          <a:p>
            <a:pPr marL="0" indent="0">
              <a:buNone/>
            </a:pPr>
            <a:endParaRPr lang="en-US" dirty="0"/>
          </a:p>
        </p:txBody>
      </p:sp>
    </p:spTree>
    <p:extLst>
      <p:ext uri="{BB962C8B-B14F-4D97-AF65-F5344CB8AC3E}">
        <p14:creationId xmlns:p14="http://schemas.microsoft.com/office/powerpoint/2010/main" val="312600732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6858000" cy="1371600"/>
          </a:xfrm>
        </p:spPr>
        <p:txBody>
          <a:bodyPr/>
          <a:lstStyle/>
          <a:p>
            <a:r>
              <a:rPr lang="en-US" sz="2400" dirty="0" smtClean="0">
                <a:solidFill>
                  <a:srgbClr val="FFFF00"/>
                </a:solidFill>
              </a:rPr>
              <a:t>Step 2 </a:t>
            </a:r>
            <a:br>
              <a:rPr lang="en-US" sz="2400" dirty="0" smtClean="0">
                <a:solidFill>
                  <a:srgbClr val="FFFF00"/>
                </a:solidFill>
              </a:rPr>
            </a:br>
            <a:r>
              <a:rPr lang="en-US" sz="2400" dirty="0" smtClean="0">
                <a:solidFill>
                  <a:srgbClr val="FFFF00"/>
                </a:solidFill>
              </a:rPr>
              <a:t>Complete the Incident/Readmission/Occurrence Report Follow Up and Updates (IRFU)</a:t>
            </a:r>
            <a:endParaRPr lang="en-US" sz="2400" dirty="0">
              <a:solidFill>
                <a:srgbClr val="FFFF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400" dirty="0" smtClean="0">
                <a:latin typeface="Calibri" panose="020F0502020204030204" pitchFamily="34" charset="0"/>
              </a:rPr>
              <a:t>Choose the Training Center (TC) from which the individual discharged</a:t>
            </a:r>
          </a:p>
          <a:p>
            <a:pPr>
              <a:buFont typeface="Wingdings" panose="05000000000000000000" pitchFamily="2" charset="2"/>
              <a:buChar char="q"/>
            </a:pPr>
            <a:r>
              <a:rPr lang="en-US" sz="2400" dirty="0" smtClean="0">
                <a:latin typeface="Calibri" panose="020F0502020204030204" pitchFamily="34" charset="0"/>
              </a:rPr>
              <a:t>Individual’s Name  </a:t>
            </a:r>
          </a:p>
          <a:p>
            <a:pPr>
              <a:buFont typeface="Wingdings" panose="05000000000000000000" pitchFamily="2" charset="2"/>
              <a:buChar char="q"/>
            </a:pPr>
            <a:r>
              <a:rPr lang="en-US" sz="2400" dirty="0" smtClean="0">
                <a:latin typeface="Calibri" panose="020F0502020204030204" pitchFamily="34" charset="0"/>
              </a:rPr>
              <a:t>TC Discharge Date</a:t>
            </a:r>
          </a:p>
          <a:p>
            <a:pPr>
              <a:buFont typeface="Wingdings" panose="05000000000000000000" pitchFamily="2" charset="2"/>
              <a:buChar char="q"/>
            </a:pPr>
            <a:r>
              <a:rPr lang="en-US" sz="2400" dirty="0" smtClean="0">
                <a:latin typeface="Calibri" panose="020F0502020204030204" pitchFamily="34" charset="0"/>
              </a:rPr>
              <a:t>Date of Most Recent Incident </a:t>
            </a:r>
            <a:r>
              <a:rPr lang="en-US" sz="2400" b="1" dirty="0" smtClean="0">
                <a:latin typeface="Calibri" panose="020F0502020204030204" pitchFamily="34" charset="0"/>
              </a:rPr>
              <a:t>(Please be sure to update this)</a:t>
            </a:r>
          </a:p>
          <a:p>
            <a:pPr>
              <a:buFont typeface="Wingdings" panose="05000000000000000000" pitchFamily="2" charset="2"/>
              <a:buChar char="q"/>
            </a:pPr>
            <a:r>
              <a:rPr lang="en-US" sz="2400" dirty="0" smtClean="0">
                <a:latin typeface="Calibri" panose="020F0502020204030204" pitchFamily="34" charset="0"/>
              </a:rPr>
              <a:t>Is the current placement at risk?</a:t>
            </a:r>
          </a:p>
          <a:p>
            <a:pPr>
              <a:buFont typeface="Wingdings" panose="05000000000000000000" pitchFamily="2" charset="2"/>
              <a:buChar char="q"/>
            </a:pPr>
            <a:r>
              <a:rPr lang="en-US" sz="2400" dirty="0" smtClean="0">
                <a:latin typeface="Calibri" panose="020F0502020204030204" pitchFamily="34" charset="0"/>
              </a:rPr>
              <a:t>What support (s) does the provider need to continue supporting the individual?</a:t>
            </a:r>
          </a:p>
          <a:p>
            <a:pPr>
              <a:buFont typeface="Wingdings" panose="05000000000000000000" pitchFamily="2" charset="2"/>
              <a:buChar char="q"/>
            </a:pPr>
            <a:r>
              <a:rPr lang="en-US" sz="2400" dirty="0" smtClean="0">
                <a:latin typeface="Calibri" panose="020F0502020204030204" pitchFamily="34" charset="0"/>
              </a:rPr>
              <a:t>Current Community Residence; </a:t>
            </a:r>
            <a:r>
              <a:rPr lang="en-US" sz="2400" dirty="0">
                <a:latin typeface="Calibri" panose="020F0502020204030204" pitchFamily="34" charset="0"/>
              </a:rPr>
              <a:t>a</a:t>
            </a:r>
            <a:r>
              <a:rPr lang="en-US" sz="2400" dirty="0" smtClean="0">
                <a:latin typeface="Calibri" panose="020F0502020204030204" pitchFamily="34" charset="0"/>
              </a:rPr>
              <a:t>ddress and phone number</a:t>
            </a:r>
          </a:p>
          <a:p>
            <a:pPr>
              <a:buFont typeface="Wingdings" panose="05000000000000000000" pitchFamily="2" charset="2"/>
              <a:buChar char="q"/>
            </a:pPr>
            <a:r>
              <a:rPr lang="en-US" sz="2400" dirty="0" smtClean="0">
                <a:latin typeface="Calibri" panose="020F0502020204030204" pitchFamily="34" charset="0"/>
              </a:rPr>
              <a:t>Prior residence (if the individual has moved since community transition) and move date</a:t>
            </a:r>
          </a:p>
          <a:p>
            <a:pPr marL="0" lvl="0" indent="0">
              <a:buNone/>
            </a:pPr>
            <a:endParaRPr lang="en-US" sz="2000" dirty="0"/>
          </a:p>
          <a:p>
            <a:pPr>
              <a:buFont typeface="Wingdings" panose="05000000000000000000" pitchFamily="2" charset="2"/>
              <a:buChar char="q"/>
            </a:pPr>
            <a:endParaRPr lang="en-US" sz="2000" dirty="0"/>
          </a:p>
          <a:p>
            <a:pPr marL="0" indent="0">
              <a:buNone/>
            </a:pPr>
            <a:endParaRPr lang="en-US" sz="2000" dirty="0"/>
          </a:p>
        </p:txBody>
      </p:sp>
    </p:spTree>
    <p:extLst>
      <p:ext uri="{BB962C8B-B14F-4D97-AF65-F5344CB8AC3E}">
        <p14:creationId xmlns:p14="http://schemas.microsoft.com/office/powerpoint/2010/main" val="167544380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858000" cy="1066800"/>
          </a:xfrm>
        </p:spPr>
        <p:txBody>
          <a:bodyPr/>
          <a:lstStyle/>
          <a:p>
            <a:r>
              <a:rPr lang="en-US" sz="2800" dirty="0" smtClean="0">
                <a:solidFill>
                  <a:srgbClr val="FFFF00"/>
                </a:solidFill>
              </a:rPr>
              <a:t>Incident/Readmission/Occurrence </a:t>
            </a:r>
            <a:r>
              <a:rPr lang="en-US" sz="2800" dirty="0">
                <a:solidFill>
                  <a:srgbClr val="FFFF00"/>
                </a:solidFill>
              </a:rPr>
              <a:t>Report Follow Up and </a:t>
            </a:r>
            <a:r>
              <a:rPr lang="en-US" sz="2800" dirty="0" smtClean="0">
                <a:solidFill>
                  <a:srgbClr val="FFFF00"/>
                </a:solidFill>
              </a:rPr>
              <a:t>Updates (cont’d)</a:t>
            </a:r>
            <a:endParaRPr lang="en-US" sz="2800" dirty="0">
              <a:solidFill>
                <a:srgbClr val="FFFF00"/>
              </a:solidFill>
            </a:endParaRPr>
          </a:p>
        </p:txBody>
      </p:sp>
      <p:sp>
        <p:nvSpPr>
          <p:cNvPr id="3" name="Content Placeholder 2"/>
          <p:cNvSpPr>
            <a:spLocks noGrp="1"/>
          </p:cNvSpPr>
          <p:nvPr>
            <p:ph idx="1"/>
          </p:nvPr>
        </p:nvSpPr>
        <p:spPr>
          <a:xfrm>
            <a:off x="457200" y="2133600"/>
            <a:ext cx="8229600" cy="4191000"/>
          </a:xfrm>
        </p:spPr>
        <p:txBody>
          <a:bodyPr/>
          <a:lstStyle/>
          <a:p>
            <a:pPr>
              <a:lnSpc>
                <a:spcPct val="150000"/>
              </a:lnSpc>
              <a:buFont typeface="Wingdings" panose="05000000000000000000" pitchFamily="2" charset="2"/>
              <a:buChar char="q"/>
            </a:pPr>
            <a:r>
              <a:rPr lang="en-US" b="1" dirty="0"/>
              <a:t>Date of the </a:t>
            </a:r>
            <a:r>
              <a:rPr lang="en-US" b="1" dirty="0" smtClean="0"/>
              <a:t>Incident/Readmission/Occurrence</a:t>
            </a:r>
            <a:endParaRPr lang="en-US" b="1" dirty="0"/>
          </a:p>
          <a:p>
            <a:pPr>
              <a:lnSpc>
                <a:spcPct val="150000"/>
              </a:lnSpc>
              <a:buFont typeface="Wingdings" panose="05000000000000000000" pitchFamily="2" charset="2"/>
              <a:buChar char="q"/>
            </a:pPr>
            <a:r>
              <a:rPr lang="en-US" b="1" dirty="0"/>
              <a:t>Date of </a:t>
            </a:r>
            <a:r>
              <a:rPr lang="en-US" b="1" dirty="0" smtClean="0"/>
              <a:t>Review</a:t>
            </a:r>
            <a:r>
              <a:rPr lang="en-US" dirty="0" smtClean="0"/>
              <a:t>: Date staff makes the first attempt at contacting the provider</a:t>
            </a:r>
          </a:p>
          <a:p>
            <a:pPr>
              <a:lnSpc>
                <a:spcPct val="150000"/>
              </a:lnSpc>
              <a:buFont typeface="Wingdings" panose="05000000000000000000" pitchFamily="2" charset="2"/>
              <a:buChar char="q"/>
            </a:pPr>
            <a:r>
              <a:rPr lang="en-US" b="1" dirty="0" smtClean="0"/>
              <a:t>Reason </a:t>
            </a:r>
            <a:r>
              <a:rPr lang="en-US" b="1" dirty="0"/>
              <a:t>for Review</a:t>
            </a:r>
            <a:r>
              <a:rPr lang="en-US" dirty="0"/>
              <a:t>:  </a:t>
            </a:r>
            <a:r>
              <a:rPr lang="en-US" dirty="0" smtClean="0"/>
              <a:t>The incident as </a:t>
            </a:r>
            <a:r>
              <a:rPr lang="en-US" dirty="0"/>
              <a:t>described by the notification.</a:t>
            </a:r>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22653787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FF00"/>
                </a:solidFill>
              </a:rPr>
              <a:t>Incident/Readmission/Occurrence Report Follow Up and Updates (cont’d)</a:t>
            </a:r>
            <a:endParaRPr lang="en-US" sz="2800" dirty="0">
              <a:solidFill>
                <a:srgbClr val="FFFF00"/>
              </a:solidFill>
            </a:endParaRPr>
          </a:p>
        </p:txBody>
      </p:sp>
      <p:sp>
        <p:nvSpPr>
          <p:cNvPr id="3" name="Content Placeholder 2"/>
          <p:cNvSpPr>
            <a:spLocks noGrp="1"/>
          </p:cNvSpPr>
          <p:nvPr>
            <p:ph idx="1"/>
          </p:nvPr>
        </p:nvSpPr>
        <p:spPr>
          <a:xfrm>
            <a:off x="533400" y="1600200"/>
            <a:ext cx="8153400" cy="4953000"/>
          </a:xfrm>
        </p:spPr>
        <p:txBody>
          <a:bodyPr/>
          <a:lstStyle/>
          <a:p>
            <a:pPr>
              <a:buFont typeface="Wingdings" panose="05000000000000000000" pitchFamily="2" charset="2"/>
              <a:buChar char="q"/>
            </a:pPr>
            <a:r>
              <a:rPr lang="en-US" sz="2000" b="1" dirty="0" smtClean="0">
                <a:latin typeface="Calibri" panose="020F0502020204030204" pitchFamily="34" charset="0"/>
              </a:rPr>
              <a:t>Findings- </a:t>
            </a:r>
            <a:r>
              <a:rPr lang="en-US" sz="2000" dirty="0">
                <a:latin typeface="Calibri" panose="020F0502020204030204" pitchFamily="34" charset="0"/>
              </a:rPr>
              <a:t>will be determined through the internal review of the discharge and post move monitoring </a:t>
            </a:r>
            <a:r>
              <a:rPr lang="en-US" sz="2000" dirty="0" smtClean="0">
                <a:latin typeface="Calibri" panose="020F0502020204030204" pitchFamily="34" charset="0"/>
              </a:rPr>
              <a:t>process </a:t>
            </a:r>
            <a:r>
              <a:rPr lang="en-US" sz="2000" dirty="0">
                <a:latin typeface="Calibri" panose="020F0502020204030204" pitchFamily="34" charset="0"/>
              </a:rPr>
              <a:t>as related to the factors leading to the incident and/or </a:t>
            </a:r>
            <a:r>
              <a:rPr lang="en-US" sz="2000" dirty="0" smtClean="0">
                <a:latin typeface="Calibri" panose="020F0502020204030204" pitchFamily="34" charset="0"/>
              </a:rPr>
              <a:t>readmission.</a:t>
            </a:r>
            <a:endParaRPr lang="en-US"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endParaRPr lang="en-US" dirty="0" smtClean="0"/>
          </a:p>
          <a:p>
            <a:endParaRPr lang="en-US" dirty="0"/>
          </a:p>
        </p:txBody>
      </p:sp>
      <p:sp>
        <p:nvSpPr>
          <p:cNvPr id="5" name="Rectangle 4"/>
          <p:cNvSpPr/>
          <p:nvPr/>
        </p:nvSpPr>
        <p:spPr bwMode="auto">
          <a:xfrm>
            <a:off x="533400" y="2590801"/>
            <a:ext cx="8153400" cy="39624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50000"/>
              </a:lnSpc>
              <a:spcBef>
                <a:spcPct val="5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Review the following:</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Medical history related to the incident at the time of discharge (Medical diagnoses, hospitalizations, related procedures or diagnostic tests, etc.)</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Identified Essential </a:t>
            </a:r>
            <a:r>
              <a:rPr lang="en-US" sz="2000" dirty="0">
                <a:solidFill>
                  <a:schemeClr val="tx1"/>
                </a:solidFill>
                <a:latin typeface="Calibri" panose="020F0502020204030204" pitchFamily="34" charset="0"/>
              </a:rPr>
              <a:t>S</a:t>
            </a:r>
            <a:r>
              <a:rPr lang="en-US" sz="2000" dirty="0" smtClean="0">
                <a:solidFill>
                  <a:schemeClr val="tx1"/>
                </a:solidFill>
                <a:latin typeface="Calibri" panose="020F0502020204030204" pitchFamily="34" charset="0"/>
              </a:rPr>
              <a:t>upport(s) related to the incident included in the Discharge Plan and Discussion Record (DPDR)</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Specific and Introductory training records from the Training Center</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Provider Information Request and Visit Forms</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Post Move Monitoring Reports</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Previous incidents documented on the Incident Report Follow-Up form.</a:t>
            </a:r>
          </a:p>
          <a:p>
            <a:pPr marL="457200" marR="0" indent="-457200" algn="l" defTabSz="914400" rtl="0" eaLnBrk="1" fontAlgn="base" latinLnBrk="0" hangingPunct="1">
              <a:spcBef>
                <a:spcPts val="0"/>
              </a:spcBef>
              <a:spcAft>
                <a:spcPct val="0"/>
              </a:spcAft>
              <a:buClrTx/>
              <a:buSzTx/>
              <a:buFont typeface="+mj-lt"/>
              <a:buAutoNum type="arabicPeriod"/>
              <a:tabLst/>
            </a:pPr>
            <a:r>
              <a:rPr lang="en-US" sz="2000" dirty="0" smtClean="0">
                <a:solidFill>
                  <a:schemeClr val="tx1"/>
                </a:solidFill>
                <a:latin typeface="Calibri" panose="020F0502020204030204" pitchFamily="34" charset="0"/>
              </a:rPr>
              <a:t>Other supporting documents as needed (physician’s orders, specialist recommendations, medical discharge summary, etc.)</a:t>
            </a:r>
          </a:p>
          <a:p>
            <a:pPr marL="742950" marR="0" indent="-742950" algn="r" defTabSz="914400" rtl="0" eaLnBrk="1" fontAlgn="base" latinLnBrk="0" hangingPunct="1">
              <a:spcBef>
                <a:spcPts val="0"/>
              </a:spcBef>
              <a:spcAft>
                <a:spcPct val="0"/>
              </a:spcAft>
              <a:buClrTx/>
              <a:buSzTx/>
              <a:buFontTx/>
              <a:buAutoNum type="arabicPeriod"/>
              <a:tabLst/>
            </a:pPr>
            <a:endParaRPr kumimoji="0" lang="en-US" sz="2400" b="0" i="0" u="none" strike="noStrike" cap="none" normalizeH="0" baseline="0" dirty="0" smtClean="0">
              <a:ln>
                <a:noFill/>
              </a:ln>
              <a:solidFill>
                <a:schemeClr val="tx1"/>
              </a:solidFill>
              <a:effectLst/>
            </a:endParaRPr>
          </a:p>
          <a:p>
            <a:pPr marL="0" marR="0" indent="0" algn="r" defTabSz="914400" rtl="0" eaLnBrk="1" fontAlgn="base" latinLnBrk="0" hangingPunct="1">
              <a:lnSpc>
                <a:spcPct val="100000"/>
              </a:lnSpc>
              <a:spcBef>
                <a:spcPct val="50000"/>
              </a:spcBef>
              <a:spcAft>
                <a:spcPct val="0"/>
              </a:spcAft>
              <a:buClrTx/>
              <a:buSzTx/>
              <a:buFontTx/>
              <a:buNone/>
              <a:tabLst/>
            </a:pPr>
            <a:r>
              <a:rPr lang="en-US" dirty="0" smtClean="0">
                <a:solidFill>
                  <a:schemeClr val="tx1"/>
                </a:solidFill>
              </a:rPr>
              <a:t> </a:t>
            </a:r>
            <a:endParaRPr kumimoji="0" lang="en-US" sz="3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5586419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Findings: Example </a:t>
            </a:r>
            <a:r>
              <a:rPr lang="en-US" dirty="0">
                <a:solidFill>
                  <a:srgbClr val="FFFF00"/>
                </a:solidFill>
              </a:rPr>
              <a:t>#</a:t>
            </a:r>
            <a:r>
              <a:rPr lang="en-US" dirty="0" smtClean="0">
                <a:solidFill>
                  <a:srgbClr val="FFFF00"/>
                </a:solidFill>
              </a:rPr>
              <a:t>1</a:t>
            </a:r>
            <a:br>
              <a:rPr lang="en-US" dirty="0" smtClean="0">
                <a:solidFill>
                  <a:srgbClr val="FFFF00"/>
                </a:solidFill>
              </a:rPr>
            </a:br>
            <a:r>
              <a:rPr lang="en-US" dirty="0" smtClean="0">
                <a:solidFill>
                  <a:srgbClr val="FFFF00"/>
                </a:solidFill>
              </a:rPr>
              <a:t>Incident </a:t>
            </a:r>
            <a:r>
              <a:rPr lang="en-US" dirty="0">
                <a:solidFill>
                  <a:srgbClr val="FFFF00"/>
                </a:solidFill>
              </a:rPr>
              <a:t>of </a:t>
            </a:r>
            <a:r>
              <a:rPr lang="en-US" dirty="0" smtClean="0">
                <a:solidFill>
                  <a:srgbClr val="FFFF00"/>
                </a:solidFill>
              </a:rPr>
              <a:t>Pneumonia</a:t>
            </a:r>
            <a:endParaRPr lang="en-US" dirty="0">
              <a:solidFill>
                <a:srgbClr val="FFFF00"/>
              </a:solidFill>
            </a:endParaRPr>
          </a:p>
        </p:txBody>
      </p:sp>
      <p:sp>
        <p:nvSpPr>
          <p:cNvPr id="3" name="Content Placeholder 2"/>
          <p:cNvSpPr>
            <a:spLocks noGrp="1"/>
          </p:cNvSpPr>
          <p:nvPr>
            <p:ph idx="1"/>
          </p:nvPr>
        </p:nvSpPr>
        <p:spPr>
          <a:xfrm>
            <a:off x="228600" y="1447800"/>
            <a:ext cx="8458200" cy="5105400"/>
          </a:xfrm>
        </p:spPr>
        <p:txBody>
          <a:bodyPr/>
          <a:lstStyle/>
          <a:p>
            <a:r>
              <a:rPr lang="en-US" sz="1600" dirty="0" smtClean="0"/>
              <a:t>Individual </a:t>
            </a:r>
            <a:r>
              <a:rPr lang="en-US" sz="1600" dirty="0"/>
              <a:t>has a long history of Aspiration Pneumonia and other Respiratory issues. </a:t>
            </a:r>
            <a:r>
              <a:rPr lang="en-US" sz="1600" dirty="0" smtClean="0"/>
              <a:t>He </a:t>
            </a:r>
            <a:r>
              <a:rPr lang="en-US" sz="1600" dirty="0"/>
              <a:t>had several hospitalizations in the </a:t>
            </a:r>
            <a:r>
              <a:rPr lang="en-US" sz="1600" dirty="0" smtClean="0"/>
              <a:t>years </a:t>
            </a:r>
            <a:r>
              <a:rPr lang="en-US" sz="1600" dirty="0"/>
              <a:t>prior to discharge due to Pneumonia </a:t>
            </a:r>
            <a:r>
              <a:rPr lang="en-US" sz="1600" dirty="0" smtClean="0"/>
              <a:t>(9/27/14</a:t>
            </a:r>
            <a:r>
              <a:rPr lang="en-US" sz="1600" dirty="0"/>
              <a:t>, 12/6/14, 3/14/15, and 4/20/15).  Individual also had a Bronchoscopy on 3/11/14 due to his respiratory issues. Individual has Dysphagia, Silent Aspiration on MBS with Pharyngeal residue with History of Swallowing difficulty, Recurrent Aspiration Pneumonia, and GERD listed as problems on his CVTC medical problem list.  He requires a hi-lo bed with Therarest mattress with the head of bed elevated, remain upright for 1 hour following meds and nutrition, medications </a:t>
            </a:r>
            <a:r>
              <a:rPr lang="en-US" sz="1600" dirty="0" smtClean="0"/>
              <a:t>given </a:t>
            </a:r>
            <a:r>
              <a:rPr lang="en-US" sz="1600" dirty="0"/>
              <a:t>via tube, </a:t>
            </a:r>
            <a:r>
              <a:rPr lang="en-US" sz="1600" dirty="0" smtClean="0"/>
              <a:t>and all </a:t>
            </a:r>
            <a:r>
              <a:rPr lang="en-US" sz="1600" dirty="0"/>
              <a:t>nutrition and hydration via </a:t>
            </a:r>
            <a:r>
              <a:rPr lang="en-US" sz="1600" dirty="0" smtClean="0"/>
              <a:t>tube. </a:t>
            </a:r>
          </a:p>
          <a:p>
            <a:r>
              <a:rPr lang="en-US" sz="1600" dirty="0" smtClean="0"/>
              <a:t>In </a:t>
            </a:r>
            <a:r>
              <a:rPr lang="en-US" sz="1600" dirty="0"/>
              <a:t>reviewing discussion records dated 12/21/15 (Provider) and 2/3/16 (Final), related essential supports were noted for PCP, Gastroenterologist as needed, Pulmonologist, G-tube for nutrition, medications and hydration, abdominal binder at all times, crush medications and give by tube, and head of bed elevated.  </a:t>
            </a:r>
            <a:endParaRPr lang="en-US" sz="1600" dirty="0" smtClean="0"/>
          </a:p>
          <a:p>
            <a:r>
              <a:rPr lang="en-US" sz="1600" dirty="0" smtClean="0"/>
              <a:t>In </a:t>
            </a:r>
            <a:r>
              <a:rPr lang="en-US" sz="1600" dirty="0"/>
              <a:t>reviewing training records </a:t>
            </a:r>
            <a:r>
              <a:rPr lang="en-US" sz="1600" dirty="0" smtClean="0"/>
              <a:t>, it was </a:t>
            </a:r>
            <a:r>
              <a:rPr lang="en-US" sz="1600" dirty="0"/>
              <a:t>noted that training occurred on 1/13/16 by Rehab, Psychology, Direct Support Staff, Post Move Monitor, </a:t>
            </a:r>
            <a:r>
              <a:rPr lang="en-US" sz="1600" dirty="0" smtClean="0"/>
              <a:t>Nursing </a:t>
            </a:r>
            <a:r>
              <a:rPr lang="en-US" sz="1600" dirty="0"/>
              <a:t>and Pharmacy.   Nursing care plans for Aspiration Pneumonia were given to the provider during the nursing training.  </a:t>
            </a:r>
            <a:r>
              <a:rPr lang="en-US" sz="1600" dirty="0" smtClean="0"/>
              <a:t>His </a:t>
            </a:r>
            <a:r>
              <a:rPr lang="en-US" sz="1600" dirty="0"/>
              <a:t>positioning schedule and G-tube protocols were </a:t>
            </a:r>
            <a:r>
              <a:rPr lang="en-US" sz="1600" dirty="0" smtClean="0"/>
              <a:t>also </a:t>
            </a:r>
            <a:r>
              <a:rPr lang="en-US" sz="1600" dirty="0"/>
              <a:t>given to the provider and discussed during the training. The provider is well aware of Individual’s history of Aspiration Pneumonia and Silent Aspiration.  </a:t>
            </a:r>
            <a:endParaRPr lang="en-US" sz="1600" dirty="0" smtClean="0"/>
          </a:p>
          <a:p>
            <a:endParaRPr lang="en-US" sz="1400" dirty="0"/>
          </a:p>
        </p:txBody>
      </p:sp>
    </p:spTree>
    <p:extLst>
      <p:ext uri="{BB962C8B-B14F-4D97-AF65-F5344CB8AC3E}">
        <p14:creationId xmlns:p14="http://schemas.microsoft.com/office/powerpoint/2010/main" val="18461600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 #1 (cont’d)</a:t>
            </a:r>
            <a:endParaRPr lang="en-US" dirty="0">
              <a:solidFill>
                <a:srgbClr val="FFFF00"/>
              </a:solidFill>
            </a:endParaRPr>
          </a:p>
        </p:txBody>
      </p:sp>
      <p:sp>
        <p:nvSpPr>
          <p:cNvPr id="3" name="Content Placeholder 2"/>
          <p:cNvSpPr>
            <a:spLocks noGrp="1"/>
          </p:cNvSpPr>
          <p:nvPr>
            <p:ph idx="1"/>
          </p:nvPr>
        </p:nvSpPr>
        <p:spPr>
          <a:xfrm>
            <a:off x="304800" y="1600200"/>
            <a:ext cx="8382000" cy="4953000"/>
          </a:xfrm>
        </p:spPr>
        <p:txBody>
          <a:bodyPr/>
          <a:lstStyle/>
          <a:p>
            <a:r>
              <a:rPr lang="en-US" sz="1800" dirty="0"/>
              <a:t>Visit forms for the day visit (1/6/16) and Evening/Overnight (1/26/16-1/27/16) were reviewed and did not indicate any issues related to this incident. </a:t>
            </a:r>
          </a:p>
          <a:p>
            <a:r>
              <a:rPr lang="en-US" sz="1800" dirty="0"/>
              <a:t>In reviewing Post Move Visits </a:t>
            </a:r>
            <a:r>
              <a:rPr lang="en-US" sz="1800" dirty="0" smtClean="0"/>
              <a:t>for the </a:t>
            </a:r>
            <a:r>
              <a:rPr lang="en-US" sz="1800" dirty="0"/>
              <a:t>Individual dated 2/19/16, 2/23/16, and 3/1/16 by CVTC staff, 2/19/16 and 3/4/16 by CSB staff and 3/16/16 by OHR staff, it was noted </a:t>
            </a:r>
            <a:r>
              <a:rPr lang="en-US" sz="1800" dirty="0" smtClean="0"/>
              <a:t>that the </a:t>
            </a:r>
            <a:r>
              <a:rPr lang="en-US" sz="1800" dirty="0"/>
              <a:t>Individual has the following related Essential supports:  PCP, Gastroenterologist as needed, Pulmonologist, G-tube for nutrition, medications and </a:t>
            </a:r>
            <a:r>
              <a:rPr lang="en-US" sz="1800" dirty="0" smtClean="0"/>
              <a:t>hydration; </a:t>
            </a:r>
            <a:r>
              <a:rPr lang="en-US" sz="1800" dirty="0"/>
              <a:t>abdominal binder at all times, positioning schedule, crush medications and give by tube, and head of bed elevated.  Documentation and observations during post move visits indicated that the above related essential supports were being </a:t>
            </a:r>
            <a:r>
              <a:rPr lang="en-US" sz="1800" dirty="0" smtClean="0"/>
              <a:t>provided. </a:t>
            </a:r>
            <a:r>
              <a:rPr lang="en-US" sz="1800" dirty="0"/>
              <a:t>Due to his pulling out his G-tube on 2 occasions, the provider was going to be getting new abdominal binders to see if that would help secure the G-tube site before resorting to </a:t>
            </a:r>
            <a:r>
              <a:rPr lang="en-US" sz="1800" dirty="0" smtClean="0"/>
              <a:t>a one </a:t>
            </a:r>
            <a:r>
              <a:rPr lang="en-US" sz="1800" dirty="0"/>
              <a:t>piece </a:t>
            </a:r>
            <a:r>
              <a:rPr lang="en-US" sz="1800" dirty="0" smtClean="0"/>
              <a:t>singlet.  </a:t>
            </a:r>
            <a:r>
              <a:rPr lang="en-US" sz="1800" dirty="0"/>
              <a:t>He is not due to see the Pulmonologist until May 2016. Provider was going to make an appointment with Gastroenterologist to address his G-tube concerns.  He had seen his PCP several times due to pulling out his G-tube.  </a:t>
            </a:r>
          </a:p>
        </p:txBody>
      </p:sp>
    </p:spTree>
    <p:extLst>
      <p:ext uri="{BB962C8B-B14F-4D97-AF65-F5344CB8AC3E}">
        <p14:creationId xmlns:p14="http://schemas.microsoft.com/office/powerpoint/2010/main" val="25002190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FF00"/>
                </a:solidFill>
              </a:rPr>
              <a:t>Findings: Example </a:t>
            </a:r>
            <a:r>
              <a:rPr lang="en-US" sz="3600" dirty="0">
                <a:solidFill>
                  <a:srgbClr val="FFFF00"/>
                </a:solidFill>
              </a:rPr>
              <a:t>#</a:t>
            </a:r>
            <a:r>
              <a:rPr lang="en-US" sz="3600" dirty="0" smtClean="0">
                <a:solidFill>
                  <a:srgbClr val="FFFF00"/>
                </a:solidFill>
              </a:rPr>
              <a:t>2</a:t>
            </a:r>
            <a:br>
              <a:rPr lang="en-US" sz="3600" dirty="0" smtClean="0">
                <a:solidFill>
                  <a:srgbClr val="FFFF00"/>
                </a:solidFill>
              </a:rPr>
            </a:br>
            <a:r>
              <a:rPr lang="en-US" sz="3600" dirty="0" smtClean="0">
                <a:solidFill>
                  <a:srgbClr val="FFFF00"/>
                </a:solidFill>
              </a:rPr>
              <a:t> Second </a:t>
            </a:r>
            <a:r>
              <a:rPr lang="en-US" sz="3600" dirty="0">
                <a:solidFill>
                  <a:srgbClr val="FFFF00"/>
                </a:solidFill>
              </a:rPr>
              <a:t>I</a:t>
            </a:r>
            <a:r>
              <a:rPr lang="en-US" sz="3600" dirty="0" smtClean="0">
                <a:solidFill>
                  <a:srgbClr val="FFFF00"/>
                </a:solidFill>
              </a:rPr>
              <a:t>ncident </a:t>
            </a:r>
            <a:r>
              <a:rPr lang="en-US" sz="3600" dirty="0">
                <a:solidFill>
                  <a:srgbClr val="FFFF00"/>
                </a:solidFill>
              </a:rPr>
              <a:t>of </a:t>
            </a:r>
            <a:r>
              <a:rPr lang="en-US" sz="3600" dirty="0" smtClean="0">
                <a:solidFill>
                  <a:srgbClr val="FFFF00"/>
                </a:solidFill>
              </a:rPr>
              <a:t>Pneumonia</a:t>
            </a:r>
            <a:endParaRPr lang="en-US" sz="3600" dirty="0">
              <a:solidFill>
                <a:srgbClr val="FFFF00"/>
              </a:solidFill>
            </a:endParaRPr>
          </a:p>
        </p:txBody>
      </p:sp>
      <p:sp>
        <p:nvSpPr>
          <p:cNvPr id="3" name="Content Placeholder 2"/>
          <p:cNvSpPr>
            <a:spLocks noGrp="1"/>
          </p:cNvSpPr>
          <p:nvPr>
            <p:ph idx="1"/>
          </p:nvPr>
        </p:nvSpPr>
        <p:spPr/>
        <p:txBody>
          <a:bodyPr/>
          <a:lstStyle/>
          <a:p>
            <a:r>
              <a:rPr lang="en-US" sz="2000" dirty="0"/>
              <a:t>See incident #1 dated 2/21/16 for hospitalizations and incident #3 dated 4/3/16, which was also for Pneumonia.  Additional information since </a:t>
            </a:r>
            <a:r>
              <a:rPr lang="en-US" sz="2000" dirty="0" smtClean="0"/>
              <a:t>incident #3 </a:t>
            </a:r>
            <a:r>
              <a:rPr lang="en-US" sz="2000" dirty="0"/>
              <a:t>dated 4/3/16 included the 4th Post Move Visit </a:t>
            </a:r>
            <a:r>
              <a:rPr lang="en-US" sz="2000" dirty="0" smtClean="0"/>
              <a:t>conducted on </a:t>
            </a:r>
            <a:r>
              <a:rPr lang="en-US" sz="2000" dirty="0"/>
              <a:t>4/7/16. During that visit, Individual’s related essential supports were being </a:t>
            </a:r>
            <a:r>
              <a:rPr lang="en-US" sz="2000" dirty="0" smtClean="0"/>
              <a:t>provided.  </a:t>
            </a:r>
            <a:r>
              <a:rPr lang="en-US" sz="2000" dirty="0"/>
              <a:t>The behavior specialist was scheduled to visit on 4/15/16 and Individual’s Pulmonologist appointment was scheduled for 5/6/16.  </a:t>
            </a:r>
            <a:r>
              <a:rPr lang="en-US" sz="2000" dirty="0" smtClean="0"/>
              <a:t>REACH </a:t>
            </a:r>
            <a:r>
              <a:rPr lang="en-US" sz="2000" dirty="0"/>
              <a:t>visited on 3/4/16 to meet </a:t>
            </a:r>
            <a:r>
              <a:rPr lang="en-US" sz="2000" dirty="0" smtClean="0"/>
              <a:t>the Individual </a:t>
            </a:r>
            <a:r>
              <a:rPr lang="en-US" sz="2000" dirty="0"/>
              <a:t>and the </a:t>
            </a:r>
            <a:r>
              <a:rPr lang="en-US" sz="2000" dirty="0" smtClean="0"/>
              <a:t>provider. </a:t>
            </a:r>
            <a:r>
              <a:rPr lang="en-US" sz="2000" dirty="0"/>
              <a:t>The REACH representative did not have any recommendations.  PMMC has emailed Program Manager to request verification of the Behavior Specialist and Pulmonologist appointments as part of the Outstanding Appointments follow </a:t>
            </a:r>
            <a:r>
              <a:rPr lang="en-US" sz="2000" dirty="0" smtClean="0"/>
              <a:t>up.</a:t>
            </a:r>
            <a:endParaRPr lang="en-US" sz="2000" dirty="0"/>
          </a:p>
        </p:txBody>
      </p:sp>
    </p:spTree>
    <p:extLst>
      <p:ext uri="{BB962C8B-B14F-4D97-AF65-F5344CB8AC3E}">
        <p14:creationId xmlns:p14="http://schemas.microsoft.com/office/powerpoint/2010/main" val="144426294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162800" cy="944563"/>
          </a:xfrm>
        </p:spPr>
        <p:txBody>
          <a:bodyPr/>
          <a:lstStyle/>
          <a:p>
            <a:r>
              <a:rPr lang="en-US" sz="3600" dirty="0" smtClean="0">
                <a:solidFill>
                  <a:srgbClr val="FFFF00"/>
                </a:solidFill>
              </a:rPr>
              <a:t>Incident/Readmission/Occurrence </a:t>
            </a:r>
            <a:r>
              <a:rPr lang="en-US" sz="3600" dirty="0">
                <a:solidFill>
                  <a:srgbClr val="FFFF00"/>
                </a:solidFill>
              </a:rPr>
              <a:t>Report Follow Up and Updates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000" b="1" dirty="0">
                <a:latin typeface="Calibri" panose="020F0502020204030204" pitchFamily="34" charset="0"/>
              </a:rPr>
              <a:t>Conclusion – </a:t>
            </a:r>
            <a:r>
              <a:rPr lang="en-US" sz="2000" dirty="0">
                <a:latin typeface="Calibri" panose="020F0502020204030204" pitchFamily="34" charset="0"/>
              </a:rPr>
              <a:t>Summarize findings as related to the incident</a:t>
            </a:r>
            <a:r>
              <a:rPr lang="en-US" sz="2000" dirty="0" smtClean="0">
                <a:latin typeface="Calibri" panose="020F0502020204030204" pitchFamily="34" charset="0"/>
              </a:rPr>
              <a:t>.</a:t>
            </a:r>
          </a:p>
          <a:p>
            <a:pPr marL="0" indent="0">
              <a:buNone/>
            </a:pPr>
            <a:endParaRPr lang="en-US" sz="2000" dirty="0">
              <a:latin typeface="Calibri" panose="020F0502020204030204" pitchFamily="34" charset="0"/>
            </a:endParaRPr>
          </a:p>
          <a:p>
            <a:endParaRPr lang="en-US" sz="2000" dirty="0"/>
          </a:p>
        </p:txBody>
      </p:sp>
      <p:sp>
        <p:nvSpPr>
          <p:cNvPr id="4" name="Rectangle 3"/>
          <p:cNvSpPr/>
          <p:nvPr/>
        </p:nvSpPr>
        <p:spPr bwMode="auto">
          <a:xfrm>
            <a:off x="838200" y="1981200"/>
            <a:ext cx="7696200" cy="44196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3800" b="0" i="0" u="none" strike="noStrike" cap="none" normalizeH="0" baseline="0" dirty="0" smtClean="0">
              <a:ln>
                <a:noFill/>
              </a:ln>
              <a:solidFill>
                <a:schemeClr val="bg1">
                  <a:lumMod val="95000"/>
                </a:schemeClr>
              </a:solidFill>
              <a:effectLst/>
              <a:latin typeface="Arial" charset="0"/>
            </a:endParaRPr>
          </a:p>
        </p:txBody>
      </p:sp>
      <p:sp>
        <p:nvSpPr>
          <p:cNvPr id="6" name="Rectangle 2"/>
          <p:cNvSpPr>
            <a:spLocks noChangeArrowheads="1"/>
          </p:cNvSpPr>
          <p:nvPr/>
        </p:nvSpPr>
        <p:spPr bwMode="auto">
          <a:xfrm>
            <a:off x="838200" y="2186521"/>
            <a:ext cx="76962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Factors to consider:</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Information related to incident that was shared/not shared during the discharge process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Confirmation that essential supports were/were not identified</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Training was/was not completed by the discharging training center</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Essential supports were/were not observed during the Post Move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itchFamily="34" charset="0"/>
                <a:ea typeface="Times New Roman" pitchFamily="18" charset="0"/>
                <a:cs typeface="Times New Roman" pitchFamily="18" charset="0"/>
              </a:rPr>
              <a:t> </a:t>
            </a:r>
            <a:r>
              <a:rPr lang="en-US" altLang="en-US" sz="2000" dirty="0" smtClean="0">
                <a:solidFill>
                  <a:schemeClr val="tx1"/>
                </a:solidFill>
                <a:latin typeface="Calibri" pitchFamily="34" charset="0"/>
                <a:ea typeface="Times New Roman" pitchFamily="18" charset="0"/>
                <a:cs typeface="Times New Roman" pitchFamily="18" charset="0"/>
              </a:rPr>
              <a:t>       </a:t>
            </a:r>
            <a:r>
              <a:rPr kumimoji="0" lang="en-US" alt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Monitoring Process</a:t>
            </a:r>
          </a:p>
          <a:p>
            <a:pPr marL="457200" marR="0" lvl="0" indent="-45720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Additional support needs or concerns were/were not identified, </a:t>
            </a:r>
          </a:p>
          <a:p>
            <a:pPr marR="0" lvl="0" algn="l" defTabSz="914400" rtl="0" eaLnBrk="0" fontAlgn="base" latinLnBrk="0" hangingPunct="0">
              <a:lnSpc>
                <a:spcPct val="100000"/>
              </a:lnSpc>
              <a:spcBef>
                <a:spcPct val="0"/>
              </a:spcBef>
              <a:spcAft>
                <a:spcPct val="0"/>
              </a:spcAft>
              <a:buClrTx/>
              <a:buSzTx/>
              <a:tabLst/>
            </a:pPr>
            <a:r>
              <a:rPr lang="en-US" altLang="en-US" sz="2000" dirty="0">
                <a:solidFill>
                  <a:schemeClr val="tx1"/>
                </a:solidFill>
                <a:latin typeface="Calibri" pitchFamily="34" charset="0"/>
                <a:ea typeface="Times New Roman" pitchFamily="18" charset="0"/>
                <a:cs typeface="Times New Roman" pitchFamily="18" charset="0"/>
              </a:rPr>
              <a:t> </a:t>
            </a:r>
            <a:r>
              <a:rPr lang="en-US" altLang="en-US" sz="2000" dirty="0" smtClean="0">
                <a:solidFill>
                  <a:schemeClr val="tx1"/>
                </a:solidFill>
                <a:latin typeface="Calibri" pitchFamily="34" charset="0"/>
                <a:ea typeface="Times New Roman" pitchFamily="18" charset="0"/>
                <a:cs typeface="Times New Roman" pitchFamily="18" charset="0"/>
              </a:rPr>
              <a:t>       acted upon</a:t>
            </a: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and resolved/ implemented </a:t>
            </a:r>
            <a:endParaRPr kumimoji="0" lang="en-US" altLang="en-US" sz="2000" b="0" i="0"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2000" dirty="0" smtClean="0">
                <a:solidFill>
                  <a:schemeClr val="tx1"/>
                </a:solidFill>
                <a:latin typeface="Calibri" pitchFamily="34" charset="0"/>
                <a:ea typeface="Times New Roman" pitchFamily="18" charset="0"/>
                <a:cs typeface="Times New Roman" pitchFamily="18" charset="0"/>
              </a:rPr>
              <a:t>6.     </a:t>
            </a: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Additional training, as needed, was scheduled and completed</a:t>
            </a:r>
            <a:endParaRPr kumimoji="0" lang="en-US" altLang="en-US" sz="20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7. </a:t>
            </a:r>
            <a:r>
              <a:rPr lang="en-US" altLang="en-US" sz="2000" dirty="0">
                <a:solidFill>
                  <a:schemeClr val="tx1"/>
                </a:solidFill>
                <a:latin typeface="Calibri" pitchFamily="34" charset="0"/>
                <a:ea typeface="Times New Roman" pitchFamily="18" charset="0"/>
                <a:cs typeface="Times New Roman" pitchFamily="18" charset="0"/>
              </a:rPr>
              <a:t> </a:t>
            </a:r>
            <a:r>
              <a:rPr lang="en-US" altLang="en-US" sz="2000" dirty="0" smtClean="0">
                <a:solidFill>
                  <a:schemeClr val="tx1"/>
                </a:solidFill>
                <a:latin typeface="Calibri" pitchFamily="34" charset="0"/>
                <a:ea typeface="Times New Roman" pitchFamily="18" charset="0"/>
                <a:cs typeface="Times New Roman" pitchFamily="18" charset="0"/>
              </a:rPr>
              <a:t>   </a:t>
            </a: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PMM supporting documentation obtained from the provider shows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itchFamily="34" charset="0"/>
                <a:ea typeface="Times New Roman" pitchFamily="18" charset="0"/>
                <a:cs typeface="Times New Roman" pitchFamily="18" charset="0"/>
              </a:rPr>
              <a:t> </a:t>
            </a:r>
            <a:r>
              <a:rPr lang="en-US" altLang="en-US" sz="2000" dirty="0" smtClean="0">
                <a:solidFill>
                  <a:schemeClr val="tx1"/>
                </a:solidFill>
                <a:latin typeface="Calibri" pitchFamily="34" charset="0"/>
                <a:ea typeface="Times New Roman" pitchFamily="18" charset="0"/>
                <a:cs typeface="Times New Roman" pitchFamily="18" charset="0"/>
              </a:rPr>
              <a:t>       </a:t>
            </a: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completeness, consistency, and correct procedures were followed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Calibri" pitchFamily="34" charset="0"/>
                <a:ea typeface="Times New Roman" pitchFamily="18" charset="0"/>
                <a:cs typeface="Times New Roman" pitchFamily="18" charset="0"/>
              </a:rPr>
              <a:t> </a:t>
            </a:r>
            <a:r>
              <a:rPr lang="en-US" altLang="en-US" sz="2000" dirty="0" smtClean="0">
                <a:solidFill>
                  <a:schemeClr val="tx1"/>
                </a:solidFill>
                <a:latin typeface="Calibri" pitchFamily="34" charset="0"/>
                <a:ea typeface="Times New Roman" pitchFamily="18" charset="0"/>
                <a:cs typeface="Times New Roman" pitchFamily="18" charset="0"/>
              </a:rPr>
              <a:t>       </a:t>
            </a:r>
            <a:r>
              <a:rPr kumimoji="0" lang="en-US" altLang="en-US" sz="2000" b="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(i.e. BM chart and provider’s protocol if no BM)</a:t>
            </a:r>
            <a:endParaRPr kumimoji="0" lang="en-US" altLang="en-US" sz="2000" b="0" i="0"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6843488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Examples: Conclusion</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lstStyle/>
          <a:p>
            <a:pPr marL="0" indent="0">
              <a:buNone/>
            </a:pPr>
            <a:r>
              <a:rPr lang="en-US" sz="1800" dirty="0" smtClean="0"/>
              <a:t>Example#1</a:t>
            </a:r>
          </a:p>
          <a:p>
            <a:pPr marL="0" indent="0">
              <a:buNone/>
            </a:pPr>
            <a:r>
              <a:rPr lang="en-US" sz="1800" dirty="0" smtClean="0"/>
              <a:t>Medical </a:t>
            </a:r>
            <a:r>
              <a:rPr lang="en-US" sz="1800" dirty="0"/>
              <a:t>information was made available during the pre-move process and documented on the discussion record.  Specific training related to </a:t>
            </a:r>
            <a:r>
              <a:rPr lang="en-US" sz="1800" dirty="0" smtClean="0"/>
              <a:t>nutritional </a:t>
            </a:r>
            <a:r>
              <a:rPr lang="en-US" sz="1800" dirty="0"/>
              <a:t>plan was limited to 10 minutes and residential provider chose limited participation.  There is no history of aspiration pneumonia, and Oral Motor Assessment was current upon </a:t>
            </a:r>
            <a:r>
              <a:rPr lang="en-US" sz="1800" dirty="0" smtClean="0"/>
              <a:t>discharge.</a:t>
            </a:r>
          </a:p>
          <a:p>
            <a:pPr marL="0" indent="0">
              <a:buNone/>
            </a:pPr>
            <a:endParaRPr lang="en-US" sz="1800" dirty="0"/>
          </a:p>
          <a:p>
            <a:pPr marL="0" indent="0">
              <a:buNone/>
            </a:pPr>
            <a:r>
              <a:rPr lang="en-US" sz="1800" dirty="0" smtClean="0"/>
              <a:t>Example #2</a:t>
            </a:r>
          </a:p>
          <a:p>
            <a:pPr marL="0" indent="0">
              <a:buNone/>
            </a:pPr>
            <a:r>
              <a:rPr lang="en-US" sz="1800" dirty="0" smtClean="0"/>
              <a:t>Safety plan to address potential wandering was identified as essential support but specific training on individual’s BSP was completed only after the discharge date. NVTC </a:t>
            </a:r>
            <a:r>
              <a:rPr lang="en-US" sz="1800" dirty="0"/>
              <a:t>Psychologist provided </a:t>
            </a:r>
            <a:r>
              <a:rPr lang="en-US" sz="1800" dirty="0" smtClean="0"/>
              <a:t>the additional training to address the concern identified during TC PMM visits. TC PMM coordinated, followed-up and resolved the identified concern. Pre-move </a:t>
            </a:r>
            <a:r>
              <a:rPr lang="en-US" sz="1800" dirty="0"/>
              <a:t>visits were completed for both residential and day program and there </a:t>
            </a:r>
            <a:r>
              <a:rPr lang="en-US" sz="1800" dirty="0" smtClean="0"/>
              <a:t>were </a:t>
            </a:r>
            <a:r>
              <a:rPr lang="en-US" sz="1800" dirty="0"/>
              <a:t>no </a:t>
            </a:r>
            <a:r>
              <a:rPr lang="en-US" sz="1800" dirty="0" smtClean="0"/>
              <a:t>concerns requiring additional </a:t>
            </a:r>
            <a:r>
              <a:rPr lang="en-US" sz="1800" dirty="0"/>
              <a:t>supports related to behavioral </a:t>
            </a:r>
            <a:r>
              <a:rPr lang="en-US" sz="1800" dirty="0" smtClean="0"/>
              <a:t>issues. </a:t>
            </a:r>
            <a:endParaRPr lang="en-US" sz="1800" dirty="0"/>
          </a:p>
        </p:txBody>
      </p:sp>
    </p:spTree>
    <p:extLst>
      <p:ext uri="{BB962C8B-B14F-4D97-AF65-F5344CB8AC3E}">
        <p14:creationId xmlns:p14="http://schemas.microsoft.com/office/powerpoint/2010/main" val="110317347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14600"/>
            <a:ext cx="8153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828800" y="228600"/>
            <a:ext cx="7086600" cy="944563"/>
          </a:xfrm>
        </p:spPr>
        <p:txBody>
          <a:bodyPr/>
          <a:lstStyle/>
          <a:p>
            <a:r>
              <a:rPr lang="en-US" sz="3600" dirty="0" smtClean="0">
                <a:solidFill>
                  <a:srgbClr val="FFFF00"/>
                </a:solidFill>
              </a:rPr>
              <a:t>Incident/Readmission/Occurrence </a:t>
            </a:r>
            <a:r>
              <a:rPr lang="en-US" sz="3600" dirty="0">
                <a:solidFill>
                  <a:srgbClr val="FFFF00"/>
                </a:solidFill>
              </a:rPr>
              <a:t>Report Follow Up and Updates</a:t>
            </a:r>
          </a:p>
        </p:txBody>
      </p:sp>
      <p:sp>
        <p:nvSpPr>
          <p:cNvPr id="3" name="Content Placeholder 2"/>
          <p:cNvSpPr>
            <a:spLocks noGrp="1"/>
          </p:cNvSpPr>
          <p:nvPr>
            <p:ph idx="1"/>
          </p:nvPr>
        </p:nvSpPr>
        <p:spPr>
          <a:xfrm>
            <a:off x="457200" y="1600200"/>
            <a:ext cx="8229600" cy="4953000"/>
          </a:xfrm>
        </p:spPr>
        <p:txBody>
          <a:bodyPr/>
          <a:lstStyle/>
          <a:p>
            <a:pPr>
              <a:buFont typeface="Wingdings" panose="05000000000000000000" pitchFamily="2" charset="2"/>
              <a:buChar char="q"/>
            </a:pPr>
            <a:r>
              <a:rPr lang="en-US" sz="2000" dirty="0"/>
              <a:t>Recommendations/Action Taken - always includes contacting the provider for an update on the individual’s </a:t>
            </a:r>
            <a:r>
              <a:rPr lang="en-US" sz="2000" dirty="0" smtClean="0"/>
              <a:t>status.</a:t>
            </a:r>
          </a:p>
          <a:p>
            <a:pPr marL="0" indent="0">
              <a:buNone/>
            </a:pPr>
            <a:endParaRPr lang="en-US" sz="2000" dirty="0" smtClean="0">
              <a:latin typeface="Calibri" panose="020F0502020204030204" pitchFamily="34" charset="0"/>
            </a:endParaRPr>
          </a:p>
          <a:p>
            <a:pPr marL="0" indent="0">
              <a:buNone/>
            </a:pPr>
            <a:r>
              <a:rPr lang="en-US" sz="1800" dirty="0" smtClean="0">
                <a:latin typeface="Calibri" panose="020F0502020204030204" pitchFamily="34" charset="0"/>
              </a:rPr>
              <a:t>Based upon the findings, the following additional actions may be taken:</a:t>
            </a:r>
            <a:endParaRPr lang="en-US" sz="1800" dirty="0">
              <a:latin typeface="Calibri" panose="020F0502020204030204" pitchFamily="34" charset="0"/>
            </a:endParaRPr>
          </a:p>
          <a:p>
            <a:pPr>
              <a:buFont typeface="+mj-lt"/>
              <a:buAutoNum type="arabicPeriod"/>
            </a:pPr>
            <a:r>
              <a:rPr lang="en-US" sz="1800" dirty="0">
                <a:latin typeface="Calibri" panose="020F0502020204030204" pitchFamily="34" charset="0"/>
              </a:rPr>
              <a:t>Offer additional training</a:t>
            </a:r>
          </a:p>
          <a:p>
            <a:pPr>
              <a:buFont typeface="+mj-lt"/>
              <a:buAutoNum type="arabicPeriod"/>
            </a:pPr>
            <a:r>
              <a:rPr lang="en-US" sz="1800" dirty="0" smtClean="0">
                <a:latin typeface="Calibri" panose="020F0502020204030204" pitchFamily="34" charset="0"/>
              </a:rPr>
              <a:t>Conduct an additional post move monitoring visit</a:t>
            </a:r>
            <a:endParaRPr lang="en-US" sz="1800" dirty="0">
              <a:latin typeface="Calibri" panose="020F0502020204030204" pitchFamily="34" charset="0"/>
            </a:endParaRPr>
          </a:p>
          <a:p>
            <a:pPr>
              <a:buFont typeface="+mj-lt"/>
              <a:buAutoNum type="arabicPeriod"/>
            </a:pPr>
            <a:r>
              <a:rPr lang="en-US" sz="1800" dirty="0" smtClean="0">
                <a:latin typeface="Calibri" panose="020F0502020204030204" pitchFamily="34" charset="0"/>
              </a:rPr>
              <a:t>Refer to a </a:t>
            </a:r>
            <a:r>
              <a:rPr lang="en-US" sz="1800" dirty="0">
                <a:latin typeface="Calibri" panose="020F0502020204030204" pitchFamily="34" charset="0"/>
              </a:rPr>
              <a:t>Community Resource Consultant, </a:t>
            </a:r>
            <a:r>
              <a:rPr lang="en-US" sz="1800" dirty="0" smtClean="0">
                <a:latin typeface="Calibri" panose="020F0502020204030204" pitchFamily="34" charset="0"/>
              </a:rPr>
              <a:t>the Office of Integrated Health, or other DBHDS staff</a:t>
            </a:r>
            <a:endParaRPr lang="en-US" sz="1800" dirty="0">
              <a:latin typeface="Calibri" panose="020F0502020204030204" pitchFamily="34" charset="0"/>
            </a:endParaRPr>
          </a:p>
          <a:p>
            <a:pPr>
              <a:buFont typeface="+mj-lt"/>
              <a:buAutoNum type="arabicPeriod"/>
            </a:pPr>
            <a:r>
              <a:rPr lang="en-US" sz="1800" dirty="0">
                <a:latin typeface="Calibri" panose="020F0502020204030204" pitchFamily="34" charset="0"/>
              </a:rPr>
              <a:t>Contact CSB Support Coordinator for recommended follow-up. </a:t>
            </a:r>
          </a:p>
          <a:p>
            <a:pPr>
              <a:buFont typeface="+mj-lt"/>
              <a:buAutoNum type="arabicPeriod"/>
            </a:pPr>
            <a:r>
              <a:rPr lang="en-US" sz="1800" dirty="0">
                <a:latin typeface="Calibri" panose="020F0502020204030204" pitchFamily="34" charset="0"/>
              </a:rPr>
              <a:t>Provide </a:t>
            </a:r>
            <a:r>
              <a:rPr lang="en-US" sz="1800" dirty="0" smtClean="0">
                <a:latin typeface="Calibri" panose="020F0502020204030204" pitchFamily="34" charset="0"/>
              </a:rPr>
              <a:t>a copy </a:t>
            </a:r>
            <a:r>
              <a:rPr lang="en-US" sz="1800" dirty="0">
                <a:latin typeface="Calibri" panose="020F0502020204030204" pitchFamily="34" charset="0"/>
              </a:rPr>
              <a:t>of Health and Safety </a:t>
            </a:r>
            <a:r>
              <a:rPr lang="en-US" sz="1800" dirty="0" smtClean="0">
                <a:latin typeface="Calibri" panose="020F0502020204030204" pitchFamily="34" charset="0"/>
              </a:rPr>
              <a:t>alerts related </a:t>
            </a:r>
            <a:r>
              <a:rPr lang="en-US" sz="1800" dirty="0">
                <a:latin typeface="Calibri" panose="020F0502020204030204" pitchFamily="34" charset="0"/>
              </a:rPr>
              <a:t>to the incident that can be used as </a:t>
            </a:r>
            <a:r>
              <a:rPr lang="en-US" sz="1800" dirty="0" smtClean="0">
                <a:latin typeface="Calibri" panose="020F0502020204030204" pitchFamily="34" charset="0"/>
              </a:rPr>
              <a:t>training </a:t>
            </a:r>
            <a:r>
              <a:rPr lang="en-US" sz="1800" dirty="0">
                <a:latin typeface="Calibri" panose="020F0502020204030204" pitchFamily="34" charset="0"/>
              </a:rPr>
              <a:t>material if needed.</a:t>
            </a:r>
          </a:p>
          <a:p>
            <a:pPr>
              <a:buFont typeface="+mj-lt"/>
              <a:buAutoNum type="arabicPeriod"/>
            </a:pPr>
            <a:r>
              <a:rPr lang="en-US" sz="1800" dirty="0" smtClean="0">
                <a:latin typeface="Calibri" panose="020F0502020204030204" pitchFamily="34" charset="0"/>
              </a:rPr>
              <a:t>Ensure CSB SC completed an RST referral if the </a:t>
            </a:r>
            <a:r>
              <a:rPr lang="en-US" sz="1800" dirty="0">
                <a:latin typeface="Calibri" panose="020F0502020204030204" pitchFamily="34" charset="0"/>
              </a:rPr>
              <a:t>individual will need to be transferred to </a:t>
            </a:r>
            <a:r>
              <a:rPr lang="en-US" sz="1800" dirty="0" smtClean="0">
                <a:latin typeface="Calibri" panose="020F0502020204030204" pitchFamily="34" charset="0"/>
              </a:rPr>
              <a:t>a less integrated setting. </a:t>
            </a:r>
            <a:r>
              <a:rPr lang="en-US" sz="1800" dirty="0">
                <a:latin typeface="Calibri" panose="020F0502020204030204" pitchFamily="34" charset="0"/>
              </a:rPr>
              <a:t>(i.e. For prolonged </a:t>
            </a:r>
            <a:r>
              <a:rPr lang="en-US" sz="1800" dirty="0" smtClean="0">
                <a:latin typeface="Calibri" panose="020F0502020204030204" pitchFamily="34" charset="0"/>
              </a:rPr>
              <a:t>hospitalization </a:t>
            </a:r>
            <a:r>
              <a:rPr lang="en-US" sz="1800" dirty="0">
                <a:latin typeface="Calibri" panose="020F0502020204030204" pitchFamily="34" charset="0"/>
              </a:rPr>
              <a:t>requiring rehabilitative care </a:t>
            </a:r>
            <a:r>
              <a:rPr lang="en-US" sz="1800" dirty="0" smtClean="0">
                <a:latin typeface="Calibri" panose="020F0502020204030204" pitchFamily="34" charset="0"/>
              </a:rPr>
              <a:t>upon discharge</a:t>
            </a:r>
            <a:r>
              <a:rPr lang="en-US" sz="1800" dirty="0">
                <a:latin typeface="Calibri" panose="020F0502020204030204" pitchFamily="34" charset="0"/>
              </a:rPr>
              <a:t>, contact CSB support coordinator prior to long term skilled </a:t>
            </a:r>
            <a:r>
              <a:rPr lang="en-US" sz="1800" dirty="0" smtClean="0">
                <a:latin typeface="Calibri" panose="020F0502020204030204" pitchFamily="34" charset="0"/>
              </a:rPr>
              <a:t>placement)</a:t>
            </a:r>
            <a:endParaRPr lang="en-US" sz="1800" dirty="0">
              <a:latin typeface="Calibri" panose="020F0502020204030204" pitchFamily="34" charset="0"/>
            </a:endParaRPr>
          </a:p>
          <a:p>
            <a:endParaRPr lang="en-US" sz="1800" dirty="0"/>
          </a:p>
          <a:p>
            <a:endParaRPr lang="en-US" dirty="0"/>
          </a:p>
        </p:txBody>
      </p:sp>
    </p:spTree>
    <p:extLst>
      <p:ext uri="{BB962C8B-B14F-4D97-AF65-F5344CB8AC3E}">
        <p14:creationId xmlns:p14="http://schemas.microsoft.com/office/powerpoint/2010/main" val="15851970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
            </a:scene3d>
            <a:sp3d prstMaterial="softEdge">
              <a:bevelT w="63500" h="57150"/>
              <a:bevelB w="38100" h="38100"/>
            </a:sp3d>
          </a:bodyPr>
          <a:lstStyle/>
          <a:p>
            <a:r>
              <a:rPr lang="en-US" sz="4400" dirty="0" smtClean="0"/>
              <a:t> </a:t>
            </a:r>
            <a:endParaRPr lang="en-US" sz="4400" dirty="0">
              <a:ln w="18415" cmpd="sng">
                <a:noFill/>
                <a:prstDash val="solid"/>
              </a:ln>
              <a:solidFill>
                <a:srgbClr val="58A6B8"/>
              </a:solidFill>
              <a:effectLst>
                <a:outerShdw blurRad="76200" dist="38100" dir="5400000" algn="t" rotWithShape="0">
                  <a:prstClr val="black">
                    <a:alpha val="40000"/>
                  </a:prstClr>
                </a:outerShdw>
              </a:effectLst>
              <a:latin typeface="Arial Black" pitchFamily="34" charset="0"/>
              <a:cs typeface="Arial" pitchFamily="34" charset="0"/>
            </a:endParaRPr>
          </a:p>
        </p:txBody>
      </p:sp>
      <p:sp>
        <p:nvSpPr>
          <p:cNvPr id="6" name="Content Placeholder 1"/>
          <p:cNvSpPr txBox="1">
            <a:spLocks/>
          </p:cNvSpPr>
          <p:nvPr/>
        </p:nvSpPr>
        <p:spPr>
          <a:xfrm>
            <a:off x="152400" y="1676400"/>
            <a:ext cx="8686800" cy="4572000"/>
          </a:xfrm>
          <a:prstGeom prst="rect">
            <a:avLst/>
          </a:prstGeom>
        </p:spPr>
        <p:txBody>
          <a:bodyPr vert="horz">
            <a:normAutofit fontScale="85000" lnSpcReduction="20000"/>
          </a:bodyPr>
          <a:lstStyle/>
          <a:p>
            <a:pPr marL="566737" lvl="0" indent="-457200" algn="l" fontAlgn="auto">
              <a:spcBef>
                <a:spcPts val="1200"/>
              </a:spcBef>
              <a:spcAft>
                <a:spcPts val="0"/>
              </a:spcAft>
              <a:buSzPct val="90000"/>
              <a:buFont typeface="Arial" panose="020B0604020202020204" pitchFamily="34" charset="0"/>
              <a:buChar char="•"/>
              <a:defRPr/>
            </a:pPr>
            <a:r>
              <a:rPr lang="en-US" sz="2800" dirty="0">
                <a:solidFill>
                  <a:schemeClr val="tx1"/>
                </a:solidFill>
                <a:latin typeface="Calibri" panose="020F0502020204030204" pitchFamily="34" charset="0"/>
                <a:cs typeface="Calibri" panose="020F0502020204030204" pitchFamily="34" charset="0"/>
              </a:rPr>
              <a:t>To implement a systematic and comprehensive process </a:t>
            </a:r>
            <a:r>
              <a:rPr lang="en-US" sz="2800" dirty="0" smtClean="0">
                <a:solidFill>
                  <a:schemeClr val="tx1"/>
                </a:solidFill>
                <a:latin typeface="Calibri" panose="020F0502020204030204" pitchFamily="34" charset="0"/>
                <a:cs typeface="Calibri" panose="020F0502020204030204" pitchFamily="34" charset="0"/>
              </a:rPr>
              <a:t>that </a:t>
            </a:r>
            <a:r>
              <a:rPr lang="en-US" sz="2800" dirty="0">
                <a:solidFill>
                  <a:schemeClr val="tx1"/>
                </a:solidFill>
                <a:latin typeface="Calibri" panose="020F0502020204030204" pitchFamily="34" charset="0"/>
                <a:cs typeface="Calibri" panose="020F0502020204030204" pitchFamily="34" charset="0"/>
              </a:rPr>
              <a:t>identifies risk factors leading </a:t>
            </a:r>
            <a:r>
              <a:rPr lang="en-US" sz="2800" dirty="0" smtClean="0">
                <a:solidFill>
                  <a:schemeClr val="tx1"/>
                </a:solidFill>
                <a:latin typeface="Calibri" panose="020F0502020204030204" pitchFamily="34" charset="0"/>
                <a:cs typeface="Calibri" panose="020F0502020204030204" pitchFamily="34" charset="0"/>
              </a:rPr>
              <a:t>to incidents such as:</a:t>
            </a:r>
          </a:p>
          <a:p>
            <a:pPr marL="1481137" lvl="2" indent="-457200" algn="l" fontAlgn="auto">
              <a:spcBef>
                <a:spcPts val="1200"/>
              </a:spcBef>
              <a:spcAft>
                <a:spcPts val="0"/>
              </a:spcAft>
              <a:buSzPct val="90000"/>
              <a:buFont typeface="Wingdings" panose="05000000000000000000" pitchFamily="2" charset="2"/>
              <a:buChar char="q"/>
              <a:defRPr/>
            </a:pPr>
            <a:r>
              <a:rPr lang="en-US" sz="2800" dirty="0" smtClean="0">
                <a:solidFill>
                  <a:schemeClr val="tx1"/>
                </a:solidFill>
                <a:latin typeface="Calibri" panose="020F0502020204030204" pitchFamily="34" charset="0"/>
                <a:cs typeface="Calibri" panose="020F0502020204030204" pitchFamily="34" charset="0"/>
              </a:rPr>
              <a:t>Injury or Illness requiring medical attention</a:t>
            </a:r>
          </a:p>
          <a:p>
            <a:pPr marL="1481137" lvl="2" indent="-457200" algn="l" fontAlgn="auto">
              <a:spcBef>
                <a:spcPts val="1200"/>
              </a:spcBef>
              <a:spcAft>
                <a:spcPts val="0"/>
              </a:spcAft>
              <a:buSzPct val="90000"/>
              <a:buFont typeface="Wingdings" panose="05000000000000000000" pitchFamily="2" charset="2"/>
              <a:buChar char="q"/>
              <a:defRPr/>
            </a:pPr>
            <a:r>
              <a:rPr lang="en-US" sz="2800" dirty="0" smtClean="0">
                <a:solidFill>
                  <a:schemeClr val="tx1"/>
                </a:solidFill>
                <a:latin typeface="Calibri" panose="020F0502020204030204" pitchFamily="34" charset="0"/>
                <a:cs typeface="Calibri" panose="020F0502020204030204" pitchFamily="34" charset="0"/>
              </a:rPr>
              <a:t>Loss of community placement</a:t>
            </a:r>
          </a:p>
          <a:p>
            <a:pPr marL="1481137" lvl="2" indent="-457200" algn="l" fontAlgn="auto">
              <a:spcBef>
                <a:spcPts val="1200"/>
              </a:spcBef>
              <a:spcAft>
                <a:spcPts val="0"/>
              </a:spcAft>
              <a:buSzPct val="90000"/>
              <a:buFont typeface="Wingdings" panose="05000000000000000000" pitchFamily="2" charset="2"/>
              <a:buChar char="q"/>
              <a:defRPr/>
            </a:pPr>
            <a:r>
              <a:rPr lang="en-US" sz="2800" dirty="0" smtClean="0">
                <a:solidFill>
                  <a:schemeClr val="tx1"/>
                </a:solidFill>
                <a:latin typeface="Calibri" panose="020F0502020204030204" pitchFamily="34" charset="0"/>
                <a:cs typeface="Calibri" panose="020F0502020204030204" pitchFamily="34" charset="0"/>
              </a:rPr>
              <a:t>Readmission to a Virginia Training Center</a:t>
            </a:r>
          </a:p>
          <a:p>
            <a:pPr marL="1481137" lvl="2" indent="-457200" algn="l" fontAlgn="auto">
              <a:spcBef>
                <a:spcPts val="1200"/>
              </a:spcBef>
              <a:spcAft>
                <a:spcPts val="0"/>
              </a:spcAft>
              <a:buSzPct val="90000"/>
              <a:buFont typeface="Wingdings" panose="05000000000000000000" pitchFamily="2" charset="2"/>
              <a:buChar char="q"/>
              <a:defRPr/>
            </a:pPr>
            <a:r>
              <a:rPr lang="en-US" sz="2800" dirty="0" smtClean="0">
                <a:solidFill>
                  <a:schemeClr val="tx1"/>
                </a:solidFill>
                <a:latin typeface="Calibri" panose="020F0502020204030204" pitchFamily="34" charset="0"/>
                <a:cs typeface="Calibri" panose="020F0502020204030204" pitchFamily="34" charset="0"/>
              </a:rPr>
              <a:t>Hospitalizations (either medical or psychiatric)</a:t>
            </a:r>
          </a:p>
          <a:p>
            <a:pPr marL="1481137" lvl="2" indent="-457200" algn="l" fontAlgn="auto">
              <a:spcBef>
                <a:spcPts val="1200"/>
              </a:spcBef>
              <a:spcAft>
                <a:spcPts val="0"/>
              </a:spcAft>
              <a:buSzPct val="90000"/>
              <a:buFont typeface="Wingdings" panose="05000000000000000000" pitchFamily="2" charset="2"/>
              <a:buChar char="q"/>
              <a:defRPr/>
            </a:pPr>
            <a:r>
              <a:rPr lang="en-US" sz="2800" dirty="0" smtClean="0">
                <a:solidFill>
                  <a:schemeClr val="tx1"/>
                </a:solidFill>
                <a:latin typeface="Calibri" panose="020F0502020204030204" pitchFamily="34" charset="0"/>
                <a:cs typeface="Calibri" panose="020F0502020204030204" pitchFamily="34" charset="0"/>
              </a:rPr>
              <a:t>Death   </a:t>
            </a:r>
          </a:p>
          <a:p>
            <a:pPr marL="566737" indent="-457200" algn="l" fontAlgn="auto">
              <a:spcBef>
                <a:spcPts val="1200"/>
              </a:spcBef>
              <a:spcAft>
                <a:spcPts val="0"/>
              </a:spcAft>
              <a:buSzPct val="90000"/>
              <a:buFont typeface="Arial" panose="020B0604020202020204" pitchFamily="34" charset="0"/>
              <a:buChar char="•"/>
              <a:defRPr/>
            </a:pPr>
            <a:r>
              <a:rPr lang="en-US" sz="2800" dirty="0" smtClean="0">
                <a:solidFill>
                  <a:schemeClr val="tx1"/>
                </a:solidFill>
                <a:latin typeface="Calibri" panose="020F0502020204030204" pitchFamily="34" charset="0"/>
                <a:cs typeface="Calibri" panose="020F0502020204030204" pitchFamily="34" charset="0"/>
              </a:rPr>
              <a:t>To analyze findings </a:t>
            </a:r>
            <a:r>
              <a:rPr lang="en-US" sz="2800" dirty="0">
                <a:solidFill>
                  <a:schemeClr val="tx1"/>
                </a:solidFill>
                <a:latin typeface="Calibri" panose="020F0502020204030204" pitchFamily="34" charset="0"/>
                <a:cs typeface="Calibri" panose="020F0502020204030204" pitchFamily="34" charset="0"/>
              </a:rPr>
              <a:t>and </a:t>
            </a:r>
            <a:r>
              <a:rPr lang="en-US" sz="2800" dirty="0" smtClean="0">
                <a:solidFill>
                  <a:schemeClr val="tx1"/>
                </a:solidFill>
                <a:latin typeface="Calibri" panose="020F0502020204030204" pitchFamily="34" charset="0"/>
                <a:cs typeface="Calibri" panose="020F0502020204030204" pitchFamily="34" charset="0"/>
              </a:rPr>
              <a:t>collaborate  </a:t>
            </a:r>
            <a:r>
              <a:rPr lang="en-US" sz="2800" dirty="0">
                <a:solidFill>
                  <a:schemeClr val="tx1"/>
                </a:solidFill>
                <a:latin typeface="Calibri" panose="020F0502020204030204" pitchFamily="34" charset="0"/>
                <a:cs typeface="Calibri" panose="020F0502020204030204" pitchFamily="34" charset="0"/>
              </a:rPr>
              <a:t>amongst support partners to identify the services needed to prevent the disruption of the current </a:t>
            </a:r>
            <a:r>
              <a:rPr lang="en-US" sz="2800" dirty="0" smtClean="0">
                <a:solidFill>
                  <a:schemeClr val="tx1"/>
                </a:solidFill>
                <a:latin typeface="Calibri" panose="020F0502020204030204" pitchFamily="34" charset="0"/>
                <a:cs typeface="Calibri" panose="020F0502020204030204" pitchFamily="34" charset="0"/>
              </a:rPr>
              <a:t>placement; </a:t>
            </a:r>
            <a:r>
              <a:rPr lang="en-US" sz="2800" dirty="0">
                <a:solidFill>
                  <a:schemeClr val="tx1"/>
                </a:solidFill>
                <a:latin typeface="Calibri" panose="020F0502020204030204" pitchFamily="34" charset="0"/>
                <a:cs typeface="Calibri" panose="020F0502020204030204" pitchFamily="34" charset="0"/>
              </a:rPr>
              <a:t>or develop strategies to ensure successful planning for </a:t>
            </a:r>
            <a:r>
              <a:rPr lang="en-US" sz="2800" dirty="0" smtClean="0">
                <a:solidFill>
                  <a:schemeClr val="tx1"/>
                </a:solidFill>
                <a:latin typeface="Calibri" panose="020F0502020204030204" pitchFamily="34" charset="0"/>
                <a:cs typeface="Calibri" panose="020F0502020204030204" pitchFamily="34" charset="0"/>
              </a:rPr>
              <a:t>a transition </a:t>
            </a:r>
            <a:r>
              <a:rPr lang="en-US" sz="2800" dirty="0">
                <a:solidFill>
                  <a:schemeClr val="tx1"/>
                </a:solidFill>
                <a:latin typeface="Calibri" panose="020F0502020204030204" pitchFamily="34" charset="0"/>
                <a:cs typeface="Calibri" panose="020F0502020204030204" pitchFamily="34" charset="0"/>
              </a:rPr>
              <a:t>to the most integrated setting appropriate to meet </a:t>
            </a:r>
            <a:r>
              <a:rPr lang="en-US" sz="2800" dirty="0" smtClean="0">
                <a:solidFill>
                  <a:schemeClr val="tx1"/>
                </a:solidFill>
                <a:latin typeface="Calibri" panose="020F0502020204030204" pitchFamily="34" charset="0"/>
                <a:cs typeface="Calibri" panose="020F0502020204030204" pitchFamily="34" charset="0"/>
              </a:rPr>
              <a:t>the needs of the individual. </a:t>
            </a:r>
            <a:endParaRPr kumimoji="0" lang="en-US" sz="2800" b="0" i="0"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endParaRPr>
          </a:p>
          <a:p>
            <a:pPr marL="457200" marR="0" lvl="0" indent="-347663" algn="l" defTabSz="914400" rtl="0" eaLnBrk="1" fontAlgn="auto" latinLnBrk="0" hangingPunct="1">
              <a:lnSpc>
                <a:spcPct val="100000"/>
              </a:lnSpc>
              <a:spcBef>
                <a:spcPts val="1200"/>
              </a:spcBef>
              <a:spcAft>
                <a:spcPts val="0"/>
              </a:spcAft>
              <a:buSzPct val="90000"/>
              <a:tabLst/>
              <a:defRPr/>
            </a:pP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p:txBody>
      </p:sp>
      <p:sp>
        <p:nvSpPr>
          <p:cNvPr id="5" name="Title 2"/>
          <p:cNvSpPr txBox="1">
            <a:spLocks/>
          </p:cNvSpPr>
          <p:nvPr/>
        </p:nvSpPr>
        <p:spPr>
          <a:xfrm>
            <a:off x="1828800" y="228600"/>
            <a:ext cx="7010400" cy="990600"/>
          </a:xfrm>
          <a:prstGeom prst="rect">
            <a:avLst/>
          </a:prstGeom>
        </p:spPr>
        <p:txBody>
          <a:bodyPr vert="horz" rtlCol="0" anchor="ctr">
            <a:noAutofit/>
            <a:scene3d>
              <a:camera prst="orthographicFront"/>
              <a:lightRig rig="soft" dir="t"/>
            </a:scene3d>
            <a:sp3d prstMaterial="softEdge">
              <a:bevelB w="38100" h="381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smtClean="0">
                <a:ln w="18415" cmpd="sng">
                  <a:noFill/>
                  <a:prstDash val="solid"/>
                </a:ln>
                <a:solidFill>
                  <a:srgbClr val="FFFF00"/>
                </a:solidFill>
                <a:uLnTx/>
                <a:uFillTx/>
                <a:latin typeface="Calibri" pitchFamily="34" charset="0"/>
                <a:ea typeface="+mj-ea"/>
                <a:cs typeface="Arial" pitchFamily="34" charset="0"/>
              </a:rPr>
              <a:t>What is the</a:t>
            </a:r>
            <a:r>
              <a:rPr kumimoji="0" lang="en-US" sz="4000" i="0" u="none" strike="noStrike" kern="1200" cap="none" spc="0" normalizeH="0" noProof="0" dirty="0" smtClean="0">
                <a:ln w="18415" cmpd="sng">
                  <a:noFill/>
                  <a:prstDash val="solid"/>
                </a:ln>
                <a:solidFill>
                  <a:srgbClr val="FFFF00"/>
                </a:solidFill>
                <a:uLnTx/>
                <a:uFillTx/>
                <a:latin typeface="Calibri" pitchFamily="34" charset="0"/>
                <a:ea typeface="+mj-ea"/>
                <a:cs typeface="Arial" pitchFamily="34" charset="0"/>
              </a:rPr>
              <a:t> goal?</a:t>
            </a:r>
            <a:endParaRPr kumimoji="0" lang="en-US" sz="4800" i="0" u="none" strike="noStrike" kern="1200" cap="none" spc="0" normalizeH="0" baseline="0" noProof="0" dirty="0">
              <a:ln w="18415" cmpd="sng">
                <a:noFill/>
                <a:prstDash val="solid"/>
              </a:ln>
              <a:solidFill>
                <a:srgbClr val="FFFF00"/>
              </a:solidFill>
              <a:uLnTx/>
              <a:uFillTx/>
              <a:latin typeface="Calibri" pitchFamily="34" charset="0"/>
              <a:ea typeface="+mj-ea"/>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086600" cy="1066800"/>
          </a:xfrm>
        </p:spPr>
        <p:txBody>
          <a:bodyPr/>
          <a:lstStyle/>
          <a:p>
            <a:r>
              <a:rPr lang="en-US" dirty="0" smtClean="0">
                <a:solidFill>
                  <a:srgbClr val="FFFF00"/>
                </a:solidFill>
              </a:rPr>
              <a:t>Examples:</a:t>
            </a:r>
            <a:br>
              <a:rPr lang="en-US" dirty="0" smtClean="0">
                <a:solidFill>
                  <a:srgbClr val="FFFF00"/>
                </a:solidFill>
              </a:rPr>
            </a:br>
            <a:r>
              <a:rPr lang="en-US" sz="3600" dirty="0" smtClean="0">
                <a:solidFill>
                  <a:srgbClr val="FFFF00"/>
                </a:solidFill>
              </a:rPr>
              <a:t>Recommendations/Action Taken</a:t>
            </a:r>
            <a:endParaRPr lang="en-US" sz="3600" dirty="0">
              <a:solidFill>
                <a:srgbClr val="FFFF00"/>
              </a:solidFill>
            </a:endParaRPr>
          </a:p>
        </p:txBody>
      </p:sp>
      <p:sp>
        <p:nvSpPr>
          <p:cNvPr id="3" name="Content Placeholder 2"/>
          <p:cNvSpPr>
            <a:spLocks noGrp="1"/>
          </p:cNvSpPr>
          <p:nvPr>
            <p:ph idx="1"/>
          </p:nvPr>
        </p:nvSpPr>
        <p:spPr/>
        <p:txBody>
          <a:bodyPr/>
          <a:lstStyle/>
          <a:p>
            <a:pPr marL="0" indent="0">
              <a:buNone/>
            </a:pPr>
            <a:r>
              <a:rPr lang="en-US" sz="2000" dirty="0" smtClean="0"/>
              <a:t>#1: </a:t>
            </a:r>
            <a:r>
              <a:rPr lang="en-US" sz="2000" dirty="0"/>
              <a:t>DCM, CIM, OLS, and OHR were notified</a:t>
            </a:r>
            <a:r>
              <a:rPr lang="en-US" sz="2000" dirty="0" smtClean="0"/>
              <a:t>. PMM contacted group home for update</a:t>
            </a:r>
            <a:r>
              <a:rPr lang="en-US" sz="2000" dirty="0"/>
              <a:t>. Forwarded copy of the following Health and Safety alerts: 1) Calling 911 What You Should Know; 2) Documenting Changes in Medical Conditions, and 3) When to seek medical attention. Recommended </a:t>
            </a:r>
            <a:r>
              <a:rPr lang="en-US" sz="2000" dirty="0" smtClean="0"/>
              <a:t>to include Health and Safety alert materials or similar materials for staff/DSP’s training.</a:t>
            </a:r>
          </a:p>
          <a:p>
            <a:pPr marL="0" indent="0">
              <a:buNone/>
            </a:pPr>
            <a:endParaRPr lang="en-US" sz="2000" dirty="0"/>
          </a:p>
          <a:p>
            <a:pPr marL="0" indent="0">
              <a:buNone/>
            </a:pPr>
            <a:r>
              <a:rPr lang="en-US" sz="2000" dirty="0" smtClean="0"/>
              <a:t>#2 </a:t>
            </a:r>
            <a:r>
              <a:rPr lang="en-US" sz="2000" dirty="0"/>
              <a:t>DCM, CIM, OLS, and OHR were notified</a:t>
            </a:r>
            <a:r>
              <a:rPr lang="en-US" sz="2000" dirty="0" smtClean="0"/>
              <a:t>. PMMC </a:t>
            </a:r>
            <a:r>
              <a:rPr lang="en-US" sz="2000" dirty="0"/>
              <a:t>contacted CSB Support Coordinator and Community Integration Manager on 2/24/14.  PMMC recommends a longer training period for covering specific supports.  PMMC recommends the provider show proof of training community direct support partners who are not present during training offered by SVTC professionals.</a:t>
            </a:r>
          </a:p>
        </p:txBody>
      </p:sp>
    </p:spTree>
    <p:extLst>
      <p:ext uri="{BB962C8B-B14F-4D97-AF65-F5344CB8AC3E}">
        <p14:creationId xmlns:p14="http://schemas.microsoft.com/office/powerpoint/2010/main" val="310542612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FF00"/>
                </a:solidFill>
              </a:rPr>
              <a:t>Step 3</a:t>
            </a:r>
            <a:br>
              <a:rPr lang="en-US" sz="2800" dirty="0" smtClean="0">
                <a:solidFill>
                  <a:srgbClr val="FFFF00"/>
                </a:solidFill>
              </a:rPr>
            </a:br>
            <a:r>
              <a:rPr lang="en-US" sz="2800" dirty="0" smtClean="0">
                <a:solidFill>
                  <a:srgbClr val="FFFF00"/>
                </a:solidFill>
              </a:rPr>
              <a:t>Sharing Notification Across DBHDS Offices</a:t>
            </a:r>
            <a:endParaRPr lang="en-US" sz="2800" dirty="0">
              <a:solidFill>
                <a:srgbClr val="FFFF00"/>
              </a:solidFill>
            </a:endParaRPr>
          </a:p>
        </p:txBody>
      </p:sp>
      <p:sp>
        <p:nvSpPr>
          <p:cNvPr id="3" name="Content Placeholder 2"/>
          <p:cNvSpPr>
            <a:spLocks noGrp="1"/>
          </p:cNvSpPr>
          <p:nvPr>
            <p:ph idx="1"/>
          </p:nvPr>
        </p:nvSpPr>
        <p:spPr>
          <a:xfrm>
            <a:off x="457200" y="1524000"/>
            <a:ext cx="8229600" cy="4953000"/>
          </a:xfrm>
        </p:spPr>
        <p:txBody>
          <a:bodyPr/>
          <a:lstStyle/>
          <a:p>
            <a:r>
              <a:rPr lang="en-US" sz="2400" spc="30" dirty="0" smtClean="0"/>
              <a:t>After completing the Incident/Readmission/Occurrence Report Follow Up, send an email notification to the Incident Notification distribution list.  (This is a set Distribution List that includes OHR and OLS staff)</a:t>
            </a:r>
          </a:p>
          <a:p>
            <a:r>
              <a:rPr lang="en-US" sz="2400" b="1" spc="30" dirty="0" smtClean="0"/>
              <a:t>The notification should include:</a:t>
            </a:r>
          </a:p>
          <a:p>
            <a:pPr lvl="1"/>
            <a:r>
              <a:rPr lang="en-US" sz="2200" spc="30" dirty="0" smtClean="0"/>
              <a:t>In </a:t>
            </a:r>
            <a:r>
              <a:rPr lang="en-US" sz="2200" spc="30" dirty="0"/>
              <a:t>the subject line </a:t>
            </a:r>
            <a:r>
              <a:rPr lang="en-US" sz="2200" spc="30" dirty="0" smtClean="0"/>
              <a:t>type,” </a:t>
            </a:r>
            <a:r>
              <a:rPr lang="en-US" sz="2200" spc="30" dirty="0"/>
              <a:t>__ TC Shared Drive </a:t>
            </a:r>
            <a:r>
              <a:rPr lang="en-US" sz="2200" spc="30" dirty="0" smtClean="0"/>
              <a:t>Notification….” </a:t>
            </a:r>
          </a:p>
          <a:p>
            <a:pPr lvl="1"/>
            <a:r>
              <a:rPr lang="en-US" sz="2200" spc="30" dirty="0" smtClean="0"/>
              <a:t>Special </a:t>
            </a:r>
            <a:r>
              <a:rPr lang="en-US" sz="2200" spc="30" dirty="0"/>
              <a:t>Notice line for hospitalization, death or other significant event.  </a:t>
            </a:r>
            <a:endParaRPr lang="en-US" sz="2200" spc="30" dirty="0" smtClean="0"/>
          </a:p>
          <a:p>
            <a:pPr lvl="1"/>
            <a:r>
              <a:rPr lang="en-US" sz="2200" dirty="0" smtClean="0"/>
              <a:t>TC Discharge Date</a:t>
            </a:r>
          </a:p>
          <a:p>
            <a:pPr lvl="1"/>
            <a:r>
              <a:rPr lang="en-US" sz="2200" dirty="0" smtClean="0"/>
              <a:t>Name </a:t>
            </a:r>
            <a:r>
              <a:rPr lang="en-US" sz="2200" dirty="0"/>
              <a:t>of Provider and </a:t>
            </a:r>
            <a:r>
              <a:rPr lang="en-US" sz="2200" dirty="0" smtClean="0"/>
              <a:t>Region</a:t>
            </a:r>
          </a:p>
          <a:p>
            <a:pPr lvl="1"/>
            <a:r>
              <a:rPr lang="en-US" sz="2200" dirty="0"/>
              <a:t>"Link" to the Shared-drive PMM IRFU folder</a:t>
            </a:r>
          </a:p>
          <a:p>
            <a:pPr marL="0" indent="0">
              <a:buNone/>
            </a:pPr>
            <a:endParaRPr lang="en-US" sz="2400" dirty="0"/>
          </a:p>
          <a:p>
            <a:pPr marL="0" indent="0">
              <a:buNone/>
            </a:pPr>
            <a:endParaRPr lang="en-US" sz="2400" spc="30" dirty="0" smtClean="0"/>
          </a:p>
          <a:p>
            <a:endParaRPr lang="en-US" sz="2400" dirty="0"/>
          </a:p>
          <a:p>
            <a:endParaRPr lang="en-US" sz="2400" dirty="0"/>
          </a:p>
        </p:txBody>
      </p:sp>
    </p:spTree>
    <p:extLst>
      <p:ext uri="{BB962C8B-B14F-4D97-AF65-F5344CB8AC3E}">
        <p14:creationId xmlns:p14="http://schemas.microsoft.com/office/powerpoint/2010/main" val="252089143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Sharing Notification Across DBHDS Office</a:t>
            </a:r>
            <a:endParaRPr lang="en-US" dirty="0">
              <a:solidFill>
                <a:srgbClr val="FFFF00"/>
              </a:solidFill>
            </a:endParaRPr>
          </a:p>
        </p:txBody>
      </p:sp>
      <p:sp>
        <p:nvSpPr>
          <p:cNvPr id="3" name="Content Placeholder 2"/>
          <p:cNvSpPr>
            <a:spLocks noGrp="1"/>
          </p:cNvSpPr>
          <p:nvPr>
            <p:ph idx="1"/>
          </p:nvPr>
        </p:nvSpPr>
        <p:spPr>
          <a:xfrm>
            <a:off x="457200" y="1752600"/>
            <a:ext cx="8229600" cy="4572000"/>
          </a:xfrm>
        </p:spPr>
        <p:txBody>
          <a:bodyPr/>
          <a:lstStyle/>
          <a:p>
            <a:pPr marL="0" indent="0">
              <a:buNone/>
            </a:pPr>
            <a:r>
              <a:rPr lang="en-US" spc="30" dirty="0" smtClean="0"/>
              <a:t>The body of the email notification should include:</a:t>
            </a:r>
          </a:p>
          <a:p>
            <a:r>
              <a:rPr lang="en-US" spc="30" dirty="0" smtClean="0"/>
              <a:t>A brief synopsis of the incident and current status of the individual</a:t>
            </a:r>
          </a:p>
          <a:p>
            <a:r>
              <a:rPr lang="en-US" spc="30" dirty="0" smtClean="0"/>
              <a:t>Significant </a:t>
            </a:r>
            <a:r>
              <a:rPr lang="en-US" spc="30" dirty="0"/>
              <a:t>concerns </a:t>
            </a:r>
            <a:r>
              <a:rPr lang="en-US" spc="30" dirty="0" smtClean="0"/>
              <a:t>for </a:t>
            </a:r>
            <a:r>
              <a:rPr lang="en-US" spc="30" dirty="0"/>
              <a:t>tracking </a:t>
            </a:r>
            <a:r>
              <a:rPr lang="en-US" spc="30" dirty="0" smtClean="0"/>
              <a:t>and additional follow up </a:t>
            </a:r>
            <a:endParaRPr lang="en-US" spc="30" dirty="0"/>
          </a:p>
          <a:p>
            <a:r>
              <a:rPr lang="en-US" spc="30" dirty="0" smtClean="0"/>
              <a:t>Findings related to whether the individual’s health </a:t>
            </a:r>
            <a:r>
              <a:rPr lang="en-US" spc="30" dirty="0"/>
              <a:t>and safety is at risk, </a:t>
            </a:r>
            <a:r>
              <a:rPr lang="en-US" spc="30" dirty="0" smtClean="0"/>
              <a:t>skin integrity/presence of a </a:t>
            </a:r>
            <a:r>
              <a:rPr lang="en-US" dirty="0" smtClean="0"/>
              <a:t>pressure </a:t>
            </a:r>
            <a:r>
              <a:rPr lang="en-US" dirty="0"/>
              <a:t>ulcer, and </a:t>
            </a:r>
            <a:r>
              <a:rPr lang="en-US" dirty="0" smtClean="0"/>
              <a:t>if aspiration occurred while the individual was hospitalized.</a:t>
            </a:r>
            <a:endParaRPr lang="en-US" dirty="0"/>
          </a:p>
          <a:p>
            <a:endParaRPr lang="en-US" dirty="0"/>
          </a:p>
        </p:txBody>
      </p:sp>
    </p:spTree>
    <p:extLst>
      <p:ext uri="{BB962C8B-B14F-4D97-AF65-F5344CB8AC3E}">
        <p14:creationId xmlns:p14="http://schemas.microsoft.com/office/powerpoint/2010/main" val="126250485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 Notification</a:t>
            </a:r>
            <a:endParaRPr lang="en-US" dirty="0">
              <a:solidFill>
                <a:srgbClr val="FFFF00"/>
              </a:solidFill>
            </a:endParaRPr>
          </a:p>
        </p:txBody>
      </p:sp>
      <p:sp>
        <p:nvSpPr>
          <p:cNvPr id="3" name="Content Placeholder 2"/>
          <p:cNvSpPr>
            <a:spLocks noGrp="1"/>
          </p:cNvSpPr>
          <p:nvPr>
            <p:ph idx="1"/>
          </p:nvPr>
        </p:nvSpPr>
        <p:spPr>
          <a:xfrm>
            <a:off x="457200" y="1600200"/>
            <a:ext cx="8229600" cy="4724400"/>
          </a:xfrm>
        </p:spPr>
        <p:txBody>
          <a:bodyPr/>
          <a:lstStyle/>
          <a:p>
            <a:r>
              <a:rPr lang="en-US" sz="1600" dirty="0" smtClean="0"/>
              <a:t>Subject Line:  SVTC </a:t>
            </a:r>
            <a:r>
              <a:rPr lang="en-US" sz="1600" dirty="0"/>
              <a:t>Shared </a:t>
            </a:r>
            <a:r>
              <a:rPr lang="en-US" sz="1600" dirty="0" smtClean="0"/>
              <a:t>Drive Notification: Hospitalization </a:t>
            </a:r>
            <a:r>
              <a:rPr lang="en-US" sz="1600" dirty="0"/>
              <a:t>since </a:t>
            </a:r>
            <a:r>
              <a:rPr lang="en-US" sz="1600" dirty="0" smtClean="0"/>
              <a:t>3/12/18</a:t>
            </a:r>
          </a:p>
          <a:p>
            <a:pPr marL="0" indent="0">
              <a:buNone/>
            </a:pPr>
            <a:endParaRPr lang="en-US" sz="1600" dirty="0" smtClean="0"/>
          </a:p>
          <a:p>
            <a:r>
              <a:rPr lang="en-US" sz="1600" dirty="0" smtClean="0"/>
              <a:t>Special Notification: Hospitalization since 3/12/18</a:t>
            </a:r>
            <a:endParaRPr lang="en-US" sz="1600" b="1" dirty="0" smtClean="0"/>
          </a:p>
          <a:p>
            <a:endParaRPr lang="en-US" sz="1600" b="1" dirty="0" smtClean="0"/>
          </a:p>
          <a:p>
            <a:r>
              <a:rPr lang="en-US" sz="1600" b="1" dirty="0" smtClean="0"/>
              <a:t>Discharged on  </a:t>
            </a:r>
            <a:r>
              <a:rPr lang="en-US" sz="1600" b="1" u="sng" dirty="0" smtClean="0"/>
              <a:t>Date</a:t>
            </a:r>
            <a:r>
              <a:rPr lang="en-US" sz="1600" b="1" dirty="0" smtClean="0"/>
              <a:t> to </a:t>
            </a:r>
            <a:r>
              <a:rPr lang="en-US" sz="1600" b="1" u="sng" dirty="0" smtClean="0"/>
              <a:t>Provider Name</a:t>
            </a:r>
            <a:r>
              <a:rPr lang="en-US" sz="1600" b="1" dirty="0" smtClean="0"/>
              <a:t>- Petersburg, VA-(Region-CENTRAL)</a:t>
            </a:r>
          </a:p>
          <a:p>
            <a:pPr marL="0" indent="0">
              <a:buNone/>
            </a:pPr>
            <a:endParaRPr lang="en-US" sz="1600" b="1" dirty="0" smtClean="0"/>
          </a:p>
          <a:p>
            <a:r>
              <a:rPr lang="en-US" sz="1600" dirty="0"/>
              <a:t>T:\Incidents\SVTC\Name  5.14.14\Name_Incident Report Follow </a:t>
            </a:r>
            <a:r>
              <a:rPr lang="en-US" sz="1600" dirty="0" smtClean="0"/>
              <a:t>Up_3.12.18.docx</a:t>
            </a:r>
          </a:p>
          <a:p>
            <a:endParaRPr lang="en-US" sz="1600" b="1" dirty="0" smtClean="0"/>
          </a:p>
          <a:p>
            <a:r>
              <a:rPr lang="en-US" sz="1600" b="1" dirty="0" smtClean="0"/>
              <a:t>Update</a:t>
            </a:r>
            <a:r>
              <a:rPr lang="en-US" sz="1600" b="1" dirty="0"/>
              <a:t>:  </a:t>
            </a:r>
            <a:r>
              <a:rPr lang="en-US" sz="1600" dirty="0"/>
              <a:t>Individual is still in the hospital. Provider stated that he looks much better today, tolerating his feeding, and </a:t>
            </a:r>
            <a:r>
              <a:rPr lang="en-US" sz="1600" dirty="0" smtClean="0"/>
              <a:t>is more </a:t>
            </a:r>
            <a:r>
              <a:rPr lang="en-US" sz="1600" dirty="0"/>
              <a:t>alert, “almost back to his baseline”. Provider stated that individual </a:t>
            </a:r>
            <a:r>
              <a:rPr lang="en-US" sz="1600" dirty="0" smtClean="0"/>
              <a:t>had the </a:t>
            </a:r>
            <a:r>
              <a:rPr lang="en-US" sz="1600" dirty="0"/>
              <a:t>Flu and aspiration pneumonia; still on oxygen but trying to wean him off </a:t>
            </a:r>
            <a:r>
              <a:rPr lang="en-US" sz="1600" dirty="0" smtClean="0"/>
              <a:t>today. Hospital </a:t>
            </a:r>
            <a:r>
              <a:rPr lang="en-US" sz="1600" dirty="0"/>
              <a:t>will do another x-ray </a:t>
            </a:r>
            <a:r>
              <a:rPr lang="en-US" sz="1600" dirty="0" smtClean="0"/>
              <a:t>tomorrow and then assess </a:t>
            </a:r>
            <a:r>
              <a:rPr lang="en-US" sz="1600" dirty="0"/>
              <a:t>for possible discharge. Provider believes that there is no skin breakdown at this time but will check skin prior to discharge to make </a:t>
            </a:r>
            <a:r>
              <a:rPr lang="en-US" sz="1600" dirty="0" smtClean="0"/>
              <a:t>sure. </a:t>
            </a:r>
            <a:r>
              <a:rPr lang="en-US" sz="1600" dirty="0"/>
              <a:t>Staff visits him daily since beginning of hospitalization to make sure that hospital staff knows all of his essential supports and what’s important to him</a:t>
            </a:r>
            <a:r>
              <a:rPr lang="en-US" sz="1600" dirty="0" smtClean="0"/>
              <a:t>.</a:t>
            </a:r>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153675033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is an Occurrence?</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sz="2000" dirty="0" smtClean="0"/>
              <a:t>Following an individual’s discharge from a Training Center, circumstances may arise that require assistance but are not related to a reportable illness or injury.  </a:t>
            </a:r>
          </a:p>
          <a:p>
            <a:pPr marL="0" indent="0">
              <a:buNone/>
            </a:pPr>
            <a:endParaRPr lang="en-US" sz="2000" dirty="0" smtClean="0"/>
          </a:p>
          <a:p>
            <a:pPr marL="0" indent="0">
              <a:buNone/>
            </a:pPr>
            <a:r>
              <a:rPr lang="en-US" sz="2000" dirty="0" smtClean="0"/>
              <a:t>An </a:t>
            </a:r>
            <a:r>
              <a:rPr lang="en-US" sz="2000" b="1" dirty="0" smtClean="0"/>
              <a:t>occurrence</a:t>
            </a:r>
            <a:r>
              <a:rPr lang="en-US" sz="2000" dirty="0" smtClean="0"/>
              <a:t> is any </a:t>
            </a:r>
            <a:r>
              <a:rPr lang="en-US" sz="2000" dirty="0"/>
              <a:t>event not required to be reported in the Community Human </a:t>
            </a:r>
            <a:r>
              <a:rPr lang="en-US" sz="2000" dirty="0" smtClean="0"/>
              <a:t>Rights </a:t>
            </a:r>
            <a:r>
              <a:rPr lang="en-US" sz="2000" dirty="0"/>
              <a:t>Information System (CHRIS) or </a:t>
            </a:r>
            <a:r>
              <a:rPr lang="en-US" sz="2000" dirty="0" smtClean="0"/>
              <a:t>a request </a:t>
            </a:r>
            <a:r>
              <a:rPr lang="en-US" sz="2000" dirty="0"/>
              <a:t>for assistance discussed with </a:t>
            </a:r>
            <a:r>
              <a:rPr lang="en-US" sz="2000" dirty="0" smtClean="0"/>
              <a:t>training </a:t>
            </a:r>
            <a:r>
              <a:rPr lang="en-US" sz="2000" dirty="0"/>
              <a:t>center staff related to an individual who has been discharged from a training center. This may include, but is not limited to, requests for historical information or records, participation in meetings regarding obtaining additional services, issues related to benefits or changing payee, etc. </a:t>
            </a:r>
            <a:endParaRPr lang="en-US" sz="2000" dirty="0" smtClean="0"/>
          </a:p>
          <a:p>
            <a:pPr marL="0" indent="0">
              <a:buNone/>
            </a:pPr>
            <a:endParaRPr lang="en-US" sz="2000" dirty="0"/>
          </a:p>
          <a:p>
            <a:pPr marL="0" indent="0">
              <a:buNone/>
            </a:pPr>
            <a:r>
              <a:rPr lang="en-US" sz="2000" dirty="0" smtClean="0"/>
              <a:t>The Incident Report Follow Up and Updates form should be used to document occurrences, however a notification email is not required. </a:t>
            </a:r>
          </a:p>
          <a:p>
            <a:pPr marL="0" indent="0">
              <a:buNone/>
            </a:pPr>
            <a:endParaRPr lang="en-US" sz="2400" dirty="0"/>
          </a:p>
        </p:txBody>
      </p:sp>
    </p:spTree>
    <p:extLst>
      <p:ext uri="{BB962C8B-B14F-4D97-AF65-F5344CB8AC3E}">
        <p14:creationId xmlns:p14="http://schemas.microsoft.com/office/powerpoint/2010/main" val="178162056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Saving and Filing Documents</a:t>
            </a:r>
            <a:endParaRPr lang="en-US" dirty="0">
              <a:solidFill>
                <a:srgbClr val="FFFF00"/>
              </a:solidFill>
            </a:endParaRPr>
          </a:p>
        </p:txBody>
      </p:sp>
      <p:sp>
        <p:nvSpPr>
          <p:cNvPr id="3" name="Content Placeholder 2"/>
          <p:cNvSpPr>
            <a:spLocks noGrp="1"/>
          </p:cNvSpPr>
          <p:nvPr>
            <p:ph idx="1"/>
          </p:nvPr>
        </p:nvSpPr>
        <p:spPr>
          <a:xfrm>
            <a:off x="381000" y="1600200"/>
            <a:ext cx="8305800" cy="5105400"/>
          </a:xfrm>
        </p:spPr>
        <p:txBody>
          <a:bodyPr/>
          <a:lstStyle/>
          <a:p>
            <a:pPr>
              <a:buFont typeface="Wingdings" panose="05000000000000000000" pitchFamily="2" charset="2"/>
              <a:buChar char="Ø"/>
            </a:pPr>
            <a:r>
              <a:rPr lang="en-US" sz="2400" dirty="0" smtClean="0"/>
              <a:t>Save a </a:t>
            </a:r>
            <a:r>
              <a:rPr lang="en-US" sz="2400" dirty="0"/>
              <a:t>copy of </a:t>
            </a:r>
            <a:r>
              <a:rPr lang="en-US" sz="2400" dirty="0" smtClean="0"/>
              <a:t>the Incident Report/Notification, current completed IRFU and supporting </a:t>
            </a:r>
            <a:r>
              <a:rPr lang="en-US" sz="2400" dirty="0"/>
              <a:t>d</a:t>
            </a:r>
            <a:r>
              <a:rPr lang="en-US" sz="2400" dirty="0" smtClean="0"/>
              <a:t>ocumentation in the individual’s </a:t>
            </a:r>
            <a:r>
              <a:rPr lang="en-US" sz="2400" dirty="0"/>
              <a:t>discharge folder on the A-720 post drive</a:t>
            </a:r>
            <a:r>
              <a:rPr lang="en-US" sz="2400" dirty="0" smtClean="0"/>
              <a:t>.</a:t>
            </a:r>
          </a:p>
          <a:p>
            <a:pPr>
              <a:buFont typeface="Wingdings" panose="05000000000000000000" pitchFamily="2" charset="2"/>
              <a:buChar char="Ø"/>
            </a:pPr>
            <a:r>
              <a:rPr lang="en-US" sz="2400" dirty="0" smtClean="0"/>
              <a:t>A copy of the current completed IRFU is also placed in the Incident folder (A-720 post drive)  </a:t>
            </a:r>
          </a:p>
          <a:p>
            <a:pPr>
              <a:buFont typeface="Wingdings" panose="05000000000000000000" pitchFamily="2" charset="2"/>
              <a:buChar char="Ø"/>
            </a:pPr>
            <a:r>
              <a:rPr lang="en-US" sz="2400" dirty="0" smtClean="0"/>
              <a:t>Print </a:t>
            </a:r>
            <a:r>
              <a:rPr lang="en-US" sz="2400" dirty="0"/>
              <a:t>and file </a:t>
            </a:r>
            <a:r>
              <a:rPr lang="en-US" sz="2400" dirty="0" smtClean="0"/>
              <a:t>the hard copy of the Incident Report/Notification and supporting documentation in the hard </a:t>
            </a:r>
            <a:r>
              <a:rPr lang="en-US" sz="2400" dirty="0"/>
              <a:t>discharge file </a:t>
            </a:r>
            <a:r>
              <a:rPr lang="en-US" sz="2400" dirty="0" smtClean="0"/>
              <a:t>in the Quality </a:t>
            </a:r>
            <a:r>
              <a:rPr lang="en-US" sz="2400" dirty="0"/>
              <a:t>Assurance </a:t>
            </a:r>
            <a:r>
              <a:rPr lang="en-US" sz="2400" dirty="0" smtClean="0"/>
              <a:t>section. Because the IRFU will be following each serious incident,  occurrence or readmission, the full document should not be printed and placed in the hard discharge file until the individual has phased out of the IRFU process. </a:t>
            </a:r>
            <a:endParaRPr lang="en-US" sz="2400" dirty="0"/>
          </a:p>
        </p:txBody>
      </p:sp>
    </p:spTree>
    <p:extLst>
      <p:ext uri="{BB962C8B-B14F-4D97-AF65-F5344CB8AC3E}">
        <p14:creationId xmlns:p14="http://schemas.microsoft.com/office/powerpoint/2010/main" val="101544558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Ongoing Monitoring</a:t>
            </a:r>
            <a:endParaRPr lang="en-US" dirty="0">
              <a:solidFill>
                <a:srgbClr val="FFFF00"/>
              </a:solidFill>
            </a:endParaRPr>
          </a:p>
        </p:txBody>
      </p:sp>
      <p:sp>
        <p:nvSpPr>
          <p:cNvPr id="3" name="Content Placeholder 2"/>
          <p:cNvSpPr>
            <a:spLocks noGrp="1"/>
          </p:cNvSpPr>
          <p:nvPr>
            <p:ph idx="1"/>
          </p:nvPr>
        </p:nvSpPr>
        <p:spPr>
          <a:xfrm>
            <a:off x="457200" y="1524000"/>
            <a:ext cx="8229600" cy="4800600"/>
          </a:xfrm>
        </p:spPr>
        <p:txBody>
          <a:bodyPr/>
          <a:lstStyle/>
          <a:p>
            <a:pPr marL="0" lvl="0" indent="0">
              <a:lnSpc>
                <a:spcPct val="150000"/>
              </a:lnSpc>
              <a:buNone/>
            </a:pPr>
            <a:r>
              <a:rPr lang="en-US" sz="2000" b="1" dirty="0" smtClean="0"/>
              <a:t>The following circumstances require ongoing monitoring.  Document contact with the provider or CSB support coordinator on the Incident Report Follow Up and Updates Form:</a:t>
            </a:r>
            <a:endParaRPr lang="en-US" sz="2000" b="1" dirty="0"/>
          </a:p>
          <a:p>
            <a:pPr lvl="1" algn="just">
              <a:lnSpc>
                <a:spcPct val="150000"/>
              </a:lnSpc>
              <a:buFont typeface="Wingdings" panose="05000000000000000000" pitchFamily="2" charset="2"/>
              <a:buChar char="q"/>
            </a:pPr>
            <a:r>
              <a:rPr lang="en-US" sz="2000" dirty="0"/>
              <a:t>Ongoing Hospitalization = </a:t>
            </a:r>
            <a:r>
              <a:rPr lang="en-US" sz="2000" b="1" dirty="0"/>
              <a:t>weekly</a:t>
            </a:r>
          </a:p>
          <a:p>
            <a:pPr lvl="1" algn="just">
              <a:lnSpc>
                <a:spcPct val="150000"/>
              </a:lnSpc>
              <a:buFont typeface="Wingdings" panose="05000000000000000000" pitchFamily="2" charset="2"/>
              <a:buChar char="q"/>
            </a:pPr>
            <a:r>
              <a:rPr lang="en-US" sz="2000" dirty="0"/>
              <a:t>Hospice services = </a:t>
            </a:r>
            <a:r>
              <a:rPr lang="en-US" sz="2000" b="1" dirty="0"/>
              <a:t>monthly</a:t>
            </a:r>
          </a:p>
          <a:p>
            <a:pPr lvl="1" algn="just">
              <a:lnSpc>
                <a:spcPct val="150000"/>
              </a:lnSpc>
              <a:buFont typeface="Wingdings" panose="05000000000000000000" pitchFamily="2" charset="2"/>
              <a:buChar char="q"/>
            </a:pPr>
            <a:r>
              <a:rPr lang="en-US" sz="2000" dirty="0"/>
              <a:t>Nursing home placement = </a:t>
            </a:r>
            <a:r>
              <a:rPr lang="en-US" sz="2000" b="1" dirty="0"/>
              <a:t>quarterly</a:t>
            </a:r>
          </a:p>
          <a:p>
            <a:pPr lvl="1" algn="just">
              <a:lnSpc>
                <a:spcPct val="150000"/>
              </a:lnSpc>
              <a:buFont typeface="Wingdings" panose="05000000000000000000" pitchFamily="2" charset="2"/>
              <a:buChar char="q"/>
            </a:pPr>
            <a:r>
              <a:rPr lang="en-US" sz="2000" dirty="0"/>
              <a:t>Respite/Rehabilitative = </a:t>
            </a:r>
            <a:r>
              <a:rPr lang="en-US" sz="2000" b="1" dirty="0"/>
              <a:t>weekly </a:t>
            </a:r>
            <a:endParaRPr lang="en-US" sz="2000" b="1" dirty="0" smtClean="0"/>
          </a:p>
          <a:p>
            <a:pPr lvl="1" algn="just">
              <a:lnSpc>
                <a:spcPct val="150000"/>
              </a:lnSpc>
              <a:buFont typeface="Wingdings" panose="05000000000000000000" pitchFamily="2" charset="2"/>
              <a:buChar char="q"/>
            </a:pPr>
            <a:r>
              <a:rPr lang="en-US" sz="2000" dirty="0" smtClean="0"/>
              <a:t>REACH CTH </a:t>
            </a:r>
            <a:r>
              <a:rPr lang="en-US" sz="2000" dirty="0"/>
              <a:t>= </a:t>
            </a:r>
            <a:r>
              <a:rPr lang="en-US" sz="2000" b="1" dirty="0"/>
              <a:t>weekly </a:t>
            </a:r>
            <a:endParaRPr lang="en-US" sz="2000" b="1" dirty="0" smtClean="0"/>
          </a:p>
          <a:p>
            <a:pPr lvl="1" algn="just">
              <a:lnSpc>
                <a:spcPct val="150000"/>
              </a:lnSpc>
              <a:buFont typeface="Wingdings" panose="05000000000000000000" pitchFamily="2" charset="2"/>
              <a:buChar char="q"/>
            </a:pPr>
            <a:r>
              <a:rPr lang="en-US" sz="2000" dirty="0" smtClean="0"/>
              <a:t>Pressure ulcer= </a:t>
            </a:r>
            <a:r>
              <a:rPr lang="en-US" sz="2000" b="1" dirty="0" smtClean="0"/>
              <a:t>monthly </a:t>
            </a:r>
            <a:endParaRPr lang="en-US" sz="2000" b="1" dirty="0"/>
          </a:p>
          <a:p>
            <a:endParaRPr lang="en-US" dirty="0"/>
          </a:p>
        </p:txBody>
      </p:sp>
    </p:spTree>
    <p:extLst>
      <p:ext uri="{BB962C8B-B14F-4D97-AF65-F5344CB8AC3E}">
        <p14:creationId xmlns:p14="http://schemas.microsoft.com/office/powerpoint/2010/main" val="8453618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Incident Review Process</a:t>
            </a:r>
            <a:endParaRPr lang="en-US" dirty="0">
              <a:solidFill>
                <a:srgbClr val="FFFF00"/>
              </a:solidFill>
            </a:endParaRPr>
          </a:p>
        </p:txBody>
      </p:sp>
      <p:sp>
        <p:nvSpPr>
          <p:cNvPr id="3" name="Content Placeholder 2"/>
          <p:cNvSpPr>
            <a:spLocks noGrp="1"/>
          </p:cNvSpPr>
          <p:nvPr>
            <p:ph idx="1"/>
          </p:nvPr>
        </p:nvSpPr>
        <p:spPr/>
        <p:txBody>
          <a:bodyPr/>
          <a:lstStyle/>
          <a:p>
            <a:r>
              <a:rPr lang="en-US" sz="3200" dirty="0" smtClean="0">
                <a:latin typeface="Calibri" panose="020F0502020204030204" pitchFamily="34" charset="0"/>
                <a:cs typeface="Calibri" panose="020F0502020204030204" pitchFamily="34" charset="0"/>
              </a:rPr>
              <a:t>A designated member of the CIPT checks the DBHDS Data Warehouse each business day to identify and notify team members of incidents related to individuals discharged from Training Centers</a:t>
            </a:r>
          </a:p>
          <a:p>
            <a:pPr marL="0" indent="0">
              <a:buNone/>
            </a:pPr>
            <a:endParaRPr lang="en-US" sz="8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Notification may also come directly from the community provider or Community Services Board Support Coordinator</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07852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458200" cy="4648200"/>
          </a:xfrm>
        </p:spPr>
        <p:txBody>
          <a:bodyPr>
            <a:normAutofit/>
          </a:bodyPr>
          <a:lstStyle/>
          <a:p>
            <a:pPr marL="0" lvl="0" indent="0" algn="ctr">
              <a:spcBef>
                <a:spcPts val="1800"/>
              </a:spcBef>
              <a:buNone/>
            </a:pPr>
            <a:r>
              <a:rPr lang="en-US" b="1" u="sng" dirty="0">
                <a:latin typeface="Calibri" pitchFamily="34" charset="0"/>
              </a:rPr>
              <a:t>An incident </a:t>
            </a:r>
            <a:r>
              <a:rPr lang="en-US" b="1" u="sng" dirty="0" smtClean="0">
                <a:latin typeface="Calibri" pitchFamily="34" charset="0"/>
              </a:rPr>
              <a:t>may include </a:t>
            </a:r>
            <a:r>
              <a:rPr lang="en-US" b="1" u="sng" dirty="0">
                <a:latin typeface="Calibri" pitchFamily="34" charset="0"/>
              </a:rPr>
              <a:t>but is not limited to: </a:t>
            </a:r>
            <a:endParaRPr lang="en-US" b="1" u="sng" dirty="0" smtClean="0">
              <a:latin typeface="Calibri" pitchFamily="34" charset="0"/>
            </a:endParaRPr>
          </a:p>
          <a:p>
            <a:pPr marL="1371600" lvl="2" indent="-514350">
              <a:spcBef>
                <a:spcPts val="1800"/>
              </a:spcBef>
              <a:buFont typeface="+mj-lt"/>
              <a:buAutoNum type="alphaLcParenR"/>
            </a:pPr>
            <a:r>
              <a:rPr lang="en-US" dirty="0" smtClean="0">
                <a:latin typeface="Calibri" pitchFamily="34" charset="0"/>
              </a:rPr>
              <a:t>Illness</a:t>
            </a:r>
          </a:p>
          <a:p>
            <a:pPr marL="1371600" lvl="2" indent="-514350">
              <a:spcBef>
                <a:spcPts val="1800"/>
              </a:spcBef>
              <a:buFont typeface="+mj-lt"/>
              <a:buAutoNum type="alphaLcParenR"/>
            </a:pPr>
            <a:r>
              <a:rPr lang="en-US" dirty="0" smtClean="0">
                <a:latin typeface="Calibri" pitchFamily="34" charset="0"/>
              </a:rPr>
              <a:t>Injury</a:t>
            </a:r>
          </a:p>
          <a:p>
            <a:pPr marL="1371600" lvl="2" indent="-514350">
              <a:spcBef>
                <a:spcPts val="1800"/>
              </a:spcBef>
              <a:buFont typeface="+mj-lt"/>
              <a:buAutoNum type="alphaLcParenR"/>
            </a:pPr>
            <a:r>
              <a:rPr lang="en-US" dirty="0" smtClean="0">
                <a:latin typeface="Calibri" pitchFamily="34" charset="0"/>
              </a:rPr>
              <a:t>Behavioral crisis</a:t>
            </a:r>
          </a:p>
          <a:p>
            <a:pPr marL="1371600" lvl="2" indent="-514350">
              <a:spcBef>
                <a:spcPts val="1800"/>
              </a:spcBef>
              <a:buFont typeface="+mj-lt"/>
              <a:buAutoNum type="alphaLcParenR"/>
            </a:pPr>
            <a:r>
              <a:rPr lang="en-US" dirty="0" smtClean="0">
                <a:latin typeface="Calibri" pitchFamily="34" charset="0"/>
              </a:rPr>
              <a:t>Death</a:t>
            </a:r>
          </a:p>
          <a:p>
            <a:pPr marL="1371600" lvl="2" indent="-514350">
              <a:spcBef>
                <a:spcPts val="1800"/>
              </a:spcBef>
              <a:buFont typeface="+mj-lt"/>
              <a:buAutoNum type="alphaLcParenR"/>
            </a:pPr>
            <a:r>
              <a:rPr lang="en-US" dirty="0" smtClean="0">
                <a:latin typeface="Calibri" pitchFamily="34" charset="0"/>
              </a:rPr>
              <a:t>Loss </a:t>
            </a:r>
            <a:r>
              <a:rPr lang="en-US" dirty="0">
                <a:latin typeface="Calibri" pitchFamily="34" charset="0"/>
              </a:rPr>
              <a:t>of </a:t>
            </a:r>
            <a:r>
              <a:rPr lang="en-US" dirty="0" smtClean="0">
                <a:latin typeface="Calibri" pitchFamily="34" charset="0"/>
              </a:rPr>
              <a:t>placement</a:t>
            </a:r>
          </a:p>
          <a:p>
            <a:pPr marL="1371600" lvl="2" indent="-514350">
              <a:spcBef>
                <a:spcPts val="1800"/>
              </a:spcBef>
              <a:buFont typeface="+mj-lt"/>
              <a:buAutoNum type="alphaLcParenR"/>
            </a:pPr>
            <a:r>
              <a:rPr lang="en-US" dirty="0" smtClean="0">
                <a:latin typeface="Calibri" pitchFamily="34" charset="0"/>
              </a:rPr>
              <a:t>Readmission </a:t>
            </a:r>
            <a:r>
              <a:rPr lang="en-US" dirty="0">
                <a:latin typeface="Calibri" pitchFamily="34" charset="0"/>
              </a:rPr>
              <a:t>to a </a:t>
            </a:r>
            <a:r>
              <a:rPr lang="en-US" dirty="0" smtClean="0">
                <a:latin typeface="Calibri" pitchFamily="34" charset="0"/>
              </a:rPr>
              <a:t>Training Center</a:t>
            </a:r>
            <a:endParaRPr lang="en-US" dirty="0">
              <a:latin typeface="Calibri" pitchFamily="34" charset="0"/>
            </a:endParaRPr>
          </a:p>
          <a:p>
            <a:pPr lvl="0">
              <a:spcBef>
                <a:spcPts val="1800"/>
              </a:spcBef>
            </a:pPr>
            <a:endParaRPr lang="en-US" dirty="0" smtClean="0">
              <a:latin typeface="Calibri" pitchFamily="34" charset="0"/>
            </a:endParaRPr>
          </a:p>
        </p:txBody>
      </p:sp>
      <p:sp>
        <p:nvSpPr>
          <p:cNvPr id="3" name="Title 2"/>
          <p:cNvSpPr>
            <a:spLocks noGrp="1"/>
          </p:cNvSpPr>
          <p:nvPr>
            <p:ph type="title"/>
          </p:nvPr>
        </p:nvSpPr>
        <p:spPr>
          <a:xfrm>
            <a:off x="1524000" y="304800"/>
            <a:ext cx="7391400" cy="1066800"/>
          </a:xfrm>
        </p:spPr>
        <p:txBody>
          <a:bodyPr/>
          <a:lstStyle/>
          <a:p>
            <a:r>
              <a:rPr lang="en-US" sz="3600" dirty="0" smtClean="0">
                <a:solidFill>
                  <a:srgbClr val="FFFF00"/>
                </a:solidFill>
              </a:rPr>
              <a:t>What is an Incident?</a:t>
            </a:r>
            <a:endParaRPr lang="en-US" sz="3600"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534400" cy="4876800"/>
          </a:xfrm>
        </p:spPr>
        <p:txBody>
          <a:bodyPr>
            <a:normAutofit fontScale="85000" lnSpcReduction="10000"/>
          </a:bodyPr>
          <a:lstStyle/>
          <a:p>
            <a:pPr>
              <a:spcBef>
                <a:spcPts val="1800"/>
              </a:spcBef>
            </a:pPr>
            <a:r>
              <a:rPr lang="en-US" dirty="0">
                <a:latin typeface="Calibri" pitchFamily="34" charset="0"/>
              </a:rPr>
              <a:t>The purpose of </a:t>
            </a:r>
            <a:r>
              <a:rPr lang="en-US" dirty="0" smtClean="0">
                <a:latin typeface="Calibri" pitchFamily="34" charset="0"/>
              </a:rPr>
              <a:t>incident follow up is not only to gather information regarding the current status of the individual, but to offer </a:t>
            </a:r>
            <a:r>
              <a:rPr lang="en-US" dirty="0">
                <a:latin typeface="Calibri" pitchFamily="34" charset="0"/>
              </a:rPr>
              <a:t>additional </a:t>
            </a:r>
            <a:r>
              <a:rPr lang="en-US" dirty="0" smtClean="0">
                <a:latin typeface="Calibri" pitchFamily="34" charset="0"/>
              </a:rPr>
              <a:t>support to help ensure the individual’s ongoing health, safety and wellbeing.  </a:t>
            </a:r>
          </a:p>
          <a:p>
            <a:pPr>
              <a:spcBef>
                <a:spcPts val="1800"/>
              </a:spcBef>
            </a:pPr>
            <a:r>
              <a:rPr lang="en-US" dirty="0" smtClean="0">
                <a:latin typeface="Calibri" pitchFamily="34" charset="0"/>
              </a:rPr>
              <a:t>The CIPT staff should never request </a:t>
            </a:r>
            <a:r>
              <a:rPr lang="en-US" dirty="0">
                <a:latin typeface="Calibri" pitchFamily="34" charset="0"/>
              </a:rPr>
              <a:t>a corrective action plan</a:t>
            </a:r>
            <a:r>
              <a:rPr lang="en-US" dirty="0" smtClean="0">
                <a:latin typeface="Calibri" pitchFamily="34" charset="0"/>
              </a:rPr>
              <a:t>.</a:t>
            </a:r>
          </a:p>
          <a:p>
            <a:pPr>
              <a:spcBef>
                <a:spcPts val="1800"/>
              </a:spcBef>
            </a:pPr>
            <a:r>
              <a:rPr lang="en-US" dirty="0" smtClean="0">
                <a:latin typeface="Calibri" pitchFamily="34" charset="0"/>
              </a:rPr>
              <a:t>The process involves contact with the provider and should include a discussion regarding their continued ability to support the individual as well as suggestions for how to resolve concerns.</a:t>
            </a:r>
            <a:endParaRPr lang="en-US" strike="sngStrike" dirty="0">
              <a:latin typeface="Calibri" pitchFamily="34" charset="0"/>
            </a:endParaRPr>
          </a:p>
          <a:p>
            <a:pPr>
              <a:spcBef>
                <a:spcPts val="1800"/>
              </a:spcBef>
            </a:pPr>
            <a:r>
              <a:rPr lang="en-US" dirty="0" smtClean="0">
                <a:latin typeface="Calibri" pitchFamily="34" charset="0"/>
              </a:rPr>
              <a:t>The purpose of this process is to prevent additional incidents, such as hospitalizations, nursing facility admissions, or death.</a:t>
            </a:r>
          </a:p>
        </p:txBody>
      </p:sp>
      <p:sp>
        <p:nvSpPr>
          <p:cNvPr id="4" name="Title 2"/>
          <p:cNvSpPr txBox="1">
            <a:spLocks/>
          </p:cNvSpPr>
          <p:nvPr/>
        </p:nvSpPr>
        <p:spPr bwMode="auto">
          <a:xfrm flipV="1">
            <a:off x="152400" y="1371600"/>
            <a:ext cx="8077200" cy="152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chemeClr val="tx1"/>
              </a:solidFill>
              <a:effectLst/>
              <a:uLnTx/>
              <a:uFillTx/>
              <a:latin typeface="+mj-lt"/>
              <a:ea typeface="+mj-ea"/>
              <a:cs typeface="+mj-cs"/>
            </a:endParaRPr>
          </a:p>
        </p:txBody>
      </p:sp>
      <p:sp>
        <p:nvSpPr>
          <p:cNvPr id="8" name="Title 2"/>
          <p:cNvSpPr>
            <a:spLocks noGrp="1"/>
          </p:cNvSpPr>
          <p:nvPr>
            <p:ph type="title"/>
          </p:nvPr>
        </p:nvSpPr>
        <p:spPr>
          <a:xfrm>
            <a:off x="685800" y="457200"/>
            <a:ext cx="8229600" cy="914400"/>
          </a:xfrm>
        </p:spPr>
        <p:txBody>
          <a:bodyPr/>
          <a:lstStyle/>
          <a:p>
            <a:pPr algn="r"/>
            <a:r>
              <a:rPr lang="en-US" sz="3600" dirty="0" smtClean="0">
                <a:solidFill>
                  <a:srgbClr val="FFFF00"/>
                </a:solidFill>
              </a:rPr>
              <a:t>Focus is on Supporting Providers</a:t>
            </a:r>
            <a:endParaRPr lang="en-US" sz="3600"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33600" y="228600"/>
            <a:ext cx="6553200" cy="1066800"/>
          </a:xfrm>
          <a:prstGeom prst="rect">
            <a:avLst/>
          </a:prstGeom>
        </p:spPr>
        <p:txBody>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0" u="none" strike="noStrike" kern="0" cap="none" spc="0" normalizeH="0" baseline="0" noProof="0" dirty="0" smtClean="0">
                <a:ln>
                  <a:noFill/>
                </a:ln>
                <a:solidFill>
                  <a:srgbClr val="FFFF00"/>
                </a:solidFill>
                <a:effectLst/>
                <a:uLnTx/>
                <a:uFillTx/>
                <a:latin typeface="Calibri" pitchFamily="34" charset="0"/>
                <a:ea typeface="+mj-ea"/>
                <a:cs typeface="+mj-cs"/>
              </a:rPr>
              <a:t>Step 1</a:t>
            </a:r>
          </a:p>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0" u="none" strike="noStrike" kern="0" cap="none" spc="0" normalizeH="0" baseline="0" noProof="0" dirty="0" smtClean="0">
                <a:ln>
                  <a:noFill/>
                </a:ln>
                <a:solidFill>
                  <a:srgbClr val="FFFF00"/>
                </a:solidFill>
                <a:effectLst/>
                <a:uLnTx/>
                <a:uFillTx/>
                <a:latin typeface="Calibri" pitchFamily="34" charset="0"/>
                <a:ea typeface="+mj-ea"/>
                <a:cs typeface="+mj-cs"/>
              </a:rPr>
              <a:t>Contact and Confirm</a:t>
            </a:r>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80"/>
                </a:solidFill>
                <a:effectLst/>
                <a:latin typeface="Bodoni MT Black" pitchFamily="18" charset="0"/>
                <a:ea typeface="Calibri" pitchFamily="34" charset="0"/>
                <a:cs typeface="Times New Roman" pitchFamily="18" charset="0"/>
              </a:rPr>
              <a:t> (804) 371-5384</a:t>
            </a:r>
            <a:endParaRPr kumimoji="0" lang="en-US" sz="1800" b="0" i="0" u="none" strike="noStrike" cap="none" normalizeH="0" baseline="0" dirty="0" smtClean="0">
              <a:ln>
                <a:noFill/>
              </a:ln>
              <a:solidFill>
                <a:schemeClr val="tx1"/>
              </a:solidFill>
              <a:effectLst/>
              <a:latin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80"/>
                </a:solidFill>
                <a:effectLst/>
                <a:latin typeface="Bodoni MT Black" pitchFamily="18" charset="0"/>
                <a:ea typeface="Calibri" pitchFamily="34" charset="0"/>
                <a:cs typeface="Times New Roman" pitchFamily="18" charset="0"/>
              </a:rPr>
              <a:t> (804) 371-5384</a:t>
            </a:r>
            <a:endParaRPr kumimoji="0" lang="en-US" sz="1800" b="0" i="0" u="none" strike="noStrike" cap="none" normalizeH="0" baseline="0" dirty="0" smtClean="0">
              <a:ln>
                <a:noFill/>
              </a:ln>
              <a:solidFill>
                <a:schemeClr val="tx1"/>
              </a:solidFill>
              <a:effectLst/>
              <a:latin typeface="Arial" pitchFamily="34" charset="0"/>
            </a:endParaRPr>
          </a:p>
        </p:txBody>
      </p:sp>
      <p:pic>
        <p:nvPicPr>
          <p:cNvPr id="16" name="Picture 15" descr="DBHDS_Logo_Web_062014.png"/>
          <p:cNvPicPr>
            <a:picLocks noChangeAspect="1"/>
          </p:cNvPicPr>
          <p:nvPr/>
        </p:nvPicPr>
        <p:blipFill>
          <a:blip r:embed="rId3" cstate="print"/>
          <a:stretch>
            <a:fillRect/>
          </a:stretch>
        </p:blipFill>
        <p:spPr>
          <a:xfrm>
            <a:off x="8001000" y="304800"/>
            <a:ext cx="902171" cy="902171"/>
          </a:xfrm>
          <a:prstGeom prst="rect">
            <a:avLst/>
          </a:prstGeom>
        </p:spPr>
      </p:pic>
      <p:sp>
        <p:nvSpPr>
          <p:cNvPr id="7" name="Content Placeholder 1"/>
          <p:cNvSpPr>
            <a:spLocks noGrp="1"/>
          </p:cNvSpPr>
          <p:nvPr>
            <p:ph idx="1"/>
          </p:nvPr>
        </p:nvSpPr>
        <p:spPr>
          <a:xfrm>
            <a:off x="381000" y="1600200"/>
            <a:ext cx="8534400" cy="4953000"/>
          </a:xfrm>
        </p:spPr>
        <p:txBody>
          <a:bodyPr>
            <a:normAutofit fontScale="92500" lnSpcReduction="10000"/>
          </a:bodyPr>
          <a:lstStyle/>
          <a:p>
            <a:pPr>
              <a:spcBef>
                <a:spcPts val="1800"/>
              </a:spcBef>
            </a:pPr>
            <a:r>
              <a:rPr lang="en-US" dirty="0" smtClean="0">
                <a:latin typeface="Calibri" pitchFamily="34" charset="0"/>
              </a:rPr>
              <a:t>Contact community residential provider by phone:</a:t>
            </a:r>
          </a:p>
          <a:p>
            <a:pPr lvl="1">
              <a:spcBef>
                <a:spcPts val="1800"/>
              </a:spcBef>
              <a:buFont typeface="Wingdings" panose="05000000000000000000" pitchFamily="2" charset="2"/>
              <a:buChar char="q"/>
            </a:pPr>
            <a:r>
              <a:rPr lang="en-US" sz="1600" dirty="0">
                <a:latin typeface="Calibri" pitchFamily="34" charset="0"/>
              </a:rPr>
              <a:t> </a:t>
            </a:r>
            <a:r>
              <a:rPr lang="en-US" sz="1800" dirty="0" smtClean="0">
                <a:latin typeface="Calibri" pitchFamily="34" charset="0"/>
              </a:rPr>
              <a:t>Request current status of the individual</a:t>
            </a:r>
          </a:p>
          <a:p>
            <a:pPr lvl="1">
              <a:spcBef>
                <a:spcPts val="1800"/>
              </a:spcBef>
              <a:buFont typeface="Wingdings" panose="05000000000000000000" pitchFamily="2" charset="2"/>
              <a:buChar char="q"/>
            </a:pPr>
            <a:r>
              <a:rPr lang="en-US" sz="1800" dirty="0">
                <a:latin typeface="Calibri" pitchFamily="34" charset="0"/>
              </a:rPr>
              <a:t> </a:t>
            </a:r>
            <a:r>
              <a:rPr lang="en-US" sz="1800" dirty="0" smtClean="0">
                <a:latin typeface="Calibri" pitchFamily="34" charset="0"/>
              </a:rPr>
              <a:t>Is the placement at risk?</a:t>
            </a:r>
          </a:p>
          <a:p>
            <a:pPr lvl="1">
              <a:spcBef>
                <a:spcPts val="1800"/>
              </a:spcBef>
              <a:buFont typeface="Wingdings" panose="05000000000000000000" pitchFamily="2" charset="2"/>
              <a:buChar char="q"/>
            </a:pPr>
            <a:r>
              <a:rPr lang="en-US" sz="1800" dirty="0">
                <a:latin typeface="Calibri" pitchFamily="34" charset="0"/>
              </a:rPr>
              <a:t> </a:t>
            </a:r>
            <a:r>
              <a:rPr lang="en-US" sz="1800" dirty="0" smtClean="0">
                <a:latin typeface="Calibri" pitchFamily="34" charset="0"/>
              </a:rPr>
              <a:t>What supports are needed to continue serving the individual?</a:t>
            </a:r>
          </a:p>
          <a:p>
            <a:pPr lvl="1">
              <a:spcBef>
                <a:spcPts val="1800"/>
              </a:spcBef>
              <a:buFont typeface="Wingdings" panose="05000000000000000000" pitchFamily="2" charset="2"/>
              <a:buChar char="q"/>
            </a:pPr>
            <a:r>
              <a:rPr lang="en-US" sz="1800" dirty="0" smtClean="0">
                <a:latin typeface="Calibri" pitchFamily="34" charset="0"/>
              </a:rPr>
              <a:t> Confirm current status of skin integrity</a:t>
            </a:r>
          </a:p>
          <a:p>
            <a:pPr lvl="1">
              <a:spcBef>
                <a:spcPts val="1800"/>
              </a:spcBef>
              <a:buFont typeface="Wingdings" panose="05000000000000000000" pitchFamily="2" charset="2"/>
              <a:buChar char="q"/>
            </a:pPr>
            <a:r>
              <a:rPr lang="en-US" sz="1800" dirty="0" smtClean="0">
                <a:latin typeface="Calibri" pitchFamily="34" charset="0"/>
              </a:rPr>
              <a:t> Were there any new decubitus ulcers acquired during hospitalization?</a:t>
            </a:r>
          </a:p>
          <a:p>
            <a:pPr lvl="1">
              <a:spcBef>
                <a:spcPts val="1800"/>
              </a:spcBef>
              <a:buFont typeface="Wingdings" panose="05000000000000000000" pitchFamily="2" charset="2"/>
              <a:buChar char="q"/>
            </a:pPr>
            <a:r>
              <a:rPr lang="en-US" sz="1800" dirty="0" smtClean="0">
                <a:latin typeface="Calibri" pitchFamily="34" charset="0"/>
              </a:rPr>
              <a:t> If currently in the hospital, is the provider sending staff and during what hours?</a:t>
            </a:r>
          </a:p>
          <a:p>
            <a:pPr lvl="1">
              <a:spcBef>
                <a:spcPts val="1800"/>
              </a:spcBef>
              <a:buFont typeface="Wingdings" panose="05000000000000000000" pitchFamily="2" charset="2"/>
              <a:buChar char="q"/>
            </a:pPr>
            <a:r>
              <a:rPr lang="en-US" sz="1800" dirty="0" smtClean="0">
                <a:latin typeface="Calibri" pitchFamily="34" charset="0"/>
              </a:rPr>
              <a:t>Has the CSB Support Coordinator been contacted and made aware of the incident? (not applicable for ICF providers)</a:t>
            </a:r>
          </a:p>
          <a:p>
            <a:pPr lvl="0">
              <a:spcBef>
                <a:spcPts val="1800"/>
              </a:spcBef>
            </a:pPr>
            <a:r>
              <a:rPr lang="en-US" dirty="0">
                <a:solidFill>
                  <a:srgbClr val="000000"/>
                </a:solidFill>
                <a:latin typeface="Calibri" pitchFamily="34" charset="0"/>
              </a:rPr>
              <a:t>Contact </a:t>
            </a:r>
            <a:r>
              <a:rPr lang="en-US" dirty="0" smtClean="0">
                <a:solidFill>
                  <a:srgbClr val="000000"/>
                </a:solidFill>
                <a:latin typeface="Calibri" pitchFamily="34" charset="0"/>
              </a:rPr>
              <a:t>CSB Support Coordinator by phone and/or email to exchange information</a:t>
            </a:r>
            <a:endParaRPr lang="en-US" dirty="0">
              <a:solidFill>
                <a:srgbClr val="000000"/>
              </a:solidFill>
              <a:latin typeface="Calibri" pitchFamily="34" charset="0"/>
            </a:endParaRPr>
          </a:p>
          <a:p>
            <a:pPr lvl="1">
              <a:spcBef>
                <a:spcPts val="1800"/>
              </a:spcBef>
              <a:buFont typeface="Wingdings" panose="05000000000000000000" pitchFamily="2" charset="2"/>
              <a:buChar char="q"/>
            </a:pPr>
            <a:endParaRPr lang="en-US" sz="1700" dirty="0" smtClean="0">
              <a:latin typeface="Calibri" pitchFamily="34" charset="0"/>
            </a:endParaRPr>
          </a:p>
          <a:p>
            <a:pPr marL="457200" lvl="1" indent="0">
              <a:spcBef>
                <a:spcPts val="1800"/>
              </a:spcBef>
              <a:buNone/>
            </a:pPr>
            <a:endParaRPr lang="en-US" sz="22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Contact and Confirm (cont’d)</a:t>
            </a:r>
            <a:endParaRPr lang="en-US" dirty="0">
              <a:solidFill>
                <a:srgbClr val="FFFF00"/>
              </a:solidFill>
            </a:endParaRPr>
          </a:p>
        </p:txBody>
      </p:sp>
      <p:sp>
        <p:nvSpPr>
          <p:cNvPr id="3" name="Content Placeholder 2"/>
          <p:cNvSpPr>
            <a:spLocks noGrp="1"/>
          </p:cNvSpPr>
          <p:nvPr>
            <p:ph idx="1"/>
          </p:nvPr>
        </p:nvSpPr>
        <p:spPr>
          <a:xfrm>
            <a:off x="685800" y="1828800"/>
            <a:ext cx="8001000" cy="4495800"/>
          </a:xfrm>
        </p:spPr>
        <p:txBody>
          <a:bodyPr/>
          <a:lstStyle/>
          <a:p>
            <a:pPr>
              <a:lnSpc>
                <a:spcPct val="150000"/>
              </a:lnSpc>
              <a:buFont typeface="Wingdings" panose="05000000000000000000" pitchFamily="2" charset="2"/>
              <a:buChar char="q"/>
            </a:pPr>
            <a:r>
              <a:rPr lang="en-US" sz="2400" dirty="0" smtClean="0">
                <a:latin typeface="Calibri" panose="020F0502020204030204" pitchFamily="34" charset="0"/>
              </a:rPr>
              <a:t>Ensure </a:t>
            </a:r>
            <a:r>
              <a:rPr lang="en-US" sz="2400" dirty="0">
                <a:latin typeface="Calibri" panose="020F0502020204030204" pitchFamily="34" charset="0"/>
              </a:rPr>
              <a:t>that needed health and safety protocols </a:t>
            </a:r>
            <a:r>
              <a:rPr lang="en-US" sz="2400" dirty="0" smtClean="0">
                <a:latin typeface="Calibri" panose="020F0502020204030204" pitchFamily="34" charset="0"/>
              </a:rPr>
              <a:t>related to the incident are in place and </a:t>
            </a:r>
            <a:r>
              <a:rPr lang="en-US" sz="2400" dirty="0">
                <a:latin typeface="Calibri" panose="020F0502020204030204" pitchFamily="34" charset="0"/>
              </a:rPr>
              <a:t>are effectively and consistently implemented</a:t>
            </a:r>
            <a:r>
              <a:rPr lang="en-US" sz="2400" dirty="0" smtClean="0">
                <a:latin typeface="Calibri" panose="020F0502020204030204" pitchFamily="34" charset="0"/>
              </a:rPr>
              <a:t>. </a:t>
            </a:r>
          </a:p>
          <a:p>
            <a:pPr>
              <a:lnSpc>
                <a:spcPct val="150000"/>
              </a:lnSpc>
              <a:buFont typeface="Wingdings" panose="05000000000000000000" pitchFamily="2" charset="2"/>
              <a:buChar char="q"/>
            </a:pPr>
            <a:r>
              <a:rPr lang="en-US" sz="2400" dirty="0" smtClean="0">
                <a:latin typeface="Calibri" panose="020F0502020204030204" pitchFamily="34" charset="0"/>
              </a:rPr>
              <a:t>Determine if the individual needs to follow up with a PCP or Specialist (i.e. after an ER visit); and if so, by when?</a:t>
            </a:r>
          </a:p>
          <a:p>
            <a:pPr>
              <a:lnSpc>
                <a:spcPct val="150000"/>
              </a:lnSpc>
              <a:buFont typeface="Wingdings" panose="05000000000000000000" pitchFamily="2" charset="2"/>
              <a:buChar char="q"/>
            </a:pPr>
            <a:r>
              <a:rPr lang="en-US" sz="2400" dirty="0" smtClean="0">
                <a:latin typeface="Calibri" panose="020F0502020204030204" pitchFamily="34" charset="0"/>
              </a:rPr>
              <a:t>If injury or illness is suspected to be related to abuse, neglect or exploitation, was the incident reported to APS?</a:t>
            </a:r>
          </a:p>
          <a:p>
            <a:pPr>
              <a:buFont typeface="Wingdings" panose="05000000000000000000" pitchFamily="2" charset="2"/>
              <a:buChar char="q"/>
            </a:pPr>
            <a:endParaRPr lang="en-US" sz="2000" dirty="0" smtClean="0">
              <a:latin typeface="Calibri" panose="020F0502020204030204" pitchFamily="34" charset="0"/>
            </a:endParaRPr>
          </a:p>
          <a:p>
            <a:pPr>
              <a:buFont typeface="Wingdings" panose="05000000000000000000" pitchFamily="2" charset="2"/>
              <a:buChar char="q"/>
            </a:pPr>
            <a:endParaRPr lang="en-US" sz="2000" dirty="0" smtClean="0">
              <a:latin typeface="Calibri" panose="020F0502020204030204" pitchFamily="34" charset="0"/>
            </a:endParaRPr>
          </a:p>
          <a:p>
            <a:pPr marL="0" indent="0">
              <a:buNone/>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3807771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Behavioral Incidents</a:t>
            </a:r>
            <a:endParaRPr lang="en-US" dirty="0">
              <a:solidFill>
                <a:srgbClr val="FFFF00"/>
              </a:solidFill>
            </a:endParaRPr>
          </a:p>
        </p:txBody>
      </p:sp>
      <p:sp>
        <p:nvSpPr>
          <p:cNvPr id="3" name="Content Placeholder 2"/>
          <p:cNvSpPr>
            <a:spLocks noGrp="1"/>
          </p:cNvSpPr>
          <p:nvPr>
            <p:ph idx="1"/>
          </p:nvPr>
        </p:nvSpPr>
        <p:spPr>
          <a:xfrm>
            <a:off x="457200" y="1752600"/>
            <a:ext cx="8229600" cy="4572000"/>
          </a:xfrm>
        </p:spPr>
        <p:txBody>
          <a:bodyPr/>
          <a:lstStyle/>
          <a:p>
            <a:pPr marL="0" indent="0">
              <a:lnSpc>
                <a:spcPct val="150000"/>
              </a:lnSpc>
              <a:buNone/>
            </a:pPr>
            <a:r>
              <a:rPr lang="en-US" sz="2000" dirty="0"/>
              <a:t>If </a:t>
            </a:r>
            <a:r>
              <a:rPr lang="en-US" sz="2000" dirty="0" smtClean="0"/>
              <a:t>the incident </a:t>
            </a:r>
            <a:r>
              <a:rPr lang="en-US" sz="2000" dirty="0"/>
              <a:t>was </a:t>
            </a:r>
            <a:r>
              <a:rPr lang="en-US" sz="2000" dirty="0" smtClean="0"/>
              <a:t>related to </a:t>
            </a:r>
            <a:r>
              <a:rPr lang="en-US" sz="2000" dirty="0"/>
              <a:t>or </a:t>
            </a:r>
            <a:r>
              <a:rPr lang="en-US" sz="2000" dirty="0" smtClean="0"/>
              <a:t>caused by problematic behavior:</a:t>
            </a:r>
          </a:p>
          <a:p>
            <a:pPr>
              <a:lnSpc>
                <a:spcPct val="150000"/>
              </a:lnSpc>
              <a:buFont typeface="Wingdings" panose="05000000000000000000" pitchFamily="2" charset="2"/>
              <a:buChar char="q"/>
            </a:pPr>
            <a:r>
              <a:rPr lang="en-US" sz="2000" dirty="0" smtClean="0"/>
              <a:t>Was the </a:t>
            </a:r>
            <a:r>
              <a:rPr lang="en-US" sz="2000" dirty="0"/>
              <a:t>Behavioral Support </a:t>
            </a:r>
            <a:r>
              <a:rPr lang="en-US" sz="2000" dirty="0" smtClean="0"/>
              <a:t>Specialist contacted? </a:t>
            </a:r>
          </a:p>
          <a:p>
            <a:pPr>
              <a:lnSpc>
                <a:spcPct val="150000"/>
              </a:lnSpc>
              <a:buFont typeface="Wingdings" panose="05000000000000000000" pitchFamily="2" charset="2"/>
              <a:buChar char="q"/>
            </a:pPr>
            <a:r>
              <a:rPr lang="en-US" sz="2000" dirty="0" smtClean="0"/>
              <a:t>Was REACH notified and did they provide support?</a:t>
            </a:r>
          </a:p>
          <a:p>
            <a:pPr>
              <a:lnSpc>
                <a:spcPct val="150000"/>
              </a:lnSpc>
              <a:buFont typeface="Wingdings" panose="05000000000000000000" pitchFamily="2" charset="2"/>
              <a:buChar char="q"/>
            </a:pPr>
            <a:r>
              <a:rPr lang="en-US" sz="2000" dirty="0"/>
              <a:t>Does </a:t>
            </a:r>
            <a:r>
              <a:rPr lang="en-US" sz="2000" dirty="0" smtClean="0"/>
              <a:t>the individual need a psychiatry appointment? Is it scheduled?</a:t>
            </a:r>
          </a:p>
          <a:p>
            <a:pPr>
              <a:lnSpc>
                <a:spcPct val="150000"/>
              </a:lnSpc>
              <a:buFont typeface="Wingdings" panose="05000000000000000000" pitchFamily="2" charset="2"/>
              <a:buChar char="q"/>
            </a:pPr>
            <a:r>
              <a:rPr lang="en-US" sz="2000" dirty="0" smtClean="0"/>
              <a:t>Have there been any recent medication changes?</a:t>
            </a:r>
          </a:p>
          <a:p>
            <a:pPr>
              <a:lnSpc>
                <a:spcPct val="150000"/>
              </a:lnSpc>
              <a:buFont typeface="Wingdings" panose="05000000000000000000" pitchFamily="2" charset="2"/>
              <a:buChar char="q"/>
            </a:pPr>
            <a:r>
              <a:rPr lang="en-US" sz="2000" dirty="0" smtClean="0"/>
              <a:t>For recent psychotropic medication changes, was the informed consent updated and signed by the AR/LG?</a:t>
            </a:r>
            <a:endParaRPr lang="en-US" sz="2000" dirty="0"/>
          </a:p>
          <a:p>
            <a:pPr>
              <a:lnSpc>
                <a:spcPct val="150000"/>
              </a:lnSpc>
              <a:buFont typeface="Wingdings" panose="05000000000000000000" pitchFamily="2" charset="2"/>
              <a:buChar char="q"/>
            </a:pPr>
            <a:endParaRPr lang="en-US" sz="2400" dirty="0"/>
          </a:p>
        </p:txBody>
      </p:sp>
    </p:spTree>
    <p:extLst>
      <p:ext uri="{BB962C8B-B14F-4D97-AF65-F5344CB8AC3E}">
        <p14:creationId xmlns:p14="http://schemas.microsoft.com/office/powerpoint/2010/main" val="137302841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Requesting Supporting Documents</a:t>
            </a:r>
            <a:endParaRPr lang="en-US" dirty="0">
              <a:solidFill>
                <a:srgbClr val="FFFF00"/>
              </a:solidFill>
            </a:endParaRPr>
          </a:p>
        </p:txBody>
      </p:sp>
      <p:sp>
        <p:nvSpPr>
          <p:cNvPr id="3" name="Content Placeholder 2"/>
          <p:cNvSpPr>
            <a:spLocks noGrp="1"/>
          </p:cNvSpPr>
          <p:nvPr>
            <p:ph idx="1"/>
          </p:nvPr>
        </p:nvSpPr>
        <p:spPr>
          <a:xfrm>
            <a:off x="457200" y="2819400"/>
            <a:ext cx="8229600" cy="3505200"/>
          </a:xfrm>
        </p:spPr>
        <p:txBody>
          <a:bodyPr/>
          <a:lstStyle/>
          <a:p>
            <a:pPr marL="0" indent="0">
              <a:buNone/>
            </a:pPr>
            <a:r>
              <a:rPr lang="en-US" sz="2000" dirty="0" smtClean="0"/>
              <a:t>When contacting the Provider due to an incident involving hospitalization, request the following supporting documents:</a:t>
            </a:r>
          </a:p>
          <a:p>
            <a:r>
              <a:rPr lang="en-US" sz="2000" dirty="0" smtClean="0"/>
              <a:t>Hospital discharge paperwork</a:t>
            </a:r>
          </a:p>
          <a:p>
            <a:r>
              <a:rPr lang="en-US" sz="2000" dirty="0" smtClean="0"/>
              <a:t>New or updated protocols </a:t>
            </a:r>
            <a:r>
              <a:rPr lang="en-US" sz="2000" dirty="0"/>
              <a:t>r</a:t>
            </a:r>
            <a:r>
              <a:rPr lang="en-US" sz="2000" dirty="0" smtClean="0"/>
              <a:t>elated </a:t>
            </a:r>
            <a:r>
              <a:rPr lang="en-US" sz="2000" dirty="0"/>
              <a:t>to the </a:t>
            </a:r>
            <a:r>
              <a:rPr lang="en-US" sz="2000" dirty="0" smtClean="0"/>
              <a:t>Incident</a:t>
            </a:r>
          </a:p>
          <a:p>
            <a:r>
              <a:rPr lang="en-US" sz="2000" dirty="0" smtClean="0"/>
              <a:t>Other documentation regarding support provided in the home related to the incident, i.e., Bowel Tracking Logs and protocols, Fluid Intake Tracking logs and prevention of dehydration protocol, etc.</a:t>
            </a:r>
          </a:p>
          <a:p>
            <a:r>
              <a:rPr lang="en-US" sz="2000" dirty="0" smtClean="0"/>
              <a:t>All conversations and correspondence with the provider regarding the incident should be documented in the Incident/Readmission/Occurrence Report Follow Up and Updates form.</a:t>
            </a:r>
          </a:p>
          <a:p>
            <a:endParaRPr lang="en-US" sz="2000" dirty="0"/>
          </a:p>
          <a:p>
            <a:endParaRPr lang="en-US" dirty="0"/>
          </a:p>
        </p:txBody>
      </p:sp>
      <p:pic>
        <p:nvPicPr>
          <p:cNvPr id="1026" name="Picture 2" descr="C:\Users\hir85245\AppData\Local\Microsoft\Windows\Temporary Internet Files\Content.IE5\WK5EGEQF\phon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0"/>
            <a:ext cx="12192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1604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B2D7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3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B2D7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3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8E83F1E7C37644A1218A8ADAF8D0EA" ma:contentTypeVersion="14" ma:contentTypeDescription="Create a new document." ma:contentTypeScope="" ma:versionID="93f7bf70f9aaf126e51af23c22fe5d14">
  <xsd:schema xmlns:xsd="http://www.w3.org/2001/XMLSchema" xmlns:xs="http://www.w3.org/2001/XMLSchema" xmlns:p="http://schemas.microsoft.com/office/2006/metadata/properties" xmlns:ns2="978f4681-cf21-438b-a0ee-f324bcb5b22f" xmlns:ns3="9a359fe2-7554-41f0-86cf-ee2aef260f45" targetNamespace="http://schemas.microsoft.com/office/2006/metadata/properties" ma:root="true" ma:fieldsID="5d4e43a626c8bbc621dffcc40a95f9c6" ns2:_="" ns3:_="">
    <xsd:import namespace="978f4681-cf21-438b-a0ee-f324bcb5b22f"/>
    <xsd:import namespace="9a359fe2-7554-41f0-86cf-ee2aef260f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f4681-cf21-438b-a0ee-f324bcb5b2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359fe2-7554-41f0-86cf-ee2aef260f4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2bb5ce3-2ecc-49d7-8043-665eb4aa7266}" ma:internalName="TaxCatchAll" ma:showField="CatchAllData" ma:web="9a359fe2-7554-41f0-86cf-ee2aef260f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359fe2-7554-41f0-86cf-ee2aef260f45" xsi:nil="true"/>
    <lcf76f155ced4ddcb4097134ff3c332f xmlns="978f4681-cf21-438b-a0ee-f324bcb5b2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490F05F-C126-4852-91B3-321521615AA6}"/>
</file>

<file path=customXml/itemProps2.xml><?xml version="1.0" encoding="utf-8"?>
<ds:datastoreItem xmlns:ds="http://schemas.openxmlformats.org/officeDocument/2006/customXml" ds:itemID="{918A6D3C-CB10-4C37-8F19-E73076809C3D}"/>
</file>

<file path=customXml/itemProps3.xml><?xml version="1.0" encoding="utf-8"?>
<ds:datastoreItem xmlns:ds="http://schemas.openxmlformats.org/officeDocument/2006/customXml" ds:itemID="{BA66F7AC-1B49-4832-82B4-FD9FC74F88E9}"/>
</file>

<file path=docProps/app.xml><?xml version="1.0" encoding="utf-8"?>
<Properties xmlns="http://schemas.openxmlformats.org/officeDocument/2006/extended-properties" xmlns:vt="http://schemas.openxmlformats.org/officeDocument/2006/docPropsVTypes">
  <Template/>
  <TotalTime>15889</TotalTime>
  <Words>2751</Words>
  <Application>Microsoft Office PowerPoint</Application>
  <PresentationFormat>On-screen Show (4:3)</PresentationFormat>
  <Paragraphs>204</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Bodoni MT Black</vt:lpstr>
      <vt:lpstr>Calibri</vt:lpstr>
      <vt:lpstr>Gill Sans MT</vt:lpstr>
      <vt:lpstr>Times New Roman</vt:lpstr>
      <vt:lpstr>Wingdings</vt:lpstr>
      <vt:lpstr>Default Design</vt:lpstr>
      <vt:lpstr>PowerPoint Presentation</vt:lpstr>
      <vt:lpstr> </vt:lpstr>
      <vt:lpstr>Incident Review Process</vt:lpstr>
      <vt:lpstr>What is an Incident?</vt:lpstr>
      <vt:lpstr>Focus is on Supporting Providers</vt:lpstr>
      <vt:lpstr>PowerPoint Presentation</vt:lpstr>
      <vt:lpstr>Contact and Confirm (cont’d)</vt:lpstr>
      <vt:lpstr>Behavioral Incidents</vt:lpstr>
      <vt:lpstr>Requesting Supporting Documents</vt:lpstr>
      <vt:lpstr>Requesting Supporting Documents (Death)</vt:lpstr>
      <vt:lpstr>Step 2  Complete the Incident/Readmission/Occurrence Report Follow Up and Updates (IRFU)</vt:lpstr>
      <vt:lpstr>Incident/Readmission/Occurrence Report Follow Up and Updates (cont’d)</vt:lpstr>
      <vt:lpstr>Incident/Readmission/Occurrence Report Follow Up and Updates (cont’d)</vt:lpstr>
      <vt:lpstr>Findings: Example #1 Incident of Pneumonia</vt:lpstr>
      <vt:lpstr>Example #1 (cont’d)</vt:lpstr>
      <vt:lpstr>Findings: Example #2  Second Incident of Pneumonia</vt:lpstr>
      <vt:lpstr>Incident/Readmission/Occurrence Report Follow Up and Updates</vt:lpstr>
      <vt:lpstr>Examples: Conclusion</vt:lpstr>
      <vt:lpstr>Incident/Readmission/Occurrence Report Follow Up and Updates</vt:lpstr>
      <vt:lpstr>Examples: Recommendations/Action Taken</vt:lpstr>
      <vt:lpstr>Step 3 Sharing Notification Across DBHDS Offices</vt:lpstr>
      <vt:lpstr>Sharing Notification Across DBHDS Office</vt:lpstr>
      <vt:lpstr>Example: Notification</vt:lpstr>
      <vt:lpstr>What is an Occurrence?</vt:lpstr>
      <vt:lpstr>Saving and Filing Documents</vt:lpstr>
      <vt:lpstr>Ongoing Monitoring</vt:lpstr>
    </vt:vector>
  </TitlesOfParts>
  <Company>Virginia Dept. MHMRSAS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the Study of The Mental Retardation Services System</dc:title>
  <dc:creator>Eric Williams</dc:creator>
  <cp:lastModifiedBy>VITA Program</cp:lastModifiedBy>
  <cp:revision>1425</cp:revision>
  <dcterms:created xsi:type="dcterms:W3CDTF">2007-09-17T20:34:54Z</dcterms:created>
  <dcterms:modified xsi:type="dcterms:W3CDTF">2021-01-12T03:20:33Z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0x010100EE8E83F1E7C37644A1218A8ADAF8D0EA</vt:lpwstr>
  </property>
</Properties>
</file>